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4550" autoAdjust="0"/>
  </p:normalViewPr>
  <p:slideViewPr>
    <p:cSldViewPr>
      <p:cViewPr varScale="1">
        <p:scale>
          <a:sx n="46" d="100"/>
          <a:sy n="46" d="100"/>
        </p:scale>
        <p:origin x="-120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DDBFFF-FBD6-495D-9692-8AC9F397778A}" type="datetimeFigureOut">
              <a:rPr lang="en-US" smtClean="0"/>
              <a:t>5/9/2009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77A2FD-C655-491F-8725-61E3D64D70C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Network communications, wireless opportunities, intelligence, the opportunities are endless and so are the markets.  Once the war in Iraq is over, Hewlett Packard will have an opportunity to reach out to the Iraqi people who might have never seen a computer or a wireless device.  Each new market will bring revenue.  More revenue will let Hewlett Packard expand their research opportunities to remain a leader in innovation.</a:t>
            </a:r>
          </a:p>
          <a:p>
            <a:endParaRPr lang="en-US" dirty="0"/>
          </a:p>
        </p:txBody>
      </p:sp>
      <p:sp>
        <p:nvSpPr>
          <p:cNvPr id="4" name="Slide Number Placeholder 3"/>
          <p:cNvSpPr>
            <a:spLocks noGrp="1"/>
          </p:cNvSpPr>
          <p:nvPr>
            <p:ph type="sldNum" sz="quarter" idx="10"/>
          </p:nvPr>
        </p:nvSpPr>
        <p:spPr/>
        <p:txBody>
          <a:bodyPr/>
          <a:lstStyle/>
          <a:p>
            <a:fld id="{6477A2FD-C655-491F-8725-61E3D64D70C0}"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During this year, the nation has seen the closing of many major banks, such as Washington Mutual and Wachovia.  </a:t>
            </a:r>
          </a:p>
          <a:p>
            <a:r>
              <a:rPr lang="en-US" sz="1200" kern="1200" dirty="0" smtClean="0">
                <a:solidFill>
                  <a:schemeClr val="tx1"/>
                </a:solidFill>
                <a:latin typeface="+mn-lt"/>
                <a:ea typeface="+mn-ea"/>
                <a:cs typeface="+mn-cs"/>
              </a:rPr>
              <a:t>The biggest threat to Hewlett is the diving economy.  If the company can withstand a recession, or many a depression, the threat will be reduced but this time the world is watching the markets.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477A2FD-C655-491F-8725-61E3D64D70C0}"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 relation to competitive strategy, to be more competitive in today’s market, Hewlett Packard has to keep reinventing itself, and the company has.  The merger with Compaq was ingenious.  This merger increased the market share of the company and increased revenue.  These are the two main goals of any shareholder, profitability and growth.  For Hewlett Packard to remain competitive, technology advancement will be the company’s lifeline.  Over the past few years, Hewlett Packard introduced the company’s Digital Entertainment Division.  This division brings the company current through strategy.  The strategy is online services.  Why rent a movie from Netflix when you can download one in an instant through HP’s </a:t>
            </a:r>
            <a:r>
              <a:rPr lang="en-US" sz="1200" kern="1200" dirty="0" err="1" smtClean="0">
                <a:solidFill>
                  <a:schemeClr val="tx1"/>
                </a:solidFill>
                <a:latin typeface="+mn-lt"/>
                <a:ea typeface="+mn-ea"/>
                <a:cs typeface="+mn-cs"/>
              </a:rPr>
              <a:t>Cinemanow</a:t>
            </a:r>
            <a:r>
              <a:rPr lang="en-US" sz="1200" kern="1200" dirty="0" smtClean="0">
                <a:solidFill>
                  <a:schemeClr val="tx1"/>
                </a:solidFill>
                <a:latin typeface="+mn-lt"/>
                <a:ea typeface="+mn-ea"/>
                <a:cs typeface="+mn-cs"/>
              </a:rPr>
              <a:t> website.   Want to listen to commercial free music but cannot afford satellite?  No problem, go to Hewlett Packard’s Live 365 commercial free music source online.  (Hewlett Packard 2008)</a:t>
            </a:r>
          </a:p>
          <a:p>
            <a:r>
              <a:rPr lang="en-US" sz="1200" kern="1200" dirty="0" smtClean="0">
                <a:solidFill>
                  <a:schemeClr val="tx1"/>
                </a:solidFill>
                <a:latin typeface="+mn-lt"/>
                <a:ea typeface="+mn-ea"/>
                <a:cs typeface="+mn-cs"/>
              </a:rPr>
              <a:t>Hewlett Packard has implemented strategies to give the company a strategic advantage and these strategies keep the company competitive.  </a:t>
            </a:r>
          </a:p>
          <a:p>
            <a:endParaRPr lang="en-US" dirty="0"/>
          </a:p>
        </p:txBody>
      </p:sp>
      <p:sp>
        <p:nvSpPr>
          <p:cNvPr id="4" name="Slide Number Placeholder 3"/>
          <p:cNvSpPr>
            <a:spLocks noGrp="1"/>
          </p:cNvSpPr>
          <p:nvPr>
            <p:ph type="sldNum" sz="quarter" idx="10"/>
          </p:nvPr>
        </p:nvSpPr>
        <p:spPr/>
        <p:txBody>
          <a:bodyPr/>
          <a:lstStyle/>
          <a:p>
            <a:fld id="{6477A2FD-C655-491F-8725-61E3D64D70C0}"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is quite impressive and shows that the public does not want four different machines to function in a business or home office environment.  The public wants affordability, quality, service and a reputation to closed the deal.  </a:t>
            </a:r>
          </a:p>
          <a:p>
            <a:r>
              <a:rPr lang="en-US" sz="1200" kern="1200" dirty="0" smtClean="0">
                <a:solidFill>
                  <a:schemeClr val="tx1"/>
                </a:solidFill>
                <a:latin typeface="+mn-lt"/>
                <a:ea typeface="+mn-ea"/>
                <a:cs typeface="+mn-cs"/>
              </a:rPr>
              <a:t>This product is innovative and very valuable to the chain, as shown in the company’s profit report.  </a:t>
            </a:r>
          </a:p>
          <a:p>
            <a:endParaRPr lang="en-US" dirty="0"/>
          </a:p>
        </p:txBody>
      </p:sp>
      <p:sp>
        <p:nvSpPr>
          <p:cNvPr id="4" name="Slide Number Placeholder 3"/>
          <p:cNvSpPr>
            <a:spLocks noGrp="1"/>
          </p:cNvSpPr>
          <p:nvPr>
            <p:ph type="sldNum" sz="quarter" idx="10"/>
          </p:nvPr>
        </p:nvSpPr>
        <p:spPr/>
        <p:txBody>
          <a:bodyPr/>
          <a:lstStyle/>
          <a:p>
            <a:fld id="{6477A2FD-C655-491F-8725-61E3D64D70C0}"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Another alternative for Hewlett Packard is for additional expansion.  Hewlett Packard should look at a merging opportunity with Dell Computers.  Does Dell want such a merger, the bottom line is revenue.  If a merger with Dell would be profitable for the shareholders involved and if the merger is approved by the SEC, this would be an excellent strategic alternative to gain market share along with the prestige that comes with the Dell name.  Both companies are well received, but a merger such as this would make the initial leader, IBM, a small player in the marketplace.</a:t>
            </a:r>
          </a:p>
          <a:p>
            <a:endParaRPr lang="en-US" dirty="0"/>
          </a:p>
        </p:txBody>
      </p:sp>
      <p:sp>
        <p:nvSpPr>
          <p:cNvPr id="4" name="Slide Number Placeholder 3"/>
          <p:cNvSpPr>
            <a:spLocks noGrp="1"/>
          </p:cNvSpPr>
          <p:nvPr>
            <p:ph type="sldNum" sz="quarter" idx="10"/>
          </p:nvPr>
        </p:nvSpPr>
        <p:spPr/>
        <p:txBody>
          <a:bodyPr/>
          <a:lstStyle/>
          <a:p>
            <a:fld id="{6477A2FD-C655-491F-8725-61E3D64D70C0}"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founders wanted to take the company public and global, and they did.  The company wanted to be a leaders and innovators of technology, and they are. </a:t>
            </a:r>
            <a:endParaRPr lang="en-US" dirty="0"/>
          </a:p>
        </p:txBody>
      </p:sp>
      <p:sp>
        <p:nvSpPr>
          <p:cNvPr id="4" name="Slide Number Placeholder 3"/>
          <p:cNvSpPr>
            <a:spLocks noGrp="1"/>
          </p:cNvSpPr>
          <p:nvPr>
            <p:ph type="sldNum" sz="quarter" idx="10"/>
          </p:nvPr>
        </p:nvSpPr>
        <p:spPr/>
        <p:txBody>
          <a:bodyPr/>
          <a:lstStyle/>
          <a:p>
            <a:fld id="{6477A2FD-C655-491F-8725-61E3D64D70C0}"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477A2FD-C655-491F-8725-61E3D64D70C0}"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F0E1AB7-203D-4CCF-B4F1-75F3AB2991D5}" type="datetimeFigureOut">
              <a:rPr lang="en-US" smtClean="0"/>
              <a:t>5/9/2009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18225D4-0107-41DC-81F0-FFBB1BB3C72C}"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0E1AB7-203D-4CCF-B4F1-75F3AB2991D5}" type="datetimeFigureOut">
              <a:rPr lang="en-US" smtClean="0"/>
              <a:t>5/9/2009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225D4-0107-41DC-81F0-FFBB1BB3C72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0E1AB7-203D-4CCF-B4F1-75F3AB2991D5}" type="datetimeFigureOut">
              <a:rPr lang="en-US" smtClean="0"/>
              <a:t>5/9/2009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225D4-0107-41DC-81F0-FFBB1BB3C72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0E1AB7-203D-4CCF-B4F1-75F3AB2991D5}" type="datetimeFigureOut">
              <a:rPr lang="en-US" smtClean="0"/>
              <a:t>5/9/2009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8225D4-0107-41DC-81F0-FFBB1BB3C72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F0E1AB7-203D-4CCF-B4F1-75F3AB2991D5}" type="datetimeFigureOut">
              <a:rPr lang="en-US" smtClean="0"/>
              <a:t>5/9/2009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18225D4-0107-41DC-81F0-FFBB1BB3C72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0E1AB7-203D-4CCF-B4F1-75F3AB2991D5}" type="datetimeFigureOut">
              <a:rPr lang="en-US" smtClean="0"/>
              <a:t>5/9/2009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8225D4-0107-41DC-81F0-FFBB1BB3C72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F0E1AB7-203D-4CCF-B4F1-75F3AB2991D5}" type="datetimeFigureOut">
              <a:rPr lang="en-US" smtClean="0"/>
              <a:t>5/9/2009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8225D4-0107-41DC-81F0-FFBB1BB3C72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F0E1AB7-203D-4CCF-B4F1-75F3AB2991D5}" type="datetimeFigureOut">
              <a:rPr lang="en-US" smtClean="0"/>
              <a:t>5/9/2009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8225D4-0107-41DC-81F0-FFBB1BB3C7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0E1AB7-203D-4CCF-B4F1-75F3AB2991D5}" type="datetimeFigureOut">
              <a:rPr lang="en-US" smtClean="0"/>
              <a:t>5/9/2009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8225D4-0107-41DC-81F0-FFBB1BB3C7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0E1AB7-203D-4CCF-B4F1-75F3AB2991D5}" type="datetimeFigureOut">
              <a:rPr lang="en-US" smtClean="0"/>
              <a:t>5/9/2009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8225D4-0107-41DC-81F0-FFBB1BB3C72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0E1AB7-203D-4CCF-B4F1-75F3AB2991D5}" type="datetimeFigureOut">
              <a:rPr lang="en-US" smtClean="0"/>
              <a:t>5/9/2009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8225D4-0107-41DC-81F0-FFBB1BB3C72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F0E1AB7-203D-4CCF-B4F1-75F3AB2991D5}" type="datetimeFigureOut">
              <a:rPr lang="en-US" smtClean="0"/>
              <a:t>5/9/2009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18225D4-0107-41DC-81F0-FFBB1BB3C72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hp.com/hpinfo/newsroom/press/2002/020826a.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msnbc.msn.com/id/2630978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0"/>
            <a:ext cx="9144000" cy="3886199"/>
          </a:xfrm>
        </p:spPr>
        <p:txBody>
          <a:bodyPr>
            <a:normAutofit fontScale="90000"/>
          </a:bodyPr>
          <a:lstStyle/>
          <a:p>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MGM641-0902A-01</a:t>
            </a:r>
            <a:r>
              <a:rPr lang="en-US" sz="3600" dirty="0"/>
              <a:t/>
            </a:r>
            <a:br>
              <a:rPr lang="en-US" sz="3600" dirty="0"/>
            </a:br>
            <a:r>
              <a:rPr lang="en-US" sz="3600" dirty="0" smtClean="0"/>
              <a:t>MBA-OM </a:t>
            </a:r>
            <a:r>
              <a:rPr lang="en-US" sz="3600" dirty="0"/>
              <a:t>Capstone I</a:t>
            </a:r>
            <a:br>
              <a:rPr lang="en-US" sz="3600" dirty="0"/>
            </a:br>
            <a:r>
              <a:rPr lang="en-US" sz="3600" dirty="0"/>
              <a:t>Instructor:  Dr. George Helms</a:t>
            </a:r>
            <a:br>
              <a:rPr lang="en-US" sz="3600" dirty="0"/>
            </a:br>
            <a:r>
              <a:rPr lang="en-US" sz="3600" dirty="0" smtClean="0"/>
              <a:t/>
            </a:r>
            <a:br>
              <a:rPr lang="en-US" sz="3600" dirty="0" smtClean="0"/>
            </a:br>
            <a:r>
              <a:rPr lang="en-US" sz="3600" b="0" i="1" dirty="0" smtClean="0"/>
              <a:t>Phase </a:t>
            </a:r>
            <a:r>
              <a:rPr lang="en-US" sz="3600" b="0" i="1" dirty="0"/>
              <a:t>1 Individual Project</a:t>
            </a:r>
            <a:r>
              <a:rPr lang="en-US" sz="3600" dirty="0"/>
              <a:t/>
            </a:r>
            <a:br>
              <a:rPr lang="en-US" sz="3600" dirty="0"/>
            </a:br>
            <a:r>
              <a:rPr lang="en-US" sz="3600" dirty="0" smtClean="0"/>
              <a:t/>
            </a:r>
            <a:br>
              <a:rPr lang="en-US" sz="3600" dirty="0" smtClean="0"/>
            </a:br>
            <a:r>
              <a:rPr lang="en-US" sz="3600" dirty="0" smtClean="0"/>
              <a:t>Comprehensive </a:t>
            </a:r>
            <a:r>
              <a:rPr lang="en-US" sz="3600" dirty="0"/>
              <a:t>Research Report</a:t>
            </a:r>
            <a:br>
              <a:rPr lang="en-US" sz="3600" dirty="0"/>
            </a:br>
            <a:r>
              <a:rPr lang="en-US" sz="3600" dirty="0"/>
              <a:t> </a:t>
            </a:r>
            <a:r>
              <a:rPr lang="en-US" sz="3600" dirty="0" smtClean="0"/>
              <a:t/>
            </a:r>
            <a:br>
              <a:rPr lang="en-US" sz="3600" dirty="0" smtClean="0"/>
            </a:br>
            <a:r>
              <a:rPr lang="en-US" sz="3600" dirty="0" smtClean="0"/>
              <a:t>By: </a:t>
            </a:r>
            <a:br>
              <a:rPr lang="en-US" sz="3600" dirty="0" smtClean="0"/>
            </a:br>
            <a:r>
              <a:rPr lang="en-US" sz="3600" dirty="0"/>
              <a:t/>
            </a:r>
            <a:br>
              <a:rPr lang="en-US" sz="3600" dirty="0"/>
            </a:br>
            <a:r>
              <a:rPr lang="en-US" sz="3600" dirty="0" err="1"/>
              <a:t>Sikander</a:t>
            </a:r>
            <a:r>
              <a:rPr lang="en-US" sz="3600" dirty="0"/>
              <a:t> (Alex) Baloch</a:t>
            </a:r>
            <a:r>
              <a:rPr lang="en-US" dirty="0"/>
              <a:t/>
            </a:r>
            <a:br>
              <a:rPr lang="en-US" dirty="0"/>
            </a:br>
            <a:endParaRPr lang="en-US" dirty="0"/>
          </a:p>
        </p:txBody>
      </p:sp>
      <p:sp>
        <p:nvSpPr>
          <p:cNvPr id="3" name="Subtitle 2"/>
          <p:cNvSpPr>
            <a:spLocks noGrp="1"/>
          </p:cNvSpPr>
          <p:nvPr>
            <p:ph type="subTitle" idx="1"/>
          </p:nvPr>
        </p:nvSpPr>
        <p:spPr>
          <a:xfrm>
            <a:off x="1295400" y="5486400"/>
            <a:ext cx="6400800" cy="1219200"/>
          </a:xfrm>
        </p:spPr>
        <p:txBody>
          <a:bodyPr>
            <a:normAutofit/>
          </a:bodyPr>
          <a:lstStyle/>
          <a:p>
            <a:endParaRPr lang="en-US" dirty="0" smtClean="0"/>
          </a:p>
          <a:p>
            <a:r>
              <a:rPr lang="en-US" dirty="0" smtClean="0"/>
              <a:t>SWOT </a:t>
            </a:r>
            <a:r>
              <a:rPr lang="en-US" dirty="0"/>
              <a:t>Analysis:  Hewlett Packard</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SWOT Analysis – Opportunities </a:t>
            </a:r>
            <a:endParaRPr lang="en-US" dirty="0"/>
          </a:p>
        </p:txBody>
      </p:sp>
      <p:sp>
        <p:nvSpPr>
          <p:cNvPr id="3" name="Content Placeholder 2"/>
          <p:cNvSpPr>
            <a:spLocks noGrp="1"/>
          </p:cNvSpPr>
          <p:nvPr>
            <p:ph idx="1"/>
          </p:nvPr>
        </p:nvSpPr>
        <p:spPr/>
        <p:txBody>
          <a:bodyPr/>
          <a:lstStyle/>
          <a:p>
            <a:r>
              <a:rPr lang="en-US" dirty="0" smtClean="0"/>
              <a:t>In today’s technological windfall, the opportunities are plenty for this giant.  Two words come to mind, technological innovation.  Research and development is the key to the future opportunities of Hewlett Packard.  The company has been innovative over the past 70 years to get to where they are today, but one can never rest.  To be innovative and keep their market share, Hewlett Packard must introduce new and upgraded products.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SWOT Analysis – Threats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is the biggest threat that Hewlett Packard is up against today?  The economy.  Just this month alone, MSNBC has reported a worldwide market meltdown.  (MSNBC 2008) What does this mean for Hewlett Packard?  Plenty.  If large businesses such as banks have Hewlett Packard equipment on lease or purchased the products over time, once the company folds due to the economy, who will pay the bill?  How many company closings will it take before Hewlett Packard sees a significant decrease in their profits and market share?  Over time, the market will dictate the stability of Hewlett Packard.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Does HP have a Competitive Advantage and/or Competitive Strategy?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Hewlett Packard has both.  Hewlett Packard has the competitive advantage and competitive strategy.  How?  Today any one can make a purchase with the click of a mouse.  Families can have face to face conversations half way around the world.  Wireless technologies have made it possible for passengers on airplanes to watch any show he or she wants to 37,000 feet above the ground.  This is all done through advantage and strategy.  The company’s competitive advantage lies in the printing supply division.  As stated previously in this paper, no other company can touch Hewlett Packard when it comes to printing.  This in itself gives Hewlett Packard the competitive advantage.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Choose a Product to Analyze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product I find to be the most advantageous to the firm is the all in one copier, fax, printer and scanner.  This product is such innovation and very cost effective.  The average all in one starts in the $99 range, making the product affordable to all.  Small business can have such a machine for one price.  A student can also own the all in one without breaking his or her budget.  Moms can use to scan photos of baby for emails; dad can fax business documents to clients after hours and on weekends; sis can print out the latest high school fads and the list goes on.  According to the company’s website, Hewlett Packard is reporting 98% increase in sales for the first year of production.  (Hewlett Packard 2002)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Strategic Alternatives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New strategic alternatives are nothing new to Hewlett Packard, as the company’s history has proven.  The company should begin research on opening operations in Iraq.  Why Iraq?  When the war is over, land will be cheap and labor costs low.  The area will welcome the business and the residents will have an opportunity to learn and grow.  Some might say this will not work, but we must look at other former war zones which are now profitable for companies.  Cannon camera company has a plant in Vietnam.  LG Electronics has a manufacturing plant in Korea.  Citizen Watch Company has a plant in Japan.  These countries were war zones at one time or another.  If Hewlett Packard ceased the opportunity, after the war, the company can expand affordably and pass the affordability of new products on to the public.  This is a winning situation all around.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closing, Hewlett Packard is a successful company and has been since inception.  The founders wanted to make quality products and they did.  The founders wanted to share the wealth with their employees, and they did by offering stock options.  </a:t>
            </a:r>
          </a:p>
          <a:p>
            <a:r>
              <a:rPr lang="en-US" dirty="0" smtClean="0"/>
              <a:t>Through innovation, Hewlett Packard is the leader of technology.  Through leadership, the company has stood the test of time.  Through strategic alternatives, the company will expand and grow to new heights.  Hewlett Packard is the perfect example of the American dream.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err="1" smtClean="0"/>
              <a:t>Gois</a:t>
            </a:r>
            <a:r>
              <a:rPr lang="en-US" dirty="0" smtClean="0"/>
              <a:t>, O. (2008) World Markets Tumble after Hugh US Loss, Associated Press retrieved from </a:t>
            </a:r>
            <a:br>
              <a:rPr lang="en-US" dirty="0" smtClean="0"/>
            </a:br>
            <a:r>
              <a:rPr lang="en-US" dirty="0" smtClean="0"/>
              <a:t>http://www.msnbc.msn.com/id/27107914/</a:t>
            </a:r>
          </a:p>
          <a:p>
            <a:r>
              <a:rPr lang="en-US" dirty="0" smtClean="0"/>
              <a:t> </a:t>
            </a:r>
          </a:p>
          <a:p>
            <a:r>
              <a:rPr lang="en-US" dirty="0" smtClean="0"/>
              <a:t>Hewlett Packard Corporate Website (2002) HP Leads Market Shift to All-In-One Printers, </a:t>
            </a:r>
            <a:br>
              <a:rPr lang="en-US" dirty="0" smtClean="0"/>
            </a:br>
            <a:r>
              <a:rPr lang="en-US" dirty="0" smtClean="0"/>
              <a:t>retrieved from </a:t>
            </a:r>
            <a:r>
              <a:rPr lang="en-US" u="sng" dirty="0" smtClean="0">
                <a:hlinkClick r:id="rId3"/>
              </a:rPr>
              <a:t>http://www.hp.com/hpinfo/newsroom/press/2002/020826a.html</a:t>
            </a:r>
            <a:endParaRPr lang="en-US" dirty="0" smtClean="0"/>
          </a:p>
          <a:p>
            <a:r>
              <a:rPr lang="en-US" dirty="0" smtClean="0"/>
              <a:t> </a:t>
            </a:r>
          </a:p>
          <a:p>
            <a:r>
              <a:rPr lang="en-US" dirty="0" smtClean="0"/>
              <a:t>Hewlett Packard Corporate Website 2008, Online Media Services retrieved from</a:t>
            </a:r>
            <a:br>
              <a:rPr lang="en-US" dirty="0" smtClean="0"/>
            </a:br>
            <a:r>
              <a:rPr lang="en-US" dirty="0" smtClean="0"/>
              <a:t>http://h71036.www7.hp.com/hho/cache/532676-0-0-225-121.html</a:t>
            </a:r>
          </a:p>
          <a:p>
            <a:r>
              <a:rPr lang="en-US" dirty="0" smtClean="0"/>
              <a:t> </a:t>
            </a:r>
          </a:p>
          <a:p>
            <a:r>
              <a:rPr lang="en-US" dirty="0" smtClean="0"/>
              <a:t>Miller, L. (2008)  Hewlett Packard’s Profits Jump 14 Percent, Associated Press retrieved from </a:t>
            </a:r>
            <a:br>
              <a:rPr lang="en-US" dirty="0" smtClean="0"/>
            </a:br>
            <a:r>
              <a:rPr lang="en-US" dirty="0" smtClean="0"/>
              <a:t>	</a:t>
            </a:r>
          </a:p>
          <a:p>
            <a:r>
              <a:rPr lang="en-US" u="sng" dirty="0" smtClean="0">
                <a:hlinkClick r:id="rId4"/>
              </a:rPr>
              <a:t>http://www.msnbc.msn.com/id/26309785/</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32</TotalTime>
  <Words>1278</Words>
  <Application>Microsoft Office PowerPoint</Application>
  <PresentationFormat>On-screen Show (4:3)</PresentationFormat>
  <Paragraphs>41</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            MGM641-0902A-01 MBA-OM Capstone I Instructor:  Dr. George Helms  Phase 1 Individual Project  Comprehensive Research Report   By:   Sikander (Alex) Baloch </vt:lpstr>
      <vt:lpstr>SWOT Analysis – Opportunities </vt:lpstr>
      <vt:lpstr>SWOT Analysis – Threats </vt:lpstr>
      <vt:lpstr>Does HP have a Competitive Advantage and/or Competitive Strategy? </vt:lpstr>
      <vt:lpstr>Choose a Product to Analyze </vt:lpstr>
      <vt:lpstr>Strategic Alternatives </vt:lpstr>
      <vt:lpstr>Conclusion</vt:lpstr>
      <vt:lpstr>References: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MGM641-0902A-01 MBA-OM Capstone I Instructor:  Dr. George Helms  Phase 1 Individual Project  Comprehensive Research Report   By:   Sikander (Alex) Baloch </dc:title>
  <dc:creator>HOME</dc:creator>
  <cp:lastModifiedBy>HOME</cp:lastModifiedBy>
  <cp:revision>4</cp:revision>
  <dcterms:created xsi:type="dcterms:W3CDTF">2009-05-09T14:33:39Z</dcterms:created>
  <dcterms:modified xsi:type="dcterms:W3CDTF">2009-05-09T15:06:28Z</dcterms:modified>
</cp:coreProperties>
</file>