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7FC-0710-489C-AFFA-99D08752A88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364C-0F36-4189-B2F7-DF0891FBD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7FC-0710-489C-AFFA-99D08752A88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364C-0F36-4189-B2F7-DF0891FBD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7FC-0710-489C-AFFA-99D08752A88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364C-0F36-4189-B2F7-DF0891FBD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4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7FC-0710-489C-AFFA-99D08752A88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364C-0F36-4189-B2F7-DF0891FBD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6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7FC-0710-489C-AFFA-99D08752A88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364C-0F36-4189-B2F7-DF0891FBD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7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7FC-0710-489C-AFFA-99D08752A88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364C-0F36-4189-B2F7-DF0891FBD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7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7FC-0710-489C-AFFA-99D08752A88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364C-0F36-4189-B2F7-DF0891FBD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9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7FC-0710-489C-AFFA-99D08752A88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364C-0F36-4189-B2F7-DF0891FBD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7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7FC-0710-489C-AFFA-99D08752A88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364C-0F36-4189-B2F7-DF0891FBD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7FC-0710-489C-AFFA-99D08752A88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364C-0F36-4189-B2F7-DF0891FBD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7FC-0710-489C-AFFA-99D08752A88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364C-0F36-4189-B2F7-DF0891FBD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1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D47FC-0710-489C-AFFA-99D08752A88B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D364C-0F36-4189-B2F7-DF0891FBD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1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khe2.acrobat.com/kubc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BU224: </a:t>
            </a:r>
            <a:r>
              <a:rPr lang="en-US" dirty="0" smtClean="0"/>
              <a:t>Microeconomics</a:t>
            </a:r>
            <a:br>
              <a:rPr lang="en-US" dirty="0" smtClean="0"/>
            </a:br>
            <a:r>
              <a:rPr lang="en-US" dirty="0" smtClean="0"/>
              <a:t>Unit 6 Seminar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19400"/>
            <a:ext cx="7010400" cy="3429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Tutor Center: </a:t>
            </a:r>
            <a:r>
              <a:rPr lang="en-US" dirty="0" smtClean="0">
                <a:hlinkClick r:id="rId2"/>
              </a:rPr>
              <a:t>http://khe2.acrobat.com/kubc/</a:t>
            </a:r>
            <a:endParaRPr lang="en-US" dirty="0" smtClean="0"/>
          </a:p>
          <a:p>
            <a:pPr algn="l"/>
            <a:r>
              <a:rPr lang="en-US" dirty="0" smtClean="0"/>
              <a:t>(Check the Business Tutor Center Link)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Greg Evans, PhD</a:t>
            </a:r>
          </a:p>
        </p:txBody>
      </p:sp>
    </p:spTree>
    <p:extLst>
      <p:ext uri="{BB962C8B-B14F-4D97-AF65-F5344CB8AC3E}">
        <p14:creationId xmlns:p14="http://schemas.microsoft.com/office/powerpoint/2010/main" val="1052650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Total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total cost (ATC) is total cost of production divided by the quantity of output produced</a:t>
            </a:r>
          </a:p>
          <a:p>
            <a:endParaRPr lang="en-US" dirty="0"/>
          </a:p>
          <a:p>
            <a:r>
              <a:rPr lang="en-US" dirty="0" smtClean="0"/>
              <a:t>Total Cost/Quantity of Output</a:t>
            </a:r>
          </a:p>
          <a:p>
            <a:r>
              <a:rPr lang="en-US" dirty="0" smtClean="0"/>
              <a:t>ATC = TC/Q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658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Total Cost (ATC)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Output (Q)		TC (VC+FC)		ATC (TC/Q)</a:t>
            </a:r>
          </a:p>
          <a:p>
            <a:pPr marL="0" indent="0">
              <a:buNone/>
            </a:pPr>
            <a:r>
              <a:rPr lang="en-US" dirty="0" smtClean="0"/>
              <a:t>0			$30			--</a:t>
            </a:r>
          </a:p>
          <a:p>
            <a:pPr marL="0" indent="0">
              <a:buNone/>
            </a:pPr>
            <a:r>
              <a:rPr lang="en-US" dirty="0" smtClean="0"/>
              <a:t>1			40			40</a:t>
            </a:r>
          </a:p>
          <a:p>
            <a:pPr marL="0" indent="0">
              <a:buNone/>
            </a:pPr>
            <a:r>
              <a:rPr lang="en-US" dirty="0" smtClean="0"/>
              <a:t>2			55			27.5</a:t>
            </a:r>
          </a:p>
          <a:p>
            <a:pPr marL="0" indent="0">
              <a:buNone/>
            </a:pPr>
            <a:r>
              <a:rPr lang="en-US" dirty="0" smtClean="0"/>
              <a:t>3			75			</a:t>
            </a:r>
            <a:r>
              <a:rPr lang="en-US" dirty="0" smtClean="0">
                <a:solidFill>
                  <a:srgbClr val="FF0000"/>
                </a:solidFill>
              </a:rPr>
              <a:t>25</a:t>
            </a:r>
          </a:p>
          <a:p>
            <a:pPr marL="0" indent="0">
              <a:buNone/>
            </a:pPr>
            <a:r>
              <a:rPr lang="en-US" dirty="0" smtClean="0"/>
              <a:t>4			100			</a:t>
            </a:r>
            <a:r>
              <a:rPr lang="en-US" dirty="0" smtClean="0">
                <a:solidFill>
                  <a:srgbClr val="FF0000"/>
                </a:solidFill>
              </a:rPr>
              <a:t>25</a:t>
            </a:r>
          </a:p>
          <a:p>
            <a:pPr marL="0" indent="0">
              <a:buNone/>
            </a:pPr>
            <a:r>
              <a:rPr lang="en-US" dirty="0" smtClean="0"/>
              <a:t>5			130			26</a:t>
            </a:r>
          </a:p>
          <a:p>
            <a:pPr marL="0" indent="0">
              <a:buNone/>
            </a:pPr>
            <a:r>
              <a:rPr lang="en-US" dirty="0" smtClean="0"/>
              <a:t>6			165			27.5</a:t>
            </a:r>
          </a:p>
        </p:txBody>
      </p:sp>
    </p:spTree>
    <p:extLst>
      <p:ext uri="{BB962C8B-B14F-4D97-AF65-F5344CB8AC3E}">
        <p14:creationId xmlns:p14="http://schemas.microsoft.com/office/powerpoint/2010/main" val="3047325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Profit maximization and the output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rule for determining whether a firm is profitable depends on a comparison of the peer unit market price (P) or the marginal revenue of the good to the firm’s break even price</a:t>
            </a:r>
          </a:p>
          <a:p>
            <a:pPr lvl="1"/>
            <a:r>
              <a:rPr lang="en-US" dirty="0" smtClean="0"/>
              <a:t>If P&gt;ATC, the firm earns a profit</a:t>
            </a:r>
          </a:p>
          <a:p>
            <a:pPr lvl="1"/>
            <a:r>
              <a:rPr lang="en-US" dirty="0" smtClean="0"/>
              <a:t>If P=ATC, the firm breaks even</a:t>
            </a:r>
          </a:p>
          <a:p>
            <a:pPr lvl="1"/>
            <a:r>
              <a:rPr lang="en-US" dirty="0" smtClean="0"/>
              <a:t>If P&lt;ATC, the firm incurs a loss</a:t>
            </a:r>
          </a:p>
          <a:p>
            <a:r>
              <a:rPr lang="en-US" dirty="0" smtClean="0"/>
              <a:t>A firm’s break even price: minimum average total cost (ATC)</a:t>
            </a:r>
          </a:p>
          <a:p>
            <a:r>
              <a:rPr lang="en-US" dirty="0" smtClean="0"/>
              <a:t>Minimum-cost output: it is the quantity of output level where the firm incurs the lowest ATC</a:t>
            </a:r>
          </a:p>
          <a:p>
            <a:r>
              <a:rPr lang="en-US" dirty="0" smtClean="0"/>
              <a:t>Note the output levels of 3 and 4 with ATC=$25 in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499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Fixed Cost &amp; Average Variable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Average fixed cost: fixed cost per unit of output</a:t>
            </a:r>
          </a:p>
          <a:p>
            <a:r>
              <a:rPr lang="en-US" dirty="0" smtClean="0"/>
              <a:t>Fixed Cost / Quantity of Output</a:t>
            </a:r>
          </a:p>
          <a:p>
            <a:r>
              <a:rPr lang="en-US" dirty="0" smtClean="0"/>
              <a:t>AFC = FC/Q</a:t>
            </a:r>
          </a:p>
          <a:p>
            <a:endParaRPr lang="en-US" dirty="0"/>
          </a:p>
          <a:p>
            <a:r>
              <a:rPr lang="en-US" dirty="0" smtClean="0"/>
              <a:t>Average variable cost: variable cost per unit of output</a:t>
            </a:r>
          </a:p>
          <a:p>
            <a:r>
              <a:rPr lang="en-US" dirty="0" smtClean="0"/>
              <a:t>Variable Cost / Quantity of Output</a:t>
            </a:r>
          </a:p>
          <a:p>
            <a:r>
              <a:rPr lang="en-US" dirty="0" smtClean="0"/>
              <a:t>AVC = VC/Q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16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Fixed Cost (AFC)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Output		FC		AFC (FC/Q)</a:t>
            </a:r>
          </a:p>
          <a:p>
            <a:pPr marL="0" indent="0">
              <a:buNone/>
            </a:pPr>
            <a:r>
              <a:rPr lang="en-US" dirty="0" smtClean="0"/>
              <a:t>0			$30		--</a:t>
            </a:r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dirty="0" smtClean="0"/>
              <a:t>			30		30</a:t>
            </a:r>
          </a:p>
          <a:p>
            <a:pPr marL="0" indent="0">
              <a:buNone/>
            </a:pPr>
            <a:r>
              <a:rPr lang="en-US" dirty="0" smtClean="0"/>
              <a:t>2			30		15</a:t>
            </a:r>
          </a:p>
          <a:p>
            <a:pPr marL="0" indent="0">
              <a:buNone/>
            </a:pPr>
            <a:r>
              <a:rPr lang="en-US" dirty="0" smtClean="0"/>
              <a:t>3			30		10</a:t>
            </a:r>
          </a:p>
          <a:p>
            <a:pPr marL="0" indent="0">
              <a:buNone/>
            </a:pPr>
            <a:r>
              <a:rPr lang="en-US" dirty="0" smtClean="0"/>
              <a:t>4			30		7.5</a:t>
            </a:r>
          </a:p>
          <a:p>
            <a:pPr marL="0" indent="0">
              <a:buNone/>
            </a:pPr>
            <a:r>
              <a:rPr lang="en-US" dirty="0" smtClean="0"/>
              <a:t>5			30		6</a:t>
            </a:r>
          </a:p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			30		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938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Variable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Output		VC		AVC (VC/Q)</a:t>
            </a:r>
          </a:p>
          <a:p>
            <a:pPr marL="0" indent="0">
              <a:buNone/>
            </a:pPr>
            <a:r>
              <a:rPr lang="en-US" dirty="0" smtClean="0"/>
              <a:t>0			0		--</a:t>
            </a:r>
          </a:p>
          <a:p>
            <a:pPr marL="0" indent="0">
              <a:buNone/>
            </a:pPr>
            <a:r>
              <a:rPr lang="en-US" dirty="0" smtClean="0"/>
              <a:t>1			$10		10</a:t>
            </a:r>
          </a:p>
          <a:p>
            <a:pPr marL="0" indent="0">
              <a:buNone/>
            </a:pPr>
            <a:r>
              <a:rPr lang="en-US" dirty="0" smtClean="0"/>
              <a:t>2			25		12.5</a:t>
            </a:r>
          </a:p>
          <a:p>
            <a:pPr marL="0" indent="0">
              <a:buNone/>
            </a:pPr>
            <a:r>
              <a:rPr lang="en-US" dirty="0" smtClean="0"/>
              <a:t>3			45		15</a:t>
            </a:r>
          </a:p>
          <a:p>
            <a:pPr marL="0" indent="0">
              <a:buNone/>
            </a:pPr>
            <a:r>
              <a:rPr lang="en-US" dirty="0" smtClean="0"/>
              <a:t>4			70		17.5</a:t>
            </a:r>
          </a:p>
          <a:p>
            <a:pPr marL="0" indent="0">
              <a:buNone/>
            </a:pPr>
            <a:r>
              <a:rPr lang="en-US" dirty="0" smtClean="0"/>
              <a:t>5			100		20</a:t>
            </a:r>
          </a:p>
          <a:p>
            <a:pPr marL="0" indent="0">
              <a:buNone/>
            </a:pPr>
            <a:r>
              <a:rPr lang="en-US" dirty="0" smtClean="0"/>
              <a:t>6			135		22.5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54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Costs of the Firm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Q	VC	FC	TC		AVC	AFC	ATC</a:t>
            </a:r>
          </a:p>
          <a:p>
            <a:pPr marL="0" indent="0">
              <a:buNone/>
            </a:pPr>
            <a:r>
              <a:rPr lang="en-US" dirty="0" smtClean="0"/>
              <a:t>0	0	$30	$30		--	--	--</a:t>
            </a:r>
          </a:p>
          <a:p>
            <a:pPr marL="0" indent="0">
              <a:buNone/>
            </a:pPr>
            <a:r>
              <a:rPr lang="en-US" dirty="0" smtClean="0"/>
              <a:t>1	$10	30	40		10	30	40</a:t>
            </a:r>
          </a:p>
          <a:p>
            <a:pPr marL="0" indent="0">
              <a:buNone/>
            </a:pPr>
            <a:r>
              <a:rPr lang="en-US" dirty="0" smtClean="0"/>
              <a:t>2	25	30	55		12.5	15	27.5</a:t>
            </a:r>
          </a:p>
          <a:p>
            <a:pPr marL="0" indent="0">
              <a:buNone/>
            </a:pPr>
            <a:r>
              <a:rPr lang="en-US" dirty="0" smtClean="0"/>
              <a:t>3	45	30	75		15	10	25</a:t>
            </a:r>
          </a:p>
          <a:p>
            <a:pPr marL="0" indent="0">
              <a:buNone/>
            </a:pPr>
            <a:r>
              <a:rPr lang="en-US" dirty="0" smtClean="0"/>
              <a:t>4	70	30	100		17.5	7.5	25</a:t>
            </a:r>
          </a:p>
          <a:p>
            <a:pPr marL="0" indent="0">
              <a:buNone/>
            </a:pPr>
            <a:r>
              <a:rPr lang="en-US" dirty="0" smtClean="0"/>
              <a:t>5	100	30	130		20	6	26</a:t>
            </a:r>
          </a:p>
          <a:p>
            <a:pPr marL="0" indent="0">
              <a:buNone/>
            </a:pPr>
            <a:r>
              <a:rPr lang="en-US" dirty="0" smtClean="0"/>
              <a:t>6	135	30	165		22.5	5	27.5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472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Cost of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in total cost of production for a one unit increase in production quantity</a:t>
            </a:r>
          </a:p>
          <a:p>
            <a:r>
              <a:rPr lang="en-US" dirty="0" smtClean="0"/>
              <a:t>Change in Total Cost / Change in Quantity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033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Computing Marginal Cost of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Q		TC		MC</a:t>
            </a:r>
          </a:p>
          <a:p>
            <a:pPr marL="0" indent="0">
              <a:buNone/>
            </a:pPr>
            <a:r>
              <a:rPr lang="en-US" dirty="0" smtClean="0"/>
              <a:t>0		$30		--</a:t>
            </a:r>
          </a:p>
          <a:p>
            <a:pPr marL="0" indent="0">
              <a:buNone/>
            </a:pPr>
            <a:r>
              <a:rPr lang="en-US" dirty="0" smtClean="0"/>
              <a:t>1		40		10</a:t>
            </a:r>
          </a:p>
          <a:p>
            <a:pPr marL="0" indent="0">
              <a:buNone/>
            </a:pPr>
            <a:r>
              <a:rPr lang="en-US" dirty="0" smtClean="0"/>
              <a:t>2		55		15</a:t>
            </a:r>
          </a:p>
          <a:p>
            <a:pPr marL="0" indent="0">
              <a:buNone/>
            </a:pPr>
            <a:r>
              <a:rPr lang="en-US" dirty="0" smtClean="0"/>
              <a:t>3		75		20</a:t>
            </a:r>
          </a:p>
          <a:p>
            <a:pPr marL="0" indent="0">
              <a:buNone/>
            </a:pPr>
            <a:r>
              <a:rPr lang="en-US" dirty="0" smtClean="0"/>
              <a:t>4		100		25</a:t>
            </a:r>
          </a:p>
          <a:p>
            <a:pPr marL="0" indent="0">
              <a:buNone/>
            </a:pPr>
            <a:r>
              <a:rPr lang="en-US" dirty="0" smtClean="0"/>
              <a:t>5		130		30</a:t>
            </a:r>
          </a:p>
          <a:p>
            <a:pPr marL="0" indent="0">
              <a:buNone/>
            </a:pPr>
            <a:r>
              <a:rPr lang="en-US" dirty="0" smtClean="0"/>
              <a:t>6		165		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92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Questions???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0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6 Seminar 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11: Behind the Supply Curve: Inputs and Costs</a:t>
            </a:r>
          </a:p>
          <a:p>
            <a:endParaRPr lang="en-US" dirty="0"/>
          </a:p>
          <a:p>
            <a:r>
              <a:rPr lang="en-US" dirty="0" smtClean="0"/>
              <a:t>“Theory of Production and Costs”</a:t>
            </a:r>
          </a:p>
          <a:p>
            <a:r>
              <a:rPr lang="en-US" dirty="0" smtClean="0"/>
              <a:t>“Production, Costs and Supply”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100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Behind the Supply Curve: Inputs and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various types of costs a firm faces</a:t>
            </a:r>
          </a:p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Understand how a profit-maximizing firm chooses the optimal quantity of output</a:t>
            </a:r>
          </a:p>
          <a:p>
            <a:pPr lvl="1"/>
            <a:r>
              <a:rPr lang="en-US" dirty="0" smtClean="0"/>
              <a:t>Understand the costs of production relationships between input and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16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Production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purpose of a firm is to turn inputs into outputs</a:t>
            </a:r>
          </a:p>
          <a:p>
            <a:r>
              <a:rPr lang="en-US" dirty="0" smtClean="0"/>
              <a:t>A production function is the relationship between the quantity of inputs a firm uses and the quantity of output it produces</a:t>
            </a:r>
          </a:p>
          <a:p>
            <a:endParaRPr lang="en-US" dirty="0"/>
          </a:p>
          <a:p>
            <a:r>
              <a:rPr lang="en-US" dirty="0" smtClean="0"/>
              <a:t>Output = f(labor, capital, inputs, technology)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66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Inputs and Output: Short run and Long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short run: the time period in which at least one input is fixed. (fixed inputs + variable inputs)</a:t>
            </a:r>
          </a:p>
          <a:p>
            <a:r>
              <a:rPr lang="en-US" dirty="0" smtClean="0"/>
              <a:t>The long run: the time period in which all inputs can be varied. (all inputs are variable inputs)</a:t>
            </a:r>
          </a:p>
          <a:p>
            <a:r>
              <a:rPr lang="en-US" dirty="0" smtClean="0"/>
              <a:t>Short run and long run varies from firm to firm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58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Inputs vs. Variable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Short run a firm faces:</a:t>
            </a:r>
          </a:p>
          <a:p>
            <a:pPr lvl="1"/>
            <a:r>
              <a:rPr lang="en-US" dirty="0" smtClean="0"/>
              <a:t>A fixed input is an input whose quantity is fixed for a period of time and cannot be varied</a:t>
            </a:r>
          </a:p>
          <a:p>
            <a:pPr lvl="1"/>
            <a:r>
              <a:rPr lang="en-US" dirty="0" smtClean="0"/>
              <a:t>Variable inputs: resources that can change in quantity depending on the level of output being produced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647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and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fixed cost is a cost that does not depend on the quantity of output produced.  It is the cost of the fixed input</a:t>
            </a:r>
          </a:p>
          <a:p>
            <a:r>
              <a:rPr lang="en-US" dirty="0" smtClean="0"/>
              <a:t>A variable cost is a cost that depends on the quantity of output produced.  It is the cost of the variable input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Cost minimization generally involves variable costs</a:t>
            </a:r>
          </a:p>
          <a:p>
            <a:pPr lvl="2"/>
            <a:r>
              <a:rPr lang="en-US" dirty="0" smtClean="0"/>
              <a:t>Cost minimization leads to profit maximization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42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Costs of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total cost (TC) of producing a given quantity of output is the sum of the fixed cost (FC) and the variable cost (VC) of producing that quantity of output</a:t>
            </a:r>
          </a:p>
          <a:p>
            <a:endParaRPr lang="en-US" dirty="0"/>
          </a:p>
          <a:p>
            <a:r>
              <a:rPr lang="en-US" dirty="0" smtClean="0"/>
              <a:t>TC = FC + VC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199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Fixed, variable and total costs of production for a firm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Output (Q)		VC*		FC		TC</a:t>
            </a:r>
          </a:p>
          <a:p>
            <a:pPr marL="0" indent="0">
              <a:buNone/>
            </a:pPr>
            <a:r>
              <a:rPr lang="en-US" dirty="0" smtClean="0"/>
              <a:t>(‘000)</a:t>
            </a:r>
          </a:p>
          <a:p>
            <a:pPr marL="0" indent="0">
              <a:buNone/>
            </a:pPr>
            <a:r>
              <a:rPr lang="en-US" dirty="0" smtClean="0"/>
              <a:t>0			0		$30		$30</a:t>
            </a:r>
          </a:p>
          <a:p>
            <a:pPr marL="0" indent="0">
              <a:buNone/>
            </a:pPr>
            <a:r>
              <a:rPr lang="en-US" dirty="0" smtClean="0"/>
              <a:t>1			$10		30		40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			25		30		55</a:t>
            </a:r>
          </a:p>
          <a:p>
            <a:pPr marL="0" indent="0">
              <a:buNone/>
            </a:pPr>
            <a:r>
              <a:rPr lang="en-US" dirty="0" smtClean="0"/>
              <a:t>3			45		30		75</a:t>
            </a:r>
          </a:p>
          <a:p>
            <a:pPr marL="0" indent="0">
              <a:buNone/>
            </a:pPr>
            <a:r>
              <a:rPr lang="en-US" dirty="0" smtClean="0"/>
              <a:t>4			70		30		100</a:t>
            </a:r>
          </a:p>
          <a:p>
            <a:pPr marL="0" indent="0">
              <a:buNone/>
            </a:pPr>
            <a:r>
              <a:rPr lang="en-US" dirty="0" smtClean="0"/>
              <a:t>5			100		30		130</a:t>
            </a:r>
          </a:p>
          <a:p>
            <a:pPr marL="0" indent="0">
              <a:buNone/>
            </a:pPr>
            <a:r>
              <a:rPr lang="en-US" dirty="0" smtClean="0"/>
              <a:t>6			135		30		165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61722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VC = Labor needed to produce Q * price of labor (wage rate)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285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630</Words>
  <Application>Microsoft Office PowerPoint</Application>
  <PresentationFormat>On-screen Show (4:3)</PresentationFormat>
  <Paragraphs>119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BU224: Microeconomics Unit 6 Seminar</vt:lpstr>
      <vt:lpstr>Unit 6 Seminar Agenda</vt:lpstr>
      <vt:lpstr>Behind the Supply Curve: Inputs and Costs</vt:lpstr>
      <vt:lpstr>The Production Function</vt:lpstr>
      <vt:lpstr>Inputs and Output: Short run and Long run</vt:lpstr>
      <vt:lpstr>Fixed Inputs vs. Variable Inputs</vt:lpstr>
      <vt:lpstr>Production and Costs</vt:lpstr>
      <vt:lpstr>Total Costs of Production</vt:lpstr>
      <vt:lpstr>Fixed, variable and total costs of production for a firm</vt:lpstr>
      <vt:lpstr>Average Total Cost</vt:lpstr>
      <vt:lpstr>Average Total Cost (ATC)</vt:lpstr>
      <vt:lpstr>Profit maximization and the output decision</vt:lpstr>
      <vt:lpstr>Average Fixed Cost &amp; Average Variable Cost</vt:lpstr>
      <vt:lpstr>Average Fixed Cost (AFC)</vt:lpstr>
      <vt:lpstr>Average Variable Cost</vt:lpstr>
      <vt:lpstr>Various Costs of the Firm</vt:lpstr>
      <vt:lpstr>Marginal Cost of Production</vt:lpstr>
      <vt:lpstr>Computing Marginal Cost of Production</vt:lpstr>
      <vt:lpstr>Questions???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BU224-03: Microeconomics Unit 6 Seminar</dc:title>
  <dc:creator>Greg</dc:creator>
  <cp:lastModifiedBy>Greg</cp:lastModifiedBy>
  <cp:revision>18</cp:revision>
  <dcterms:created xsi:type="dcterms:W3CDTF">2013-05-23T13:36:00Z</dcterms:created>
  <dcterms:modified xsi:type="dcterms:W3CDTF">2013-10-23T21:34:41Z</dcterms:modified>
</cp:coreProperties>
</file>