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8" r:id="rId2"/>
    <p:sldId id="277" r:id="rId3"/>
    <p:sldId id="269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4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00"/>
    <a:srgbClr val="0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74" autoAdjust="0"/>
    <p:restoredTop sz="94660"/>
  </p:normalViewPr>
  <p:slideViewPr>
    <p:cSldViewPr>
      <p:cViewPr varScale="1">
        <p:scale>
          <a:sx n="47" d="100"/>
          <a:sy n="47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3DCE5-A249-4271-BF5C-8F13B865CD8E}" type="datetimeFigureOut">
              <a:rPr lang="en-US" smtClean="0"/>
              <a:pPr/>
              <a:t>8/28/2011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0B5E1-09AD-41F4-B1A0-0B4C706BD3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197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0B5E1-09AD-41F4-B1A0-0B4C706BD34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Slide (8) Model #7 Aircraft Mfg.</a:t>
            </a:r>
            <a:r>
              <a:rPr lang="en-US" b="1" baseline="0" dirty="0" smtClean="0"/>
              <a:t> Part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0B5E1-09AD-41F4-B1A0-0B4C706BD34E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Slide (9) Model #8 Burn Patient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0B5E1-09AD-41F4-B1A0-0B4C706BD34E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Slide (10) Model #9 Others Covered Ventilated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0B5E1-09AD-41F4-B1A0-0B4C706BD34E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Slide (11) </a:t>
            </a:r>
            <a:r>
              <a:rPr lang="en-US" b="1" spc="0" dirty="0" smtClean="0"/>
              <a:t>Home Page for the;</a:t>
            </a:r>
            <a:r>
              <a:rPr lang="en-US" b="1" spc="0" baseline="0" dirty="0" smtClean="0"/>
              <a:t> </a:t>
            </a:r>
            <a:r>
              <a:rPr lang="en-US" b="1" spc="300" baseline="0" dirty="0" smtClean="0"/>
              <a:t>www.thesmartcushion.com</a:t>
            </a:r>
            <a:r>
              <a:rPr lang="en-US" b="1" spc="0" baseline="0" dirty="0" smtClean="0"/>
              <a:t> Home page Click to only</a:t>
            </a:r>
            <a:endParaRPr lang="en-US" b="1" spc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0B5E1-09AD-41F4-B1A0-0B4C706BD34E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defTabSz="903976">
              <a:defRPr/>
            </a:pPr>
            <a:r>
              <a:rPr lang="en-US" dirty="0"/>
              <a:t>Why are we doing this?</a:t>
            </a:r>
            <a:endParaRPr lang="en-US" sz="1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ADA37-16D2-49D0-8E44-C46810F7311B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EC7A2-7959-4FAF-8430-9B1DEF792DA8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0B5E1-09AD-41F4-B1A0-0B4C706BD34E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Slide (1) The (Default) Landing Page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EC7A2-7959-4FAF-8430-9B1DEF792DA8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Slide (2) Model #1 The Portable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0B5E1-09AD-41F4-B1A0-0B4C706BD34E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Slide (3) Model #2</a:t>
            </a:r>
            <a:r>
              <a:rPr lang="en-US" b="1" baseline="0" dirty="0" smtClean="0"/>
              <a:t> Aircraft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0B5E1-09AD-41F4-B1A0-0B4C706BD34E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Slide (4) Model #3 Integral Skin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0B5E1-09AD-41F4-B1A0-0B4C706BD34E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Slide (5) Model #4 Sew-Cover-Kit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0B5E1-09AD-41F4-B1A0-0B4C706BD34E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Slide (6) Model #5 Upholsters Retro-Fit Kit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0B5E1-09AD-41F4-B1A0-0B4C706BD34E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Slide (7) Model #6 Seat Chair Mfg.</a:t>
            </a:r>
            <a:r>
              <a:rPr lang="en-US" b="1" baseline="0" dirty="0" smtClean="0"/>
              <a:t> Part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0B5E1-09AD-41F4-B1A0-0B4C706BD34E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E35A-163C-42B3-87BF-AD7C6C0CF99D}" type="datetimeFigureOut">
              <a:rPr lang="en-US" smtClean="0"/>
              <a:pPr/>
              <a:t>8/28/2011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825A-D2B3-4611-939B-A90813B589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E35A-163C-42B3-87BF-AD7C6C0CF99D}" type="datetimeFigureOut">
              <a:rPr lang="en-US" smtClean="0"/>
              <a:pPr/>
              <a:t>8/28/2011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825A-D2B3-4611-939B-A90813B589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E35A-163C-42B3-87BF-AD7C6C0CF99D}" type="datetimeFigureOut">
              <a:rPr lang="en-US" smtClean="0"/>
              <a:pPr/>
              <a:t>8/28/2011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825A-D2B3-4611-939B-A90813B589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E35A-163C-42B3-87BF-AD7C6C0CF99D}" type="datetimeFigureOut">
              <a:rPr lang="en-US" smtClean="0"/>
              <a:pPr/>
              <a:t>8/28/2011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825A-D2B3-4611-939B-A90813B589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E35A-163C-42B3-87BF-AD7C6C0CF99D}" type="datetimeFigureOut">
              <a:rPr lang="en-US" smtClean="0"/>
              <a:pPr/>
              <a:t>8/28/2011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825A-D2B3-4611-939B-A90813B589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E35A-163C-42B3-87BF-AD7C6C0CF99D}" type="datetimeFigureOut">
              <a:rPr lang="en-US" smtClean="0"/>
              <a:pPr/>
              <a:t>8/28/2011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825A-D2B3-4611-939B-A90813B589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E35A-163C-42B3-87BF-AD7C6C0CF99D}" type="datetimeFigureOut">
              <a:rPr lang="en-US" smtClean="0"/>
              <a:pPr/>
              <a:t>8/28/2011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825A-D2B3-4611-939B-A90813B589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E35A-163C-42B3-87BF-AD7C6C0CF99D}" type="datetimeFigureOut">
              <a:rPr lang="en-US" smtClean="0"/>
              <a:pPr/>
              <a:t>8/28/2011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825A-D2B3-4611-939B-A90813B589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E35A-163C-42B3-87BF-AD7C6C0CF99D}" type="datetimeFigureOut">
              <a:rPr lang="en-US" smtClean="0"/>
              <a:pPr/>
              <a:t>8/28/2011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825A-D2B3-4611-939B-A90813B589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E35A-163C-42B3-87BF-AD7C6C0CF99D}" type="datetimeFigureOut">
              <a:rPr lang="en-US" smtClean="0"/>
              <a:pPr/>
              <a:t>8/28/2011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825A-D2B3-4611-939B-A90813B589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E35A-163C-42B3-87BF-AD7C6C0CF99D}" type="datetimeFigureOut">
              <a:rPr lang="en-US" smtClean="0"/>
              <a:pPr/>
              <a:t>8/28/2011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825A-D2B3-4611-939B-A90813B589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5E35A-163C-42B3-87BF-AD7C6C0CF99D}" type="datetimeFigureOut">
              <a:rPr lang="en-US" smtClean="0"/>
              <a:pPr/>
              <a:t>8/28/2011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2825A-D2B3-4611-939B-A90813B589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smartcushion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hetweetseat.com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openxmlformats.org/officeDocument/2006/relationships/image" Target="../media/image19.jpeg"/><Relationship Id="rId10" Type="http://schemas.openxmlformats.org/officeDocument/2006/relationships/image" Target="../media/image30.jpeg"/><Relationship Id="rId4" Type="http://schemas.openxmlformats.org/officeDocument/2006/relationships/image" Target="../media/image18.jpeg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25.jpeg"/><Relationship Id="rId3" Type="http://schemas.openxmlformats.org/officeDocument/2006/relationships/image" Target="../media/image6.jpeg"/><Relationship Id="rId7" Type="http://schemas.openxmlformats.org/officeDocument/2006/relationships/image" Target="../media/image19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11" Type="http://schemas.openxmlformats.org/officeDocument/2006/relationships/image" Target="../media/image11.jpeg"/><Relationship Id="rId5" Type="http://schemas.openxmlformats.org/officeDocument/2006/relationships/image" Target="../media/image8.jpeg"/><Relationship Id="rId10" Type="http://schemas.openxmlformats.org/officeDocument/2006/relationships/image" Target="../media/image10.jpeg"/><Relationship Id="rId4" Type="http://schemas.openxmlformats.org/officeDocument/2006/relationships/image" Target="../media/image7.jpeg"/><Relationship Id="rId9" Type="http://schemas.openxmlformats.org/officeDocument/2006/relationships/image" Target="../media/image9.jpeg"/><Relationship Id="rId1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rt-cushion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taytoond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video" Target="file:///C:\Documents%20and%20Settings\Owner\My%20Documents\The%20SmartCushion%20Six%20Two.wmv" TargetMode="External"/><Relationship Id="rId1" Type="http://schemas.openxmlformats.org/officeDocument/2006/relationships/video" Target="file:///C:\Users\Yakup\AppData\Local\Temp\The%20Smart-Cushion_0001.wmv" TargetMode="Externa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jpe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7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0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11" Type="http://schemas.openxmlformats.org/officeDocument/2006/relationships/image" Target="../media/image22.jpeg"/><Relationship Id="rId5" Type="http://schemas.openxmlformats.org/officeDocument/2006/relationships/image" Target="../media/image11.jpeg"/><Relationship Id="rId10" Type="http://schemas.openxmlformats.org/officeDocument/2006/relationships/image" Target="../media/image21.jpeg"/><Relationship Id="rId4" Type="http://schemas.openxmlformats.org/officeDocument/2006/relationships/image" Target="../media/image7.jpeg"/><Relationship Id="rId9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5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8.jpeg"/><Relationship Id="rId10" Type="http://schemas.openxmlformats.org/officeDocument/2006/relationships/image" Target="../media/image23.jpeg"/><Relationship Id="rId4" Type="http://schemas.openxmlformats.org/officeDocument/2006/relationships/image" Target="../media/image7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8.jpeg"/><Relationship Id="rId3" Type="http://schemas.openxmlformats.org/officeDocument/2006/relationships/image" Target="../media/image7.jpeg"/><Relationship Id="rId7" Type="http://schemas.openxmlformats.org/officeDocument/2006/relationships/image" Target="../media/image19.jpe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11" Type="http://schemas.openxmlformats.org/officeDocument/2006/relationships/image" Target="../media/image26.png"/><Relationship Id="rId5" Type="http://schemas.openxmlformats.org/officeDocument/2006/relationships/image" Target="../media/image12.jpeg"/><Relationship Id="rId10" Type="http://schemas.openxmlformats.org/officeDocument/2006/relationships/image" Target="../media/image20.wmf"/><Relationship Id="rId4" Type="http://schemas.openxmlformats.org/officeDocument/2006/relationships/image" Target="../media/image8.jpe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895599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en-US" sz="2800" dirty="0" smtClean="0">
              <a:hlinkClick r:id="rId3"/>
            </a:endParaRPr>
          </a:p>
          <a:p>
            <a:pPr>
              <a:buNone/>
            </a:pPr>
            <a:r>
              <a:rPr lang="en-US" sz="5100" dirty="0" smtClean="0">
                <a:hlinkClick r:id="rId3"/>
              </a:rPr>
              <a:t>www.thesmartcushion.com</a:t>
            </a:r>
            <a:endParaRPr lang="en-US" sz="5100" dirty="0" smtClean="0"/>
          </a:p>
          <a:p>
            <a:pPr>
              <a:buNone/>
            </a:pPr>
            <a:endParaRPr lang="en-US" sz="5100" dirty="0" smtClean="0">
              <a:hlinkClick r:id="rId3"/>
            </a:endParaRPr>
          </a:p>
          <a:p>
            <a:pPr>
              <a:buNone/>
            </a:pPr>
            <a:r>
              <a:rPr lang="en-US" sz="5100" dirty="0" smtClean="0">
                <a:hlinkClick r:id="rId3"/>
              </a:rPr>
              <a:t>www.smart-cushion.com</a:t>
            </a:r>
            <a:endParaRPr lang="en-US" sz="5100" b="1" dirty="0" smtClean="0">
              <a:hlinkClick r:id="rId3"/>
            </a:endParaRPr>
          </a:p>
          <a:p>
            <a:pPr>
              <a:buNone/>
            </a:pPr>
            <a:endParaRPr lang="en-US" dirty="0" smtClean="0">
              <a:hlinkClick r:id="rId3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5100" dirty="0" smtClean="0">
              <a:hlinkClick r:id="rId4"/>
            </a:endParaRPr>
          </a:p>
          <a:p>
            <a:pPr>
              <a:buNone/>
            </a:pPr>
            <a:r>
              <a:rPr lang="en-US" sz="5100" dirty="0" smtClean="0">
                <a:hlinkClick r:id="rId4"/>
              </a:rPr>
              <a:t>www.thetweetseat.com</a:t>
            </a:r>
            <a:endParaRPr lang="en-US" sz="5100" dirty="0" smtClean="0"/>
          </a:p>
          <a:p>
            <a:pPr>
              <a:buNone/>
            </a:pPr>
            <a:endParaRPr lang="en-US" dirty="0" smtClean="0">
              <a:hlinkClick r:id="rId4"/>
            </a:endParaRPr>
          </a:p>
          <a:p>
            <a:pPr>
              <a:buNone/>
            </a:pPr>
            <a:endParaRPr lang="en-US" dirty="0" smtClean="0">
              <a:hlinkClick r:id="rId4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10200" y="434339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FOR  ALL</a:t>
            </a:r>
            <a:r>
              <a:rPr lang="en-US" dirty="0" smtClean="0"/>
              <a:t>   </a:t>
            </a:r>
            <a:r>
              <a:rPr lang="en-US" b="1" dirty="0" smtClean="0"/>
              <a:t>DEMOGRAPHICS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5505271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FOR A YOUNGER  </a:t>
            </a:r>
          </a:p>
          <a:p>
            <a:pPr algn="ctr"/>
            <a:r>
              <a:rPr lang="en-US" b="1" dirty="0" smtClean="0"/>
              <a:t>COLLEGE SET &amp; </a:t>
            </a:r>
          </a:p>
          <a:p>
            <a:pPr algn="ctr"/>
            <a:r>
              <a:rPr lang="en-US" b="1" dirty="0" smtClean="0"/>
              <a:t>SOCIAL MEDIA  DEMOGRAPHIC</a:t>
            </a:r>
            <a:endParaRPr lang="en-US" b="1" dirty="0"/>
          </a:p>
        </p:txBody>
      </p:sp>
      <p:sp>
        <p:nvSpPr>
          <p:cNvPr id="7" name="Right Arrow 6"/>
          <p:cNvSpPr/>
          <p:nvPr/>
        </p:nvSpPr>
        <p:spPr>
          <a:xfrm rot="10800000">
            <a:off x="5181601" y="5848897"/>
            <a:ext cx="685799" cy="3995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8" name="Right Arrow 7"/>
          <p:cNvSpPr/>
          <p:nvPr/>
        </p:nvSpPr>
        <p:spPr>
          <a:xfrm rot="10800000">
            <a:off x="5181601" y="4800600"/>
            <a:ext cx="2438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0" name="Right Arrow 9"/>
          <p:cNvSpPr/>
          <p:nvPr/>
        </p:nvSpPr>
        <p:spPr>
          <a:xfrm rot="10800000">
            <a:off x="5181601" y="4038600"/>
            <a:ext cx="2438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1308318"/>
            <a:ext cx="830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Portable Seat Cushions for Home, Office, Automotive and General Seating Enhancement (2). 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Plus Aircraft models (1). 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Small &amp; Commercial Upholsterery Kits (1).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Sewing Enthusiast D-I-Y Kit (1)(two ‘calls to action’, one ‘sew a covering’ contest and….)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Seat and Chair Manufacturing Licenses (2)(a variety of seating applications including Aircraft.)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Consumers of our new ‘one of a kind’ Contour Ventilated Cushion (1)with;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A version especially for Burn Patients (1)(offered free to these users.)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3352800"/>
            <a:ext cx="7620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URLs We own: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545068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suggest A ‘Generic’ Potential, The Website will promote  </a:t>
            </a:r>
            <a:r>
              <a:rPr lang="en-US" u="sng" dirty="0" smtClean="0"/>
              <a:t>all</a:t>
            </a:r>
            <a:r>
              <a:rPr lang="en-US" dirty="0" smtClean="0"/>
              <a:t> the following nine (9) models to their specific Demographic with a ‘Call to Action’ for each.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64008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2">
                    <a:lumMod val="25000"/>
                  </a:schemeClr>
                </a:solidFill>
              </a:rPr>
              <a:t>Copyrights </a:t>
            </a:r>
            <a:r>
              <a:rPr lang="en-US" sz="1000" b="1" smtClean="0">
                <a:solidFill>
                  <a:schemeClr val="bg2">
                    <a:lumMod val="25000"/>
                  </a:schemeClr>
                </a:solidFill>
              </a:rPr>
              <a:t>reserved 2011 </a:t>
            </a:r>
            <a:r>
              <a:rPr lang="en-US" sz="1000" b="1" dirty="0" smtClean="0">
                <a:solidFill>
                  <a:schemeClr val="bg2">
                    <a:lumMod val="25000"/>
                  </a:schemeClr>
                </a:solidFill>
              </a:rPr>
              <a:t>M.Bernard Sheppard </a:t>
            </a:r>
            <a:endParaRPr lang="en-US" sz="10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7239000" y="5410200"/>
            <a:ext cx="838200" cy="1066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 descr="seatcove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5486400"/>
            <a:ext cx="685800" cy="87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47"/>
          <p:cNvSpPr/>
          <p:nvPr/>
        </p:nvSpPr>
        <p:spPr>
          <a:xfrm>
            <a:off x="2667000" y="5410200"/>
            <a:ext cx="1752600" cy="1066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914400" y="5410200"/>
            <a:ext cx="1600200" cy="1066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248400" y="5410200"/>
            <a:ext cx="914400" cy="10668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417638"/>
            <a:ext cx="6172200" cy="487362"/>
          </a:xfrm>
        </p:spPr>
        <p:txBody>
          <a:bodyPr>
            <a:noAutofit/>
          </a:bodyPr>
          <a:lstStyle/>
          <a:p>
            <a:r>
              <a:rPr lang="en-US" sz="3600" kern="1400" spc="600" dirty="0" smtClean="0"/>
              <a:t>TheSmartCushion</a:t>
            </a:r>
            <a:endParaRPr lang="en-US" sz="3600" kern="1400" spc="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133600"/>
            <a:ext cx="3124200" cy="411162"/>
          </a:xfr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2000" spc="600" dirty="0" smtClean="0">
                <a:latin typeface="Calibri" pitchFamily="34" charset="0"/>
              </a:rPr>
              <a:t>ANYWHERE</a:t>
            </a:r>
            <a:endParaRPr lang="en-US" spc="600" dirty="0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838200" y="4271963"/>
            <a:ext cx="5943600" cy="9096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08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1" dirty="0" smtClean="0"/>
              <a:t>Aircraft</a:t>
            </a:r>
            <a:endParaRPr lang="en-US" sz="3200" dirty="0" smtClean="0"/>
          </a:p>
          <a:p>
            <a:r>
              <a:rPr lang="en-US" b="1" spc="600" dirty="0" smtClean="0"/>
              <a:t>Manufactures Sub-Assembly Parts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Calibri" pitchFamily="34" charset="0"/>
              </a:rPr>
              <a:t>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 descr="C:\Documents and Settings\Owner\My Documents\EDIT The New Cushion\pics\header01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28600"/>
            <a:ext cx="8534400" cy="1143000"/>
          </a:xfrm>
          <a:prstGeom prst="rect">
            <a:avLst/>
          </a:prstGeom>
          <a:noFill/>
        </p:spPr>
      </p:pic>
      <p:pic>
        <p:nvPicPr>
          <p:cNvPr id="20" name="Picture 2" descr="C:\Documents and Settings\Owner\My Documents\carseat0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5486400"/>
            <a:ext cx="762000" cy="9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6324600" y="6400801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Portable</a:t>
            </a:r>
            <a:endParaRPr lang="en-US" sz="12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239000" y="6400801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Aircraft</a:t>
            </a:r>
            <a:endParaRPr lang="en-US" sz="12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685800" y="6400801"/>
            <a:ext cx="2286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spc="300" dirty="0" smtClean="0"/>
              <a:t>  ub-Assembly Parts</a:t>
            </a:r>
            <a:endParaRPr lang="en-US" sz="1100" b="1" spc="300" dirty="0"/>
          </a:p>
        </p:txBody>
      </p:sp>
      <p:pic>
        <p:nvPicPr>
          <p:cNvPr id="4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4787" y="5486400"/>
            <a:ext cx="77685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5486400"/>
            <a:ext cx="72820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Box 50"/>
          <p:cNvSpPr txBox="1"/>
          <p:nvPr/>
        </p:nvSpPr>
        <p:spPr>
          <a:xfrm>
            <a:off x="2667000" y="6400800"/>
            <a:ext cx="3429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spc="300" dirty="0" smtClean="0"/>
              <a:t>Anti-Microbial Ventilated Cushion</a:t>
            </a:r>
            <a:endParaRPr lang="en-US" sz="1100" b="1" spc="300" dirty="0"/>
          </a:p>
        </p:txBody>
      </p:sp>
      <p:sp>
        <p:nvSpPr>
          <p:cNvPr id="52" name="Rectangle 51"/>
          <p:cNvSpPr/>
          <p:nvPr/>
        </p:nvSpPr>
        <p:spPr>
          <a:xfrm>
            <a:off x="4419600" y="5410200"/>
            <a:ext cx="1752600" cy="1066800"/>
          </a:xfrm>
          <a:prstGeom prst="rect">
            <a:avLst/>
          </a:prstGeom>
          <a:solidFill>
            <a:srgbClr val="08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3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7387" y="5486400"/>
            <a:ext cx="77685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5486400"/>
            <a:ext cx="72820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TextBox 54"/>
          <p:cNvSpPr txBox="1"/>
          <p:nvPr/>
        </p:nvSpPr>
        <p:spPr>
          <a:xfrm>
            <a:off x="2743200" y="6096000"/>
            <a:ext cx="1600200" cy="2769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‘Free’ to Burn Patients </a:t>
            </a:r>
            <a:r>
              <a:rPr lang="en-US" sz="1200" b="1" dirty="0" smtClean="0"/>
              <a:t>*</a:t>
            </a:r>
            <a:endParaRPr lang="en-US" sz="1200" dirty="0"/>
          </a:p>
        </p:txBody>
      </p:sp>
      <p:sp>
        <p:nvSpPr>
          <p:cNvPr id="56" name="TextBox 55"/>
          <p:cNvSpPr txBox="1"/>
          <p:nvPr/>
        </p:nvSpPr>
        <p:spPr>
          <a:xfrm>
            <a:off x="4495800" y="6047601"/>
            <a:ext cx="1600200" cy="2769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All Others  w/Covering</a:t>
            </a:r>
            <a:endParaRPr lang="en-US" sz="1200" dirty="0"/>
          </a:p>
        </p:txBody>
      </p:sp>
      <p:pic>
        <p:nvPicPr>
          <p:cNvPr id="61" name="Picture 7" descr="4waycushio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96436" y="5486400"/>
            <a:ext cx="1265764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TextBox 67"/>
          <p:cNvSpPr txBox="1"/>
          <p:nvPr/>
        </p:nvSpPr>
        <p:spPr>
          <a:xfrm>
            <a:off x="1371600" y="6096000"/>
            <a:ext cx="762000" cy="2769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Aircraft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5867400" y="228600"/>
            <a:ext cx="32004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There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838199" y="2148950"/>
            <a:ext cx="2895601" cy="21182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9" name="Picture 7" descr="4waycushio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1884" y="2286000"/>
            <a:ext cx="251331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43"/>
          <p:cNvSpPr txBox="1"/>
          <p:nvPr/>
        </p:nvSpPr>
        <p:spPr>
          <a:xfrm>
            <a:off x="4267200" y="28194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</a:rPr>
              <a:t>READY  FOR </a:t>
            </a:r>
          </a:p>
          <a:p>
            <a:pPr algn="ctr"/>
            <a:r>
              <a:rPr lang="en-US" sz="2400" b="1" dirty="0" smtClean="0">
                <a:latin typeface="Calibri" pitchFamily="34" charset="0"/>
              </a:rPr>
              <a:t>THE PRODUCTION FLOOR</a:t>
            </a:r>
            <a:endParaRPr lang="en-US" sz="2400" dirty="0"/>
          </a:p>
        </p:txBody>
      </p:sp>
      <p:sp>
        <p:nvSpPr>
          <p:cNvPr id="45" name="Rectangle 44"/>
          <p:cNvSpPr/>
          <p:nvPr/>
        </p:nvSpPr>
        <p:spPr>
          <a:xfrm>
            <a:off x="762000" y="1981200"/>
            <a:ext cx="7239000" cy="3276600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914400" y="5410200"/>
            <a:ext cx="1752600" cy="1066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4800600" y="3276600"/>
            <a:ext cx="1752600" cy="1066800"/>
          </a:xfrm>
          <a:prstGeom prst="rect">
            <a:avLst/>
          </a:prstGeom>
          <a:solidFill>
            <a:srgbClr val="08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914400" y="1981200"/>
            <a:ext cx="7239000" cy="3200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417638"/>
            <a:ext cx="6172200" cy="487362"/>
          </a:xfrm>
        </p:spPr>
        <p:txBody>
          <a:bodyPr>
            <a:noAutofit/>
          </a:bodyPr>
          <a:lstStyle/>
          <a:p>
            <a:r>
              <a:rPr lang="en-US" sz="3600" kern="1400" spc="600" dirty="0" smtClean="0"/>
              <a:t>TheSmartCushion</a:t>
            </a:r>
            <a:endParaRPr lang="en-US" sz="3600" kern="1400" spc="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38600" y="2133600"/>
            <a:ext cx="3124200" cy="411162"/>
          </a:xfr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2000" spc="600" dirty="0" smtClean="0">
                <a:latin typeface="Calibri" pitchFamily="34" charset="0"/>
              </a:rPr>
              <a:t>ANYWHERE</a:t>
            </a:r>
            <a:endParaRPr lang="en-US" spc="600" dirty="0"/>
          </a:p>
        </p:txBody>
      </p:sp>
      <p:pic>
        <p:nvPicPr>
          <p:cNvPr id="1026" name="Picture 2" descr="C:\Documents and Settings\Owner\My Documents\EDIT The New Cushion\pics\header0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8534400" cy="1143000"/>
          </a:xfrm>
          <a:prstGeom prst="rect">
            <a:avLst/>
          </a:prstGeom>
          <a:noFill/>
        </p:spPr>
      </p:pic>
      <p:pic>
        <p:nvPicPr>
          <p:cNvPr id="4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2187" y="5486400"/>
            <a:ext cx="77685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5486400"/>
            <a:ext cx="72820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Box 50"/>
          <p:cNvSpPr txBox="1"/>
          <p:nvPr/>
        </p:nvSpPr>
        <p:spPr>
          <a:xfrm>
            <a:off x="990600" y="6400800"/>
            <a:ext cx="3429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spc="300" dirty="0" smtClean="0"/>
              <a:t>Anti-Microbial Ventilated Cushion</a:t>
            </a:r>
            <a:endParaRPr lang="en-US" sz="1100" b="1" spc="300" dirty="0"/>
          </a:p>
        </p:txBody>
      </p:sp>
      <p:sp>
        <p:nvSpPr>
          <p:cNvPr id="52" name="Rectangle 51"/>
          <p:cNvSpPr/>
          <p:nvPr/>
        </p:nvSpPr>
        <p:spPr>
          <a:xfrm>
            <a:off x="2667000" y="5410200"/>
            <a:ext cx="1752600" cy="1066800"/>
          </a:xfrm>
          <a:prstGeom prst="rect">
            <a:avLst/>
          </a:prstGeom>
          <a:solidFill>
            <a:srgbClr val="08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4787" y="5486400"/>
            <a:ext cx="77685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5486400"/>
            <a:ext cx="72820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TextBox 54"/>
          <p:cNvSpPr txBox="1"/>
          <p:nvPr/>
        </p:nvSpPr>
        <p:spPr>
          <a:xfrm>
            <a:off x="990600" y="6096000"/>
            <a:ext cx="1600200" cy="2769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‘Free’ to Burn Patients </a:t>
            </a:r>
            <a:r>
              <a:rPr lang="en-US" sz="1200" b="1" dirty="0" smtClean="0"/>
              <a:t>*</a:t>
            </a:r>
            <a:endParaRPr lang="en-US" sz="1200" dirty="0"/>
          </a:p>
        </p:txBody>
      </p:sp>
      <p:sp>
        <p:nvSpPr>
          <p:cNvPr id="56" name="TextBox 55"/>
          <p:cNvSpPr txBox="1"/>
          <p:nvPr/>
        </p:nvSpPr>
        <p:spPr>
          <a:xfrm>
            <a:off x="2743200" y="6047601"/>
            <a:ext cx="1600200" cy="2769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All Others  w/Covering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5867400" y="228600"/>
            <a:ext cx="32004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There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5486400" y="5410200"/>
            <a:ext cx="838200" cy="1066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2" name="Picture 4" descr="seatcove_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5486400"/>
            <a:ext cx="685800" cy="87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Rectangle 62"/>
          <p:cNvSpPr/>
          <p:nvPr/>
        </p:nvSpPr>
        <p:spPr>
          <a:xfrm>
            <a:off x="7315200" y="5410200"/>
            <a:ext cx="8382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6400800" y="5410200"/>
            <a:ext cx="838200" cy="1066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4495800" y="5410200"/>
            <a:ext cx="914400" cy="10668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0" name="Picture 2" descr="C:\Documents and Settings\Owner\My Documents\carseat0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5486400"/>
            <a:ext cx="762000" cy="9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5" descr="seatcove_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000" y="5486400"/>
            <a:ext cx="64640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1" descr="C:\Documents and Settings\Owner\My Documents\WebsitePics\seatcover00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91400" y="5486400"/>
            <a:ext cx="625436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TextBox 72"/>
          <p:cNvSpPr txBox="1"/>
          <p:nvPr/>
        </p:nvSpPr>
        <p:spPr>
          <a:xfrm>
            <a:off x="4572000" y="6400801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Portable</a:t>
            </a:r>
            <a:endParaRPr lang="en-US" sz="12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5486400" y="6400801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Aircraft</a:t>
            </a:r>
            <a:endParaRPr lang="en-US" sz="12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6324600" y="6400801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Integral Skin</a:t>
            </a:r>
            <a:endParaRPr lang="en-US" sz="1200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7221272" y="6400801"/>
            <a:ext cx="1084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Sew-Cover-Kit</a:t>
            </a:r>
            <a:endParaRPr lang="en-US" sz="1200" b="1" dirty="0"/>
          </a:p>
        </p:txBody>
      </p:sp>
      <p:pic>
        <p:nvPicPr>
          <p:cNvPr id="6146" name="Picture 2" descr="C:\Documents and Settings\Owner\My Documents\ImagesnMooVpics\wheelchair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76800" y="3804458"/>
            <a:ext cx="1371600" cy="1072342"/>
          </a:xfrm>
          <a:prstGeom prst="rect">
            <a:avLst/>
          </a:prstGeom>
          <a:noFill/>
        </p:spPr>
      </p:pic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990600" y="3505200"/>
            <a:ext cx="2362200" cy="1524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8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pc="300" dirty="0" smtClean="0"/>
              <a:t>Anti-Microbial </a:t>
            </a:r>
            <a:r>
              <a:rPr lang="en-US" sz="2000" b="1" spc="300" dirty="0" smtClean="0"/>
              <a:t>Ventilated</a:t>
            </a:r>
            <a:r>
              <a:rPr lang="en-US" b="1" spc="300" dirty="0" smtClean="0"/>
              <a:t> Cushion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Calibri" pitchFamily="34" charset="0"/>
              </a:rPr>
              <a:t>PORTABLE</a:t>
            </a:r>
            <a:endParaRPr lang="en-US" sz="1400" b="1" dirty="0" smtClean="0"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Calibri" pitchFamily="34" charset="0"/>
              </a:rPr>
              <a:t>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READY TO USE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219200" y="2209800"/>
            <a:ext cx="1752600" cy="1219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6987" y="2362200"/>
            <a:ext cx="77685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2362200"/>
            <a:ext cx="72820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46"/>
          <p:cNvSpPr txBox="1"/>
          <p:nvPr/>
        </p:nvSpPr>
        <p:spPr>
          <a:xfrm>
            <a:off x="3352800" y="266700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Major  Global Burn Clinics and Burn Wards Only Please Sign up for a Free Cushion for each Recuperating Burn Patients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4800600" y="3276600"/>
            <a:ext cx="1752600" cy="1066800"/>
          </a:xfrm>
          <a:prstGeom prst="rect">
            <a:avLst/>
          </a:prstGeom>
          <a:solidFill>
            <a:srgbClr val="08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914400" y="1981200"/>
            <a:ext cx="7239000" cy="3200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417638"/>
            <a:ext cx="6172200" cy="487362"/>
          </a:xfrm>
        </p:spPr>
        <p:txBody>
          <a:bodyPr>
            <a:noAutofit/>
          </a:bodyPr>
          <a:lstStyle/>
          <a:p>
            <a:r>
              <a:rPr lang="en-US" sz="3600" kern="1400" spc="600" dirty="0" smtClean="0"/>
              <a:t>TheSmartCushion</a:t>
            </a:r>
            <a:endParaRPr lang="en-US" sz="3600" kern="1400" spc="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43400" y="2133600"/>
            <a:ext cx="3124200" cy="411162"/>
          </a:xfrm>
          <a:solidFill>
            <a:srgbClr val="FFFF00"/>
          </a:solidFill>
          <a:ln w="38100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2000" spc="600" dirty="0" smtClean="0">
                <a:latin typeface="Calibri" pitchFamily="34" charset="0"/>
              </a:rPr>
              <a:t>ANYWHERE</a:t>
            </a:r>
            <a:endParaRPr lang="en-US" spc="600" dirty="0"/>
          </a:p>
        </p:txBody>
      </p:sp>
      <p:pic>
        <p:nvPicPr>
          <p:cNvPr id="10" name="Picture 9" descr="seatcover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0104" y="2971800"/>
            <a:ext cx="996896" cy="149478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066800" y="3505200"/>
            <a:ext cx="2362200" cy="1524000"/>
          </a:xfrm>
          <a:prstGeom prst="rect">
            <a:avLst/>
          </a:prstGeom>
          <a:solidFill>
            <a:srgbClr val="FFFF00"/>
          </a:solidFill>
          <a:ln w="28575">
            <a:solidFill>
              <a:srgbClr val="08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pc="300" dirty="0" smtClean="0"/>
              <a:t>Anti-Microbial </a:t>
            </a:r>
            <a:r>
              <a:rPr lang="en-US" sz="2000" b="1" spc="300" dirty="0" smtClean="0"/>
              <a:t>Ventilated</a:t>
            </a:r>
            <a:r>
              <a:rPr lang="en-US" b="1" spc="300" dirty="0" smtClean="0"/>
              <a:t> Cushion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Calibri" pitchFamily="34" charset="0"/>
              </a:rPr>
              <a:t>PORTABLE</a:t>
            </a:r>
            <a:endParaRPr lang="en-US" sz="1400" b="1" dirty="0" smtClean="0"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Calibri" pitchFamily="34" charset="0"/>
              </a:rPr>
              <a:t>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READY TO USE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 descr="C:\Documents and Settings\Owner\My Documents\EDIT The New Cushion\pics\header01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52400"/>
            <a:ext cx="8534400" cy="1143000"/>
          </a:xfrm>
          <a:prstGeom prst="rect">
            <a:avLst/>
          </a:prstGeom>
          <a:noFill/>
        </p:spPr>
      </p:pic>
      <p:pic>
        <p:nvPicPr>
          <p:cNvPr id="1027" name="Picture 3" descr="C:\Documents and Settings\Owner\My Documents\IMAGES NEWCUSH WEBSITE\buy_files\truc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2987407"/>
            <a:ext cx="1143000" cy="143219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51" name="TextBox 50"/>
          <p:cNvSpPr txBox="1"/>
          <p:nvPr/>
        </p:nvSpPr>
        <p:spPr>
          <a:xfrm>
            <a:off x="838200" y="6400800"/>
            <a:ext cx="1981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spc="300" dirty="0" smtClean="0"/>
              <a:t>Anti-Microbial </a:t>
            </a:r>
          </a:p>
          <a:p>
            <a:r>
              <a:rPr lang="en-US" sz="1100" b="1" spc="300" dirty="0" smtClean="0"/>
              <a:t>Ventilated Cushion</a:t>
            </a:r>
            <a:endParaRPr lang="en-US" sz="1100" b="1" spc="300" dirty="0"/>
          </a:p>
        </p:txBody>
      </p:sp>
      <p:sp>
        <p:nvSpPr>
          <p:cNvPr id="52" name="Rectangle 51"/>
          <p:cNvSpPr/>
          <p:nvPr/>
        </p:nvSpPr>
        <p:spPr>
          <a:xfrm>
            <a:off x="914400" y="5410200"/>
            <a:ext cx="1752600" cy="1066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3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2187" y="5486400"/>
            <a:ext cx="77685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28800" y="5486400"/>
            <a:ext cx="72820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TextBox 55"/>
          <p:cNvSpPr txBox="1"/>
          <p:nvPr/>
        </p:nvSpPr>
        <p:spPr>
          <a:xfrm>
            <a:off x="1066800" y="6123801"/>
            <a:ext cx="1371600" cy="2769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Covered Ventilated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5867400" y="152400"/>
            <a:ext cx="32004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There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3733800" y="5410200"/>
            <a:ext cx="838200" cy="1066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2" name="Picture 4" descr="seatcove_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0" y="5486400"/>
            <a:ext cx="685800" cy="87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Rectangle 62"/>
          <p:cNvSpPr/>
          <p:nvPr/>
        </p:nvSpPr>
        <p:spPr>
          <a:xfrm>
            <a:off x="8001000" y="5410200"/>
            <a:ext cx="1524000" cy="1066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6477000" y="5410200"/>
            <a:ext cx="1447800" cy="1066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5562600" y="5410200"/>
            <a:ext cx="8382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648200" y="5410200"/>
            <a:ext cx="838200" cy="1066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2743200" y="5410200"/>
            <a:ext cx="914400" cy="10668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2" name="Picture 2" descr="C:\Documents and Settings\Owner\My Documents\carseat0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19400" y="5486400"/>
            <a:ext cx="762000" cy="9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5" descr="seatcove_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24400" y="5486400"/>
            <a:ext cx="64640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1" descr="C:\Documents and Settings\Owner\My Documents\WebsitePics\seatcover00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38800" y="5486400"/>
            <a:ext cx="625436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7" descr="4waycushion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82836" y="5486400"/>
            <a:ext cx="1265764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TextBox 75"/>
          <p:cNvSpPr txBox="1"/>
          <p:nvPr/>
        </p:nvSpPr>
        <p:spPr>
          <a:xfrm>
            <a:off x="2819400" y="6400801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Portable</a:t>
            </a:r>
            <a:endParaRPr lang="en-US" sz="12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3733800" y="6400801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Aircraft</a:t>
            </a:r>
            <a:endParaRPr lang="en-US" sz="12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4572000" y="6400801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Integral Skin</a:t>
            </a:r>
            <a:endParaRPr lang="en-US" sz="12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5468672" y="6400801"/>
            <a:ext cx="1084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Sew-Cover-Kit</a:t>
            </a:r>
            <a:endParaRPr lang="en-US" sz="12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6477000" y="64008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Upholsters Retro-Kit</a:t>
            </a:r>
            <a:endParaRPr lang="en-US" sz="12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7924800" y="6400800"/>
            <a:ext cx="3429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spc="300" dirty="0" smtClean="0"/>
              <a:t>Manufactures Sub-Assembly Parts</a:t>
            </a:r>
            <a:endParaRPr lang="en-US" sz="1100" b="1" spc="300" dirty="0"/>
          </a:p>
        </p:txBody>
      </p:sp>
      <p:pic>
        <p:nvPicPr>
          <p:cNvPr id="82" name="Picture 7" descr="4waycushion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06836" y="5486400"/>
            <a:ext cx="1265764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TextBox 82"/>
          <p:cNvSpPr txBox="1"/>
          <p:nvPr/>
        </p:nvSpPr>
        <p:spPr>
          <a:xfrm>
            <a:off x="6705600" y="6019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8153400" y="6146884"/>
            <a:ext cx="1066800" cy="2539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Seat and Chair </a:t>
            </a:r>
            <a:endParaRPr lang="en-US" sz="1050" dirty="0"/>
          </a:p>
        </p:txBody>
      </p:sp>
      <p:sp>
        <p:nvSpPr>
          <p:cNvPr id="85" name="Rectangle 84"/>
          <p:cNvSpPr/>
          <p:nvPr/>
        </p:nvSpPr>
        <p:spPr>
          <a:xfrm>
            <a:off x="8001000" y="5257800"/>
            <a:ext cx="1143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1371600" y="2286000"/>
            <a:ext cx="1752600" cy="1219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6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9387" y="2438400"/>
            <a:ext cx="77685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0" y="2438400"/>
            <a:ext cx="72820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3" descr="C:\Documents and Settings\Owner\My Documents\My Pictures\Microsoft Clip Organizer\MPj04383970000[1]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91000" y="2957947"/>
            <a:ext cx="838200" cy="623453"/>
          </a:xfrm>
          <a:prstGeom prst="rect">
            <a:avLst/>
          </a:prstGeom>
          <a:noFill/>
        </p:spPr>
      </p:pic>
      <p:pic>
        <p:nvPicPr>
          <p:cNvPr id="50" name="Picture 2" descr="C:\Documents and Settings\Owner\My Documents\My Pictures\Microsoft Clip Organizer\CG18B.w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114800" y="3657600"/>
            <a:ext cx="838200" cy="849049"/>
          </a:xfrm>
          <a:prstGeom prst="rect">
            <a:avLst/>
          </a:prstGeom>
          <a:noFill/>
        </p:spPr>
      </p:pic>
      <p:sp>
        <p:nvSpPr>
          <p:cNvPr id="58" name="TextBox 57"/>
          <p:cNvSpPr txBox="1"/>
          <p:nvPr/>
        </p:nvSpPr>
        <p:spPr>
          <a:xfrm>
            <a:off x="3657600" y="4724400"/>
            <a:ext cx="426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“The Worlds First Contoured Ventilated Cushion”</a:t>
            </a:r>
            <a:endParaRPr lang="en-US" sz="1600" dirty="0"/>
          </a:p>
        </p:txBody>
      </p:sp>
      <p:sp>
        <p:nvSpPr>
          <p:cNvPr id="44" name="Rectangle 43"/>
          <p:cNvSpPr/>
          <p:nvPr/>
        </p:nvSpPr>
        <p:spPr>
          <a:xfrm>
            <a:off x="9144000" y="5257800"/>
            <a:ext cx="457200" cy="1295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0"/>
            <a:ext cx="7848600" cy="4419600"/>
          </a:xfrm>
          <a:ln w="5715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l">
              <a:lnSpc>
                <a:spcPct val="200000"/>
              </a:lnSpc>
            </a:pPr>
            <a:r>
              <a:rPr lang="en-US" sz="3600" dirty="0" smtClean="0"/>
              <a:t>The as is existing page at:</a:t>
            </a:r>
            <a:r>
              <a:rPr lang="en-US" dirty="0" smtClean="0">
                <a:hlinkClick r:id="rId3"/>
              </a:rPr>
              <a:t/>
            </a:r>
            <a:br>
              <a:rPr lang="en-US" dirty="0" smtClean="0">
                <a:hlinkClick r:id="rId3"/>
              </a:rPr>
            </a:br>
            <a:r>
              <a:rPr lang="en-US" dirty="0" smtClean="0">
                <a:hlinkClick r:id="rId3"/>
              </a:rPr>
              <a:t>www.smart-cushion.com</a:t>
            </a:r>
            <a:r>
              <a:rPr lang="en-US" dirty="0" smtClean="0"/>
              <a:t> will be</a:t>
            </a:r>
            <a:br>
              <a:rPr lang="en-US" dirty="0" smtClean="0"/>
            </a:br>
            <a:r>
              <a:rPr lang="en-US" sz="3100" dirty="0" smtClean="0"/>
              <a:t>the click from the menu </a:t>
            </a:r>
            <a:r>
              <a:rPr lang="en-US" b="1" dirty="0" smtClean="0"/>
              <a:t>home page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2252246"/>
            <a:ext cx="541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USER</a:t>
            </a:r>
            <a:r>
              <a:rPr lang="en-US" sz="1600" dirty="0" smtClean="0"/>
              <a:t>  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new</a:t>
            </a:r>
            <a:r>
              <a:rPr lang="en-US" sz="1600" dirty="0" smtClean="0"/>
              <a:t>  </a:t>
            </a:r>
            <a:r>
              <a:rPr lang="en-US" sz="1600" b="1" dirty="0" smtClean="0"/>
              <a:t>P.W.</a:t>
            </a:r>
            <a:r>
              <a:rPr lang="en-US" sz="1600" dirty="0" smtClean="0"/>
              <a:t> 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cushion09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4324290"/>
            <a:ext cx="7467600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! ! </a:t>
            </a:r>
            <a:r>
              <a:rPr lang="en-US" dirty="0" smtClean="0">
                <a:solidFill>
                  <a:srgbClr val="FF0000"/>
                </a:solidFill>
              </a:rPr>
              <a:t>Recovered Backed-up Files 6/29, Don’t know what to do with them </a:t>
            </a:r>
            <a:r>
              <a:rPr lang="en-US" sz="2000" dirty="0" smtClean="0">
                <a:solidFill>
                  <a:srgbClr val="FF0000"/>
                </a:solidFill>
              </a:rPr>
              <a:t>yet </a:t>
            </a:r>
            <a:r>
              <a:rPr lang="en-US" sz="2000" b="1" dirty="0" smtClean="0">
                <a:solidFill>
                  <a:srgbClr val="FF0000"/>
                </a:solidFill>
              </a:rPr>
              <a:t>! 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48006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Slid</a:t>
            </a:r>
            <a:r>
              <a:rPr lang="en-US" dirty="0" smtClean="0">
                <a:solidFill>
                  <a:srgbClr val="FF0000"/>
                </a:solidFill>
              </a:rPr>
              <a:t>e # 13 in this Slide Show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228600" y="152400"/>
            <a:ext cx="8610600" cy="381000"/>
            <a:chOff x="228600" y="152400"/>
            <a:chExt cx="8610600" cy="381000"/>
          </a:xfrm>
        </p:grpSpPr>
        <p:grpSp>
          <p:nvGrpSpPr>
            <p:cNvPr id="3" name="Group 16"/>
            <p:cNvGrpSpPr/>
            <p:nvPr/>
          </p:nvGrpSpPr>
          <p:grpSpPr>
            <a:xfrm>
              <a:off x="228600" y="152400"/>
              <a:ext cx="8610600" cy="381000"/>
              <a:chOff x="228600" y="152400"/>
              <a:chExt cx="8610600" cy="381000"/>
            </a:xfrm>
          </p:grpSpPr>
          <p:sp>
            <p:nvSpPr>
              <p:cNvPr id="5" name="Rectangle 5"/>
              <p:cNvSpPr/>
              <p:nvPr/>
            </p:nvSpPr>
            <p:spPr>
              <a:xfrm>
                <a:off x="228600" y="152400"/>
                <a:ext cx="8610600" cy="381000"/>
              </a:xfrm>
              <a:prstGeom prst="rect">
                <a:avLst/>
              </a:prstGeom>
              <a:solidFill>
                <a:schemeClr val="accent4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28600" y="152400"/>
                <a:ext cx="3200400" cy="381000"/>
              </a:xfrm>
              <a:prstGeom prst="rect">
                <a:avLst/>
              </a:prstGeom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381000" y="164068"/>
              <a:ext cx="2971800" cy="369332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Tahoma" pitchFamily="34" charset="0"/>
                  <a:cs typeface="Tahoma" pitchFamily="34" charset="0"/>
                </a:rPr>
                <a:t>Pat.pend. </a:t>
              </a:r>
              <a:r>
                <a:rPr lang="en-US" b="1" dirty="0" smtClean="0">
                  <a:latin typeface="Tahoma" pitchFamily="34" charset="0"/>
                  <a:cs typeface="Tahoma" pitchFamily="34" charset="0"/>
                </a:rPr>
                <a:t>SMART CUSHION</a:t>
              </a:r>
              <a:endParaRPr lang="en-US" b="1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808536" y="158084"/>
              <a:ext cx="57943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cap="all" dirty="0" smtClean="0"/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356350"/>
            <a:ext cx="381000" cy="365125"/>
          </a:xfrm>
        </p:spPr>
        <p:txBody>
          <a:bodyPr/>
          <a:lstStyle/>
          <a:p>
            <a:fld id="{419EB3C4-4E6C-4B16-9D53-39D3A5A17A5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791293" y="147935"/>
            <a:ext cx="1914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/>
                </a:solidFill>
              </a:rPr>
              <a:t>Business Plan</a:t>
            </a:r>
            <a:endParaRPr lang="en-US" sz="2400" b="1" dirty="0">
              <a:solidFill>
                <a:schemeClr val="bg2"/>
              </a:solidFill>
            </a:endParaRP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 cstate="print"/>
          <a:srcRect l="17107" t="16495" r="19354" b="15693"/>
          <a:stretch>
            <a:fillRect/>
          </a:stretch>
        </p:blipFill>
        <p:spPr bwMode="auto">
          <a:xfrm>
            <a:off x="2590800" y="838200"/>
            <a:ext cx="1828800" cy="264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807813"/>
            <a:ext cx="1740879" cy="26211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4394586" y="1320415"/>
            <a:ext cx="2640828" cy="16763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762000"/>
            <a:ext cx="1872522" cy="2819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" name="TextBox 24"/>
          <p:cNvSpPr txBox="1"/>
          <p:nvPr/>
        </p:nvSpPr>
        <p:spPr>
          <a:xfrm>
            <a:off x="533400" y="3581400"/>
            <a:ext cx="1085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DIY kit</a:t>
            </a:r>
            <a:endParaRPr lang="en-US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86485" y="3581400"/>
            <a:ext cx="1710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Commercial</a:t>
            </a:r>
          </a:p>
          <a:p>
            <a:pPr algn="ctr"/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Upholstery</a:t>
            </a:r>
          </a:p>
          <a:p>
            <a:pPr algn="ctr"/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Retrofit kit</a:t>
            </a:r>
            <a:endParaRPr lang="en-US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97720" y="3505200"/>
            <a:ext cx="18774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Tahoma" pitchFamily="34" charset="0"/>
                <a:cs typeface="Tahoma" pitchFamily="34" charset="0"/>
              </a:rPr>
              <a:t>Seating</a:t>
            </a:r>
          </a:p>
          <a:p>
            <a:pPr algn="ctr"/>
            <a:r>
              <a:rPr lang="en-US" b="1" dirty="0" smtClean="0">
                <a:latin typeface="Tahoma" pitchFamily="34" charset="0"/>
                <a:cs typeface="Tahoma" pitchFamily="34" charset="0"/>
              </a:rPr>
              <a:t>Manufacturing</a:t>
            </a:r>
          </a:p>
          <a:p>
            <a:pPr algn="ctr"/>
            <a:r>
              <a:rPr lang="en-US" b="1" dirty="0" smtClean="0">
                <a:latin typeface="Tahoma" pitchFamily="34" charset="0"/>
                <a:cs typeface="Tahoma" pitchFamily="34" charset="0"/>
              </a:rPr>
              <a:t>Product</a:t>
            </a:r>
            <a:endParaRPr lang="en-US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49840" y="3581400"/>
            <a:ext cx="936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Retail</a:t>
            </a:r>
            <a:endParaRPr lang="en-US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3" name="Down Arrow 32"/>
          <p:cNvSpPr/>
          <p:nvPr/>
        </p:nvSpPr>
        <p:spPr>
          <a:xfrm>
            <a:off x="1981200" y="5486400"/>
            <a:ext cx="4572000" cy="838200"/>
          </a:xfrm>
          <a:prstGeom prst="downArrow">
            <a:avLst>
              <a:gd name="adj1" fmla="val 50000"/>
              <a:gd name="adj2" fmla="val 55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228600" y="6324600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E-commerce, Direct, Wholesale, Retail,  J-I-T to Manufacturers</a:t>
            </a:r>
            <a:endParaRPr lang="en-US" sz="2000" b="1" i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71800" y="5511225"/>
            <a:ext cx="2686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ahoma" pitchFamily="34" charset="0"/>
                <a:cs typeface="Tahoma" pitchFamily="34" charset="0"/>
              </a:rPr>
              <a:t>            Existing</a:t>
            </a:r>
          </a:p>
          <a:p>
            <a:r>
              <a:rPr lang="en-US" sz="1600" b="1" dirty="0" smtClean="0">
                <a:latin typeface="Tahoma" pitchFamily="34" charset="0"/>
                <a:cs typeface="Tahoma" pitchFamily="34" charset="0"/>
              </a:rPr>
              <a:t>  Distribution Channels</a:t>
            </a:r>
            <a:endParaRPr lang="en-US" sz="16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3962400"/>
            <a:ext cx="114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$39.95</a:t>
            </a:r>
          </a:p>
          <a:p>
            <a:pPr algn="ctr"/>
            <a:r>
              <a:rPr lang="en-US" sz="1200" b="1" dirty="0" smtClean="0"/>
              <a:t>Sold Without </a:t>
            </a:r>
          </a:p>
          <a:p>
            <a:pPr algn="ctr"/>
            <a:r>
              <a:rPr lang="en-US" sz="1200" b="1" dirty="0" smtClean="0"/>
              <a:t>a Covering</a:t>
            </a:r>
          </a:p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438400" y="3962400"/>
            <a:ext cx="2133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$34.95  to  $79.95</a:t>
            </a:r>
          </a:p>
          <a:p>
            <a:pPr algn="ctr"/>
            <a:r>
              <a:rPr lang="en-US" sz="1400" b="1" dirty="0" smtClean="0"/>
              <a:t>  </a:t>
            </a:r>
            <a:r>
              <a:rPr lang="en-US" sz="1200" b="1" dirty="0" smtClean="0"/>
              <a:t>Sold With </a:t>
            </a:r>
            <a:endParaRPr lang="en-US" sz="1400" b="1" dirty="0" smtClean="0"/>
          </a:p>
          <a:p>
            <a:pPr algn="ctr"/>
            <a:r>
              <a:rPr lang="en-US" sz="1400" b="1" dirty="0" smtClean="0"/>
              <a:t>and </a:t>
            </a:r>
          </a:p>
          <a:p>
            <a:pPr algn="ctr"/>
            <a:r>
              <a:rPr lang="en-US" sz="1200" b="1" dirty="0" smtClean="0"/>
              <a:t>Without a Covering</a:t>
            </a:r>
            <a:endParaRPr lang="en-US" sz="1400" b="1" dirty="0" smtClean="0"/>
          </a:p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086600" y="4611469"/>
            <a:ext cx="1905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$19.95  to  $49.95</a:t>
            </a:r>
          </a:p>
          <a:p>
            <a:pPr algn="ctr"/>
            <a:r>
              <a:rPr lang="en-US" sz="1200" b="1" dirty="0" smtClean="0"/>
              <a:t>Sold Without Covering</a:t>
            </a:r>
          </a:p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191000" y="44196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</a:t>
            </a:r>
            <a:r>
              <a:rPr lang="en-US" sz="2000" b="1" dirty="0" smtClean="0"/>
              <a:t>$ K  Licensing Fees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85800" y="5086290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                   </a:t>
            </a:r>
            <a:r>
              <a:rPr lang="en-US" sz="2000" b="1" u="sng" dirty="0" smtClean="0"/>
              <a:t>Six sold without expensive fabric or sewing</a:t>
            </a:r>
            <a:r>
              <a:rPr lang="en-US" sz="2000" b="1" dirty="0" smtClean="0"/>
              <a:t>,                             </a:t>
            </a:r>
            <a:endParaRPr lang="en-US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010400" y="54864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Great margins…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304800" y="554349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9 Models</a:t>
            </a: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914400" y="3505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324600" y="6096000"/>
            <a:ext cx="2362200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 Copyright2011 M.Bernard Sheppard</a:t>
            </a:r>
            <a:endParaRPr lang="en-US" sz="1050" dirty="0" smtClean="0"/>
          </a:p>
          <a:p>
            <a:r>
              <a:rPr lang="en-US" sz="1600" dirty="0" smtClean="0"/>
              <a:t>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228600" y="152400"/>
            <a:ext cx="8610600" cy="381000"/>
            <a:chOff x="228600" y="152400"/>
            <a:chExt cx="8610600" cy="381000"/>
          </a:xfrm>
        </p:grpSpPr>
        <p:grpSp>
          <p:nvGrpSpPr>
            <p:cNvPr id="3" name="Group 16"/>
            <p:cNvGrpSpPr/>
            <p:nvPr/>
          </p:nvGrpSpPr>
          <p:grpSpPr>
            <a:xfrm>
              <a:off x="228600" y="152400"/>
              <a:ext cx="8610600" cy="381000"/>
              <a:chOff x="228600" y="152400"/>
              <a:chExt cx="8610600" cy="381000"/>
            </a:xfrm>
          </p:grpSpPr>
          <p:sp>
            <p:nvSpPr>
              <p:cNvPr id="8" name="Rectangle 5"/>
              <p:cNvSpPr/>
              <p:nvPr/>
            </p:nvSpPr>
            <p:spPr>
              <a:xfrm>
                <a:off x="228600" y="152400"/>
                <a:ext cx="8610600" cy="381000"/>
              </a:xfrm>
              <a:prstGeom prst="rect">
                <a:avLst/>
              </a:prstGeom>
              <a:solidFill>
                <a:schemeClr val="accent4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28600" y="152400"/>
                <a:ext cx="2590800" cy="381000"/>
              </a:xfrm>
              <a:prstGeom prst="rect">
                <a:avLst/>
              </a:prstGeom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28600" y="164068"/>
              <a:ext cx="3048000" cy="369332"/>
            </a:xfrm>
            <a:prstGeom prst="rect">
              <a:avLst/>
            </a:prstGeom>
            <a:solidFill>
              <a:schemeClr val="accent1"/>
            </a:solidFill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Tahoma" pitchFamily="34" charset="0"/>
                  <a:cs typeface="Tahoma" pitchFamily="34" charset="0"/>
                </a:rPr>
                <a:t>Pat.pend. </a:t>
              </a:r>
              <a:r>
                <a:rPr lang="en-US" b="1" dirty="0" smtClean="0">
                  <a:latin typeface="Tahoma" pitchFamily="34" charset="0"/>
                  <a:cs typeface="Tahoma" pitchFamily="34" charset="0"/>
                </a:rPr>
                <a:t>SMART CUSHION</a:t>
              </a:r>
              <a:endParaRPr lang="en-US" b="1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808536" y="158084"/>
              <a:ext cx="57943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cap="all" dirty="0" smtClean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613320" y="152400"/>
            <a:ext cx="2549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/>
                </a:solidFill>
              </a:rPr>
              <a:t>Product Validation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762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  Presently on the INTERNET, the visitor can learn, be the ‘decider’ and then tell others.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295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Our Future E-commerce Sites:  </a:t>
            </a:r>
            <a:r>
              <a:rPr lang="en-US" u="sng" dirty="0" smtClean="0">
                <a:solidFill>
                  <a:srgbClr val="FF0000"/>
                </a:solidFill>
              </a:rPr>
              <a:t>www.smart-cushion.com</a:t>
            </a:r>
            <a:r>
              <a:rPr lang="en-US" dirty="0" smtClean="0">
                <a:solidFill>
                  <a:srgbClr val="FF0000"/>
                </a:solidFill>
              </a:rPr>
              <a:t>   </a:t>
            </a:r>
            <a:r>
              <a:rPr lang="en-US" b="1" dirty="0" smtClean="0">
                <a:solidFill>
                  <a:srgbClr val="FF0000"/>
                </a:solidFill>
              </a:rPr>
              <a:t>&amp;</a:t>
            </a:r>
            <a:r>
              <a:rPr lang="en-US" dirty="0" smtClean="0">
                <a:solidFill>
                  <a:srgbClr val="FF0000"/>
                </a:solidFill>
              </a:rPr>
              <a:t>   </a:t>
            </a:r>
            <a:r>
              <a:rPr lang="en-US" u="sng" dirty="0" smtClean="0">
                <a:solidFill>
                  <a:srgbClr val="FF0000"/>
                </a:solidFill>
              </a:rPr>
              <a:t>www.thetweetseat.com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1774448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solidFill>
                  <a:srgbClr val="FF0000"/>
                </a:solidFill>
              </a:rPr>
              <a:t>Notice</a:t>
            </a:r>
            <a:r>
              <a:rPr lang="en-US" sz="2000" b="1" dirty="0" smtClean="0">
                <a:solidFill>
                  <a:srgbClr val="FF0000"/>
                </a:solidFill>
              </a:rPr>
              <a:t>: </a:t>
            </a:r>
            <a:r>
              <a:rPr lang="en-US" sz="2000" b="1" u="sng" dirty="0" smtClean="0">
                <a:solidFill>
                  <a:srgbClr val="FF0000"/>
                </a:solidFill>
              </a:rPr>
              <a:t>In case of Success</a:t>
            </a:r>
            <a:r>
              <a:rPr lang="en-US" sz="2000" b="1" dirty="0" smtClean="0">
                <a:solidFill>
                  <a:srgbClr val="FF0000"/>
                </a:solidFill>
              </a:rPr>
              <a:t>;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To prevent failing due to popularity and overwhelming initial orders, we’ll rapidly tool up to fill orders as we display the following messages;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600" y="2514600"/>
            <a:ext cx="8458200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THIS POP-UP response to Buy, Checkout, or Shopping Cart Selection,</a:t>
            </a:r>
            <a:r>
              <a:rPr lang="en-US" sz="1600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QUOTE;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53200" y="533400"/>
            <a:ext cx="2286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Copyright2011M.Bernard Sheppard</a:t>
            </a:r>
            <a:endParaRPr lang="en-US" sz="1050" dirty="0" smtClean="0"/>
          </a:p>
          <a:p>
            <a:r>
              <a:rPr lang="en-US" sz="1050" dirty="0" smtClean="0"/>
              <a:t>     </a:t>
            </a:r>
            <a:endParaRPr lang="en-US" sz="1050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" y="2996892"/>
            <a:ext cx="8458200" cy="332398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/>
              <a:t>Thank you for visiting. “Due to an overwhelming response for the Smart-Cushion,  we’re “Now Accepting Pre-Orders” accepting no money until your order is ready. Opt-in Offer:</a:t>
            </a:r>
            <a:r>
              <a:rPr lang="en-US" sz="2000" b="1" i="1" dirty="0" smtClean="0"/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Fill out the form;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be placed on our production schedule,  receive E-Mail Notification to you when your order is ready and payment is due (in approx ____ weeks) .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”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Some models may be available and payment due when ordered.</a:t>
            </a:r>
          </a:p>
          <a:p>
            <a:pPr algn="ctr"/>
            <a:endParaRPr lang="en-US" sz="9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/>
              <a:t>We appreciate your patience. We are working hard to correct this condition.” </a:t>
            </a:r>
          </a:p>
          <a:p>
            <a:r>
              <a:rPr lang="en-US" sz="2000" b="1" dirty="0" smtClean="0"/>
              <a:t>Thank You </a:t>
            </a:r>
          </a:p>
          <a:p>
            <a:endParaRPr lang="en-US" sz="1000" b="1" dirty="0" smtClean="0"/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CONTACT INFORMATION ON SLIDE #3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  <a:ln w="28575"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1900" b="1" dirty="0" smtClean="0"/>
              <a:t>When the Visitor </a:t>
            </a:r>
            <a:r>
              <a:rPr lang="en-US" sz="1600" dirty="0" smtClean="0"/>
              <a:t>goes or has been driven to the ‘Landing Page’ </a:t>
            </a:r>
            <a:r>
              <a:rPr lang="en-US" sz="1200" dirty="0" smtClean="0"/>
              <a:t>(Next Slide)</a:t>
            </a:r>
            <a:r>
              <a:rPr lang="en-US" sz="1600" dirty="0" smtClean="0"/>
              <a:t>, They view the Video and See: WHAT’S IN IT FOR THEM, WHAT IT IS, WHAT IT DOES, etcetera. </a:t>
            </a:r>
            <a:r>
              <a:rPr lang="en-US" sz="1700" dirty="0" smtClean="0"/>
              <a:t>(Clicking through): 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They Scroll to the Product Page </a:t>
            </a:r>
            <a:r>
              <a:rPr lang="en-US" sz="1200" dirty="0" smtClean="0"/>
              <a:t>(next slide) </a:t>
            </a:r>
            <a:r>
              <a:rPr lang="en-US" sz="1600" dirty="0" smtClean="0"/>
              <a:t>, with </a:t>
            </a:r>
            <a:r>
              <a:rPr lang="en-US" sz="1600" b="1" dirty="0" smtClean="0"/>
              <a:t>Nine moving Frames Showing </a:t>
            </a:r>
            <a:r>
              <a:rPr lang="en-US" sz="1600" dirty="0" smtClean="0"/>
              <a:t>(9) Nine </a:t>
            </a:r>
            <a:r>
              <a:rPr lang="en-US" sz="1400" dirty="0" smtClean="0"/>
              <a:t>PRODUCTS (ONE or MORE) SUITED FOR THEM, THEY LIKE FOR A PARTICULAR REASON;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Each model of interest will have a ‘CALL TO ACTION’ Buttons to be directed to: </a:t>
            </a:r>
          </a:p>
          <a:p>
            <a:pPr>
              <a:buFont typeface="+mj-lt"/>
              <a:buAutoNum type="arabicPeriod"/>
            </a:pPr>
            <a:r>
              <a:rPr lang="en-US" sz="1600" b="1" dirty="0" smtClean="0"/>
              <a:t>Buy! Pay &amp; Check Out. </a:t>
            </a:r>
            <a:r>
              <a:rPr lang="en-US" sz="1600" dirty="0" smtClean="0"/>
              <a:t>On a First Come First Served Basis, some models will not be available to ship early-on ‘Due to overwhelming Response’ ‘Until Tooling and is on line’ &amp; Production catches up.  With priority and fairness; Shipping Orders: singles, pairs, dozens, multiples, also F-C-F-S),</a:t>
            </a:r>
          </a:p>
          <a:p>
            <a:pPr algn="ctr">
              <a:buNone/>
            </a:pPr>
            <a:r>
              <a:rPr lang="en-US" sz="1600" dirty="0" smtClean="0">
                <a:solidFill>
                  <a:srgbClr val="00B050"/>
                </a:solidFill>
              </a:rPr>
              <a:t>Multiple Means </a:t>
            </a:r>
            <a:r>
              <a:rPr lang="en-US" sz="1600" dirty="0" smtClean="0">
                <a:solidFill>
                  <a:srgbClr val="FF0000"/>
                </a:solidFill>
              </a:rPr>
              <a:t>( &amp; Forms) </a:t>
            </a:r>
            <a:r>
              <a:rPr lang="en-US" sz="1600" dirty="0" smtClean="0">
                <a:solidFill>
                  <a:srgbClr val="00B050"/>
                </a:solidFill>
              </a:rPr>
              <a:t>to Promote, Publicize and Catapult Product Awareness.</a:t>
            </a:r>
          </a:p>
          <a:p>
            <a:pPr>
              <a:buNone/>
            </a:pPr>
            <a:r>
              <a:rPr lang="en-US" sz="1600" b="1" dirty="0" smtClean="0"/>
              <a:t>2.     Each Customer type will be ask, if they wish to;</a:t>
            </a:r>
            <a:r>
              <a:rPr lang="en-US" sz="1600" dirty="0" smtClean="0"/>
              <a:t>  </a:t>
            </a:r>
            <a:r>
              <a:rPr lang="en-US" sz="1200" dirty="0" smtClean="0"/>
              <a:t>(Special Sign-up Forms under construction.) (Currently in my words)</a:t>
            </a:r>
            <a:endParaRPr lang="en-US" sz="1600" dirty="0" smtClean="0"/>
          </a:p>
          <a:p>
            <a:pPr>
              <a:buFont typeface="+mj-lt"/>
              <a:buAutoNum type="alphaUcPeriod"/>
            </a:pPr>
            <a:r>
              <a:rPr lang="en-US" sz="1600" b="1" dirty="0" smtClean="0"/>
              <a:t>Sign up</a:t>
            </a:r>
            <a:r>
              <a:rPr lang="en-US" sz="1600" dirty="0" smtClean="0"/>
              <a:t> to be listed on our production schedule and be notified when order is ready. </a:t>
            </a:r>
          </a:p>
          <a:p>
            <a:pPr>
              <a:buFont typeface="+mj-lt"/>
              <a:buAutoNum type="alphaUcPeriod"/>
            </a:pPr>
            <a:r>
              <a:rPr lang="en-US" sz="1600" b="1" dirty="0" smtClean="0"/>
              <a:t>Sign up</a:t>
            </a:r>
            <a:r>
              <a:rPr lang="en-US" sz="1600" dirty="0" smtClean="0"/>
              <a:t> their Sewing Club or Organization (Affiliate). </a:t>
            </a:r>
          </a:p>
          <a:p>
            <a:pPr>
              <a:buFont typeface="+mj-lt"/>
              <a:buAutoNum type="alphaUcPeriod"/>
            </a:pPr>
            <a:r>
              <a:rPr lang="en-US" sz="1600" b="1" dirty="0" smtClean="0"/>
              <a:t>Sign up </a:t>
            </a:r>
            <a:r>
              <a:rPr lang="en-US" sz="1600" dirty="0" smtClean="0"/>
              <a:t> for Future (D-I-Y)  Sew-you-own-Covering Contest.</a:t>
            </a:r>
          </a:p>
          <a:p>
            <a:pPr>
              <a:buFont typeface="+mj-lt"/>
              <a:buAutoNum type="alphaUcPeriod"/>
            </a:pPr>
            <a:r>
              <a:rPr lang="en-US" sz="1600" b="1" dirty="0" smtClean="0"/>
              <a:t>Sign up</a:t>
            </a:r>
            <a:r>
              <a:rPr lang="en-US" sz="1600" dirty="0" smtClean="0"/>
              <a:t> their Upholstery Business (Tax I.D.Required) </a:t>
            </a:r>
          </a:p>
          <a:p>
            <a:pPr>
              <a:buFont typeface="+mj-lt"/>
              <a:buAutoNum type="alphaUcPeriod"/>
            </a:pPr>
            <a:r>
              <a:rPr lang="en-US" sz="1600" b="1" dirty="0" smtClean="0"/>
              <a:t>Sign up</a:t>
            </a:r>
            <a:r>
              <a:rPr lang="en-US" sz="1600" dirty="0" smtClean="0"/>
              <a:t> Company to Qualify for Wholesale. (Tax I.D.Required)</a:t>
            </a:r>
          </a:p>
          <a:p>
            <a:pPr>
              <a:buFont typeface="+mj-lt"/>
              <a:buAutoNum type="alphaUcPeriod"/>
            </a:pPr>
            <a:r>
              <a:rPr lang="en-US" sz="1600" b="1" dirty="0" smtClean="0"/>
              <a:t>Sign up</a:t>
            </a:r>
            <a:r>
              <a:rPr lang="en-US" sz="1600" dirty="0" smtClean="0"/>
              <a:t> their Seat - Chair Manufacturing Company Interested in Licensing the Technology to be contacted by our Marketing Dept. (Tax I.D.Required)(???)</a:t>
            </a:r>
          </a:p>
          <a:p>
            <a:pPr>
              <a:buFont typeface="+mj-lt"/>
              <a:buAutoNum type="alphaUcPeriod"/>
            </a:pPr>
            <a:r>
              <a:rPr lang="en-US" sz="1600" b="1" dirty="0" smtClean="0"/>
              <a:t>Sign up </a:t>
            </a:r>
            <a:r>
              <a:rPr lang="en-US" sz="1600" dirty="0" smtClean="0"/>
              <a:t> Your Burn Ward or Clinic for a Free Cushion for your recuperating Burn patients</a:t>
            </a:r>
          </a:p>
          <a:p>
            <a:pPr algn="ctr">
              <a:buNone/>
            </a:pPr>
            <a:endParaRPr lang="en-US" sz="1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buNone/>
            </a:pPr>
            <a:r>
              <a:rPr lang="en-US" sz="1200" b="1" dirty="0" smtClean="0">
                <a:solidFill>
                  <a:schemeClr val="bg2">
                    <a:lumMod val="25000"/>
                  </a:schemeClr>
                </a:solidFill>
              </a:rPr>
              <a:t>Slides Copyrights reserved 2010 M.Bernard Sheppard </a:t>
            </a:r>
          </a:p>
          <a:p>
            <a:pPr algn="ctr">
              <a:buNone/>
            </a:pPr>
            <a:r>
              <a:rPr lang="en-US" sz="1100" dirty="0" smtClean="0"/>
              <a:t>Our Contact Information                          e-mail:  </a:t>
            </a:r>
            <a:r>
              <a:rPr lang="en-US" sz="1100" u="sng" dirty="0" smtClean="0">
                <a:hlinkClick r:id="rId3"/>
              </a:rPr>
              <a:t>staytoond@gmail.com</a:t>
            </a:r>
            <a:r>
              <a:rPr lang="en-US" sz="1100" dirty="0" smtClean="0"/>
              <a:t>         (423) 468-9512   Office/Message</a:t>
            </a:r>
          </a:p>
          <a:p>
            <a:pPr algn="ctr">
              <a:buNone/>
            </a:pPr>
            <a:r>
              <a:rPr lang="en-US" sz="1100" dirty="0" smtClean="0"/>
              <a:t>M.Sheppard       AQR,Inc.  P.O.Box 6075, Chattanooga TN 37401-6075                 Our</a:t>
            </a:r>
            <a:r>
              <a:rPr lang="en-US" sz="1100" b="1" dirty="0" smtClean="0"/>
              <a:t> FAX</a:t>
            </a:r>
            <a:r>
              <a:rPr lang="en-US" sz="1100" dirty="0" smtClean="0"/>
              <a:t>     (423) 899-5174</a:t>
            </a:r>
          </a:p>
          <a:p>
            <a:pPr algn="ctr">
              <a:buNone/>
            </a:pPr>
            <a:endParaRPr lang="en-US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buNone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Next; To the Landing Page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he Smart-Cushion_0001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371600" y="3505200"/>
            <a:ext cx="3581400" cy="23466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38800" y="5715000"/>
            <a:ext cx="2514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schemeClr val="bg2">
                    <a:lumMod val="25000"/>
                  </a:schemeClr>
                </a:solidFill>
              </a:rPr>
              <a:t>Copyrights reserved 2010 M.Bernard Sheppard </a:t>
            </a:r>
            <a:endParaRPr lang="en-US" sz="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410200"/>
            <a:ext cx="86868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chemeClr val="accent1">
                  <a:lumMod val="60000"/>
                  <a:lumOff val="4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14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sz="2000" b="1" spc="600" dirty="0" smtClean="0">
                <a:solidFill>
                  <a:srgbClr val="FFFF66"/>
                </a:solidFill>
                <a:sym typeface="Wingdings"/>
              </a:rPr>
              <a:t>See</a:t>
            </a:r>
            <a:r>
              <a:rPr lang="en-US" sz="2000" spc="600" dirty="0" smtClean="0">
                <a:solidFill>
                  <a:srgbClr val="FFFF66"/>
                </a:solidFill>
                <a:sym typeface="Wingdings"/>
              </a:rPr>
              <a:t> </a:t>
            </a:r>
            <a:r>
              <a:rPr lang="en-US" sz="2000" b="1" spc="600" dirty="0" smtClean="0">
                <a:solidFill>
                  <a:srgbClr val="FFFF66"/>
                </a:solidFill>
              </a:rPr>
              <a:t>The Model and Application Right for You</a:t>
            </a:r>
            <a:r>
              <a:rPr lang="en-US" sz="2000" b="1" spc="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  <a:r>
              <a:rPr lang="en-US" sz="2400" b="1" spc="600" dirty="0" smtClean="0">
                <a:solidFill>
                  <a:schemeClr val="bg1"/>
                </a:solidFill>
              </a:rPr>
              <a:t>  </a:t>
            </a:r>
          </a:p>
          <a:p>
            <a:pPr algn="ctr"/>
            <a:r>
              <a:rPr lang="en-US" sz="1600" dirty="0" smtClean="0">
                <a:solidFill>
                  <a:srgbClr val="FFFF66"/>
                </a:solidFill>
                <a:sym typeface="Wingdings"/>
              </a:rPr>
              <a:t></a:t>
            </a:r>
            <a:r>
              <a:rPr lang="en-US" dirty="0" smtClean="0">
                <a:solidFill>
                  <a:srgbClr val="FFFF66"/>
                </a:solidFill>
                <a:sym typeface="Wingdings"/>
              </a:rPr>
              <a:t>  Scroll to </a:t>
            </a:r>
            <a:r>
              <a:rPr lang="en-US" sz="1600" dirty="0" smtClean="0">
                <a:solidFill>
                  <a:srgbClr val="FFFF66"/>
                </a:solidFill>
              </a:rPr>
              <a:t>Slide Show  </a:t>
            </a:r>
            <a:r>
              <a:rPr lang="en-US" sz="1600" dirty="0" smtClean="0">
                <a:solidFill>
                  <a:srgbClr val="FFFF66"/>
                </a:solidFill>
                <a:sym typeface="Wingdings"/>
              </a:rPr>
              <a:t></a:t>
            </a:r>
            <a:endParaRPr lang="en-US" b="1" spc="600" dirty="0" smtClean="0">
              <a:solidFill>
                <a:srgbClr val="FFFF66"/>
              </a:solidFill>
            </a:endParaRPr>
          </a:p>
          <a:p>
            <a:endParaRPr lang="en-US" dirty="0"/>
          </a:p>
        </p:txBody>
      </p:sp>
      <p:pic>
        <p:nvPicPr>
          <p:cNvPr id="1026" name="Picture 2" descr="C:\Documents and Settings\Owner\My Documents\The-Boney-Theatre_files\CushionBanner_1_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267200" cy="1787724"/>
          </a:xfrm>
          <a:prstGeom prst="rect">
            <a:avLst/>
          </a:prstGeom>
          <a:noFill/>
        </p:spPr>
      </p:pic>
      <p:pic>
        <p:nvPicPr>
          <p:cNvPr id="7" name="The SmartCushion Six Two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5105400" y="3475057"/>
            <a:ext cx="3291391" cy="23161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67200" y="685800"/>
            <a:ext cx="4495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3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ahoma" pitchFamily="34" charset="0"/>
                <a:cs typeface="Tahoma" pitchFamily="34" charset="0"/>
              </a:rPr>
              <a:t>THE SMART CUSHION</a:t>
            </a:r>
          </a:p>
          <a:p>
            <a:pPr algn="ctr"/>
            <a:r>
              <a:rPr lang="en-US" sz="500" b="1" spc="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ahoma" pitchFamily="34" charset="0"/>
                <a:cs typeface="Tahoma" pitchFamily="34" charset="0"/>
              </a:rPr>
              <a:t>∞</a:t>
            </a:r>
            <a:endParaRPr lang="en-US" sz="1600" b="1" spc="600" dirty="0" smtClean="0">
              <a:solidFill>
                <a:schemeClr val="tx2">
                  <a:lumMod val="40000"/>
                  <a:lumOff val="6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sz="1400" b="1" spc="3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  <a:cs typeface="Tahoma" pitchFamily="34" charset="0"/>
              </a:rPr>
              <a:t>“ It’s</a:t>
            </a:r>
            <a:r>
              <a:rPr lang="en-US" sz="1600" b="1" spc="3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  <a:cs typeface="Tahoma" pitchFamily="34" charset="0"/>
              </a:rPr>
              <a:t> Efffective Everywhere </a:t>
            </a:r>
            <a:r>
              <a:rPr lang="en-US" sz="1400" b="1" spc="3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  <a:cs typeface="Tahoma" pitchFamily="34" charset="0"/>
              </a:rPr>
              <a:t>”</a:t>
            </a:r>
            <a:r>
              <a:rPr lang="en-US" sz="1600" b="1" spc="3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  <a:cs typeface="Tahoma" pitchFamily="34" charset="0"/>
              </a:rPr>
              <a:t> 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1981200"/>
            <a:ext cx="8001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OTHER</a:t>
            </a:r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PRODUCTS  </a:t>
            </a:r>
            <a:r>
              <a:rPr lang="en-US" sz="1600" spc="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address</a:t>
            </a:r>
            <a:r>
              <a:rPr lang="en-US" sz="1200" spc="3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pc="3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only</a:t>
            </a:r>
            <a:r>
              <a:rPr lang="en-US" sz="1200" spc="3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 </a:t>
            </a:r>
            <a:r>
              <a:rPr lang="en-US" sz="1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or</a:t>
            </a:r>
            <a:r>
              <a:rPr lang="en-US" sz="12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 </a:t>
            </a:r>
            <a:r>
              <a:rPr lang="en-US" sz="1600" b="1" spc="3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sitting ailments</a:t>
            </a:r>
          </a:p>
          <a:p>
            <a:pPr algn="ctr"/>
            <a:endParaRPr lang="en-US" sz="1600" b="1" spc="3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b="1" spc="3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THE SMART CUSHION  </a:t>
            </a:r>
            <a:r>
              <a:rPr lang="en-US" spc="3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addresses All Nine (9) ailments</a:t>
            </a:r>
            <a:endParaRPr lang="en-US" b="1" spc="3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91200" y="3124200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Benefit to Your Body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86000" y="31242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Here’s Why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1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2000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838200" y="2133600"/>
            <a:ext cx="7010400" cy="3124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828800" y="5410200"/>
            <a:ext cx="838200" cy="1219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 descr="seatcove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5486400"/>
            <a:ext cx="685800" cy="87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Rectangle 57"/>
          <p:cNvSpPr/>
          <p:nvPr/>
        </p:nvSpPr>
        <p:spPr>
          <a:xfrm>
            <a:off x="6324600" y="5410200"/>
            <a:ext cx="1524000" cy="1219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800600" y="5410200"/>
            <a:ext cx="1447800" cy="1219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3657600" y="5410200"/>
            <a:ext cx="10668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2743200" y="5410200"/>
            <a:ext cx="838200" cy="1219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838200" y="5410200"/>
            <a:ext cx="914400" cy="1219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493838"/>
            <a:ext cx="6172200" cy="487362"/>
          </a:xfrm>
        </p:spPr>
        <p:txBody>
          <a:bodyPr>
            <a:noAutofit/>
          </a:bodyPr>
          <a:lstStyle/>
          <a:p>
            <a:r>
              <a:rPr lang="en-US" sz="3200" kern="1400" spc="600" dirty="0" smtClean="0"/>
              <a:t>TheSmartCushion</a:t>
            </a:r>
            <a:endParaRPr lang="en-US" sz="3200" kern="1400" spc="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57600" y="2209800"/>
            <a:ext cx="3429000" cy="411162"/>
          </a:xfrm>
          <a:solidFill>
            <a:schemeClr val="bg2">
              <a:lumMod val="90000"/>
            </a:schemeClr>
          </a:solidFill>
          <a:ln w="38100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2000" spc="600" dirty="0" smtClean="0">
                <a:latin typeface="Calibri" pitchFamily="34" charset="0"/>
              </a:rPr>
              <a:t>EVERYWHERE</a:t>
            </a:r>
            <a:endParaRPr lang="en-US" spc="600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2743200"/>
            <a:ext cx="1676400" cy="126944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9" descr="seatcover0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2752726"/>
            <a:ext cx="1219200" cy="18281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990600" y="4271963"/>
            <a:ext cx="1905000" cy="833437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rgbClr val="08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latin typeface="Calibri" pitchFamily="34" charset="0"/>
              </a:rPr>
              <a:t> </a:t>
            </a:r>
            <a:r>
              <a:rPr lang="en-US" sz="1400" b="1" dirty="0" smtClean="0">
                <a:latin typeface="Calibri" pitchFamily="34" charset="0"/>
              </a:rPr>
              <a:t>The</a:t>
            </a:r>
            <a:r>
              <a:rPr lang="en-US" sz="1100" b="1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PORTABLE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READY TO USE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Calibri" pitchFamily="34" charset="0"/>
              </a:rPr>
              <a:t>Covering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 descr="C:\Documents and Settings\Owner\My Documents\EDIT The New Cushion\pics\header01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152400"/>
            <a:ext cx="8534400" cy="1143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276600" y="4035623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 the Home 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038600" y="4426149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At the Office</a:t>
            </a:r>
            <a:endParaRPr lang="en-US" sz="1400" b="1" dirty="0"/>
          </a:p>
        </p:txBody>
      </p:sp>
      <p:pic>
        <p:nvPicPr>
          <p:cNvPr id="1027" name="Picture 3" descr="C:\Documents and Settings\Owner\My Documents\IMAGES NEWCUSH WEBSITE\buy_files\truc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2768333"/>
            <a:ext cx="1013771" cy="12702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6477000" y="4195763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  On The Road</a:t>
            </a:r>
            <a:endParaRPr lang="en-US" sz="1400" b="1" dirty="0"/>
          </a:p>
        </p:txBody>
      </p:sp>
      <p:pic>
        <p:nvPicPr>
          <p:cNvPr id="20" name="Picture 2" descr="C:\Documents and Settings\Owner\My Documents\carseat0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4400" y="5486400"/>
            <a:ext cx="762000" cy="9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seatcove_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19400" y="5486399"/>
            <a:ext cx="646408" cy="104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1" descr="C:\Documents and Settings\Owner\My Documents\WebsitePics\seatcover00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33799" y="5507181"/>
            <a:ext cx="820615" cy="96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4waycushion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06436" y="5486399"/>
            <a:ext cx="1265764" cy="100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914400" y="6276201"/>
            <a:ext cx="7620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Portable</a:t>
            </a:r>
            <a:endParaRPr lang="en-US" sz="12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905000" y="6276201"/>
            <a:ext cx="6858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Aircraft</a:t>
            </a:r>
            <a:endParaRPr lang="en-US" sz="1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2743200" y="6276201"/>
            <a:ext cx="7620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Outdoor</a:t>
            </a:r>
            <a:endParaRPr lang="en-US" sz="12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3657600" y="6198513"/>
            <a:ext cx="990600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D-I-Y Covering Kit</a:t>
            </a:r>
            <a:endParaRPr lang="en-US" sz="11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4800600" y="6276201"/>
            <a:ext cx="1524000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Upholsters Retro-Kits</a:t>
            </a:r>
            <a:endParaRPr lang="en-US" sz="11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6096000" y="6596390"/>
            <a:ext cx="167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spc="300" dirty="0" smtClean="0"/>
              <a:t>Manufactures S</a:t>
            </a:r>
            <a:endParaRPr lang="en-US" sz="1100" b="1" spc="300" dirty="0"/>
          </a:p>
        </p:txBody>
      </p:sp>
      <p:pic>
        <p:nvPicPr>
          <p:cNvPr id="59" name="Picture 7" descr="4waycushion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30436" y="5486399"/>
            <a:ext cx="1265764" cy="100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TextBox 66"/>
          <p:cNvSpPr txBox="1"/>
          <p:nvPr/>
        </p:nvSpPr>
        <p:spPr>
          <a:xfrm>
            <a:off x="6477000" y="6299284"/>
            <a:ext cx="1143000" cy="2539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Seat-Chair Parts </a:t>
            </a:r>
            <a:endParaRPr lang="en-US" sz="1050" dirty="0"/>
          </a:p>
        </p:txBody>
      </p:sp>
      <p:sp>
        <p:nvSpPr>
          <p:cNvPr id="21" name="Rectangle 20"/>
          <p:cNvSpPr/>
          <p:nvPr/>
        </p:nvSpPr>
        <p:spPr>
          <a:xfrm>
            <a:off x="5867400" y="152400"/>
            <a:ext cx="32004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There</a:t>
            </a:r>
            <a:endParaRPr lang="en-US" dirty="0"/>
          </a:p>
        </p:txBody>
      </p:sp>
      <p:pic>
        <p:nvPicPr>
          <p:cNvPr id="8" name="Picture 2" descr="C:\Documents and Settings\Owner\My Documents\carseat0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33475" y="2286000"/>
            <a:ext cx="1609725" cy="1905000"/>
          </a:xfrm>
          <a:prstGeom prst="rect">
            <a:avLst/>
          </a:prstGeom>
          <a:noFill/>
          <a:ln w="76200">
            <a:solidFill>
              <a:srgbClr val="08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914400" y="5410200"/>
            <a:ext cx="838200" cy="1066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 descr="seatcove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5486400"/>
            <a:ext cx="685800" cy="87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Rectangle 63"/>
          <p:cNvSpPr/>
          <p:nvPr/>
        </p:nvSpPr>
        <p:spPr>
          <a:xfrm>
            <a:off x="6705600" y="5410200"/>
            <a:ext cx="1600200" cy="1066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5181600" y="5410200"/>
            <a:ext cx="1524000" cy="1066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4800600" y="3276600"/>
            <a:ext cx="1752600" cy="1066800"/>
          </a:xfrm>
          <a:prstGeom prst="rect">
            <a:avLst/>
          </a:prstGeom>
          <a:solidFill>
            <a:srgbClr val="08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657600" y="5410200"/>
            <a:ext cx="1447800" cy="1066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2743200" y="5410200"/>
            <a:ext cx="8382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828800" y="5410200"/>
            <a:ext cx="838200" cy="1066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914400" y="1981200"/>
            <a:ext cx="7239000" cy="3200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417638"/>
            <a:ext cx="6172200" cy="487362"/>
          </a:xfrm>
        </p:spPr>
        <p:txBody>
          <a:bodyPr>
            <a:noAutofit/>
          </a:bodyPr>
          <a:lstStyle/>
          <a:p>
            <a:r>
              <a:rPr lang="en-US" sz="3600" kern="1400" spc="600" dirty="0" smtClean="0"/>
              <a:t>TheSmartCushion</a:t>
            </a:r>
            <a:endParaRPr lang="en-US" sz="3600" kern="1400" spc="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38600" y="2209800"/>
            <a:ext cx="3124200" cy="411162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2000" spc="600" dirty="0" smtClean="0">
                <a:latin typeface="Calibri" pitchFamily="34" charset="0"/>
              </a:rPr>
              <a:t>ANYWHERE</a:t>
            </a:r>
            <a:endParaRPr lang="en-US" spc="600" dirty="0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066800" y="4038600"/>
            <a:ext cx="2286000" cy="10620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8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latin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</a:rPr>
              <a:t>AIRCRAFT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atin typeface="Calibri" pitchFamily="34" charset="0"/>
              </a:rPr>
              <a:t>‘READY TO USE</a:t>
            </a:r>
            <a:r>
              <a:rPr lang="en-US" sz="1400" b="1" dirty="0" smtClean="0">
                <a:latin typeface="Calibri" pitchFamily="34" charset="0"/>
              </a:rPr>
              <a:t>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rgbClr val="FF0000"/>
                </a:solidFill>
                <a:latin typeface="Calibri" pitchFamily="34" charset="0"/>
              </a:rPr>
              <a:t>SHOWN WITHOUT COVERING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 descr="C:\Documents and Settings\Owner\My Documents\EDIT The New Cushion\pics\header01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52400"/>
            <a:ext cx="8534400" cy="11430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553200" y="38100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… and in the Air</a:t>
            </a:r>
            <a:endParaRPr lang="en-US" sz="1400" b="1" dirty="0"/>
          </a:p>
        </p:txBody>
      </p:sp>
      <p:pic>
        <p:nvPicPr>
          <p:cNvPr id="1029" name="Picture 5" descr="seatcove_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5486400"/>
            <a:ext cx="64640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1" descr="C:\Documents and Settings\Owner\My Documents\WebsitePics\seatcover0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5486400"/>
            <a:ext cx="625436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4waycushi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63436" y="5486400"/>
            <a:ext cx="1265764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7"/>
          <p:cNvSpPr txBox="1"/>
          <p:nvPr/>
        </p:nvSpPr>
        <p:spPr>
          <a:xfrm>
            <a:off x="914400" y="6400801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Aircraft</a:t>
            </a:r>
            <a:endParaRPr lang="en-US" sz="1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1752600" y="6400801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Integral Skin</a:t>
            </a:r>
            <a:endParaRPr lang="en-US" sz="12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2649272" y="6400801"/>
            <a:ext cx="1084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Sew-Cover-Kit</a:t>
            </a:r>
            <a:endParaRPr lang="en-US" sz="12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3657600" y="64008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Upholsters Retro-Kit</a:t>
            </a:r>
            <a:endParaRPr lang="en-US" sz="12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5105400" y="6400800"/>
            <a:ext cx="3429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spc="300" dirty="0" smtClean="0"/>
              <a:t>Manufactures Sub-Assembly Parts</a:t>
            </a:r>
            <a:endParaRPr lang="en-US" sz="1100" b="1" spc="300" dirty="0"/>
          </a:p>
        </p:txBody>
      </p:sp>
      <p:pic>
        <p:nvPicPr>
          <p:cNvPr id="59" name="Picture 7" descr="4waycushi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87436" y="5486400"/>
            <a:ext cx="1265764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7" descr="4waycushi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87636" y="5486400"/>
            <a:ext cx="1265764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TextBox 64"/>
          <p:cNvSpPr txBox="1"/>
          <p:nvPr/>
        </p:nvSpPr>
        <p:spPr>
          <a:xfrm>
            <a:off x="3886200" y="6019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5334000" y="6146884"/>
            <a:ext cx="1066800" cy="2539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Seat and Chair </a:t>
            </a:r>
            <a:endParaRPr lang="en-US" sz="1050" dirty="0"/>
          </a:p>
        </p:txBody>
      </p:sp>
      <p:sp>
        <p:nvSpPr>
          <p:cNvPr id="68" name="TextBox 67"/>
          <p:cNvSpPr txBox="1"/>
          <p:nvPr/>
        </p:nvSpPr>
        <p:spPr>
          <a:xfrm>
            <a:off x="7162800" y="6096000"/>
            <a:ext cx="762000" cy="2769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Aircraft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5867400" y="152400"/>
            <a:ext cx="32004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There</a:t>
            </a:r>
            <a:endParaRPr lang="en-US" dirty="0"/>
          </a:p>
        </p:txBody>
      </p:sp>
      <p:pic>
        <p:nvPicPr>
          <p:cNvPr id="2050" name="Picture 2" descr="seatcove_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47800" y="2133600"/>
            <a:ext cx="126444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10-Car_Seat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00" y="2743200"/>
            <a:ext cx="1295400" cy="183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00637" y="2743200"/>
            <a:ext cx="1300163" cy="183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TextBox 65"/>
          <p:cNvSpPr txBox="1"/>
          <p:nvPr/>
        </p:nvSpPr>
        <p:spPr>
          <a:xfrm>
            <a:off x="3581400" y="4724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300" dirty="0" smtClean="0"/>
              <a:t>Pilots and Co-Pilots</a:t>
            </a:r>
            <a:endParaRPr lang="en-US" b="1" spc="300" dirty="0"/>
          </a:p>
        </p:txBody>
      </p:sp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05600" y="2895600"/>
            <a:ext cx="1219200" cy="86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29400" y="4267200"/>
            <a:ext cx="1295400" cy="76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990600" y="1981200"/>
            <a:ext cx="7239000" cy="3200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9" name="Picture 5" descr="seatcove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147754"/>
            <a:ext cx="1295399" cy="1738446"/>
          </a:xfrm>
          <a:prstGeom prst="rect">
            <a:avLst/>
          </a:prstGeom>
          <a:noFill/>
          <a:ln w="57150">
            <a:solidFill>
              <a:srgbClr val="080000"/>
            </a:solidFill>
            <a:miter lim="800000"/>
            <a:headEnd/>
            <a:tailEnd/>
          </a:ln>
        </p:spPr>
      </p:pic>
      <p:sp>
        <p:nvSpPr>
          <p:cNvPr id="48" name="Rectangle 47"/>
          <p:cNvSpPr/>
          <p:nvPr/>
        </p:nvSpPr>
        <p:spPr>
          <a:xfrm>
            <a:off x="7543800" y="5410200"/>
            <a:ext cx="1752600" cy="1066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5791200" y="5410200"/>
            <a:ext cx="1600200" cy="1066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4267200" y="5410200"/>
            <a:ext cx="1524000" cy="1066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743200" y="5410200"/>
            <a:ext cx="1447800" cy="1066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1828800" y="5410200"/>
            <a:ext cx="8382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914400" y="5410200"/>
            <a:ext cx="838200" cy="1066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417638"/>
            <a:ext cx="6172200" cy="487362"/>
          </a:xfrm>
        </p:spPr>
        <p:txBody>
          <a:bodyPr>
            <a:noAutofit/>
          </a:bodyPr>
          <a:lstStyle/>
          <a:p>
            <a:r>
              <a:rPr lang="en-US" sz="3600" kern="1400" spc="600" dirty="0" smtClean="0"/>
              <a:t>TheSmartCushion</a:t>
            </a:r>
            <a:endParaRPr lang="en-US" sz="3600" kern="1400" spc="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38600" y="2133600"/>
            <a:ext cx="3124200" cy="411162"/>
          </a:xfr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2000" spc="600" dirty="0" smtClean="0">
                <a:latin typeface="Calibri" pitchFamily="34" charset="0"/>
              </a:rPr>
              <a:t>ANYWHERE</a:t>
            </a:r>
            <a:endParaRPr lang="en-US" spc="600" dirty="0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990600" y="3962401"/>
            <a:ext cx="2514600" cy="1143000"/>
          </a:xfrm>
          <a:prstGeom prst="rect">
            <a:avLst/>
          </a:prstGeom>
          <a:solidFill>
            <a:schemeClr val="bg1"/>
          </a:solidFill>
          <a:ln w="28575">
            <a:solidFill>
              <a:srgbClr val="08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Calibri" pitchFamily="34" charset="0"/>
              </a:rPr>
              <a:t>PORTABLE</a:t>
            </a:r>
            <a:endParaRPr lang="en-US" sz="1600" b="1" dirty="0" smtClean="0"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Calibri" pitchFamily="34" charset="0"/>
              </a:rPr>
              <a:t>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READY TO USE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Calibri" pitchFamily="34" charset="0"/>
              </a:rPr>
              <a:t>OUTDOORS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“ … Has it’s own Skin”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 descr="C:\Documents and Settings\Owner\My Documents\EDIT The New Cushion\pics\header01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52400"/>
            <a:ext cx="8534400" cy="11430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858000" y="3810001"/>
            <a:ext cx="12192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On The Water</a:t>
            </a:r>
            <a:endParaRPr lang="en-US" sz="1400" b="1" dirty="0"/>
          </a:p>
        </p:txBody>
      </p:sp>
      <p:pic>
        <p:nvPicPr>
          <p:cNvPr id="1029" name="Picture 5" descr="seatcove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5486400"/>
            <a:ext cx="64640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1" descr="C:\Documents and Settings\Owner\My Documents\WebsitePics\seatcover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5486400"/>
            <a:ext cx="625436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4waycushi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9036" y="5486400"/>
            <a:ext cx="1265764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838200" y="6400801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Integral Skin</a:t>
            </a:r>
            <a:endParaRPr lang="en-US" sz="12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1734872" y="6400801"/>
            <a:ext cx="1084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Sew-Cover-Kit</a:t>
            </a:r>
            <a:endParaRPr lang="en-US" sz="12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2743200" y="64008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Upholsters Retro-Kit</a:t>
            </a:r>
            <a:endParaRPr lang="en-US" sz="12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4191000" y="6400800"/>
            <a:ext cx="3429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spc="300" dirty="0" smtClean="0"/>
              <a:t>Manufactures Sub-Assembly Parts</a:t>
            </a:r>
            <a:endParaRPr lang="en-US" sz="1100" b="1" spc="300" dirty="0"/>
          </a:p>
        </p:txBody>
      </p:sp>
      <p:pic>
        <p:nvPicPr>
          <p:cNvPr id="49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1587" y="5486400"/>
            <a:ext cx="77685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58200" y="5486400"/>
            <a:ext cx="72820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Box 50"/>
          <p:cNvSpPr txBox="1"/>
          <p:nvPr/>
        </p:nvSpPr>
        <p:spPr>
          <a:xfrm>
            <a:off x="7620000" y="6400800"/>
            <a:ext cx="3429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spc="300" dirty="0" smtClean="0"/>
              <a:t>Anti-Microbial</a:t>
            </a:r>
            <a:endParaRPr lang="en-US" sz="1100" b="1" spc="300" dirty="0"/>
          </a:p>
        </p:txBody>
      </p:sp>
      <p:sp>
        <p:nvSpPr>
          <p:cNvPr id="55" name="TextBox 54"/>
          <p:cNvSpPr txBox="1"/>
          <p:nvPr/>
        </p:nvSpPr>
        <p:spPr>
          <a:xfrm>
            <a:off x="7620000" y="6096000"/>
            <a:ext cx="1600200" cy="2769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‘Free’ to Burn Patients </a:t>
            </a:r>
            <a:r>
              <a:rPr lang="en-US" sz="1200" b="1" dirty="0" smtClean="0"/>
              <a:t>*</a:t>
            </a:r>
            <a:endParaRPr lang="en-US" sz="1200" dirty="0"/>
          </a:p>
        </p:txBody>
      </p:sp>
      <p:pic>
        <p:nvPicPr>
          <p:cNvPr id="59" name="Picture 7" descr="4waycushi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73036" y="5486400"/>
            <a:ext cx="1265764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7" descr="4waycushi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73236" y="5486400"/>
            <a:ext cx="1265764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TextBox 64"/>
          <p:cNvSpPr txBox="1"/>
          <p:nvPr/>
        </p:nvSpPr>
        <p:spPr>
          <a:xfrm>
            <a:off x="2971800" y="6019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4419600" y="6146884"/>
            <a:ext cx="1066800" cy="2539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Seat and Chair </a:t>
            </a:r>
            <a:endParaRPr lang="en-US" sz="1050" dirty="0"/>
          </a:p>
        </p:txBody>
      </p:sp>
      <p:sp>
        <p:nvSpPr>
          <p:cNvPr id="68" name="TextBox 67"/>
          <p:cNvSpPr txBox="1"/>
          <p:nvPr/>
        </p:nvSpPr>
        <p:spPr>
          <a:xfrm>
            <a:off x="6248400" y="6096000"/>
            <a:ext cx="762000" cy="2769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Aircraft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5867400" y="152400"/>
            <a:ext cx="32004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There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8153400" y="5410200"/>
            <a:ext cx="12192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 descr="C:\Documents and Settings\Owner\My Documents\My Pictures\Microsoft Clip Organizer\CG18B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1800" y="2590800"/>
            <a:ext cx="1128396" cy="1143000"/>
          </a:xfrm>
          <a:prstGeom prst="rect">
            <a:avLst/>
          </a:prstGeom>
          <a:noFill/>
        </p:spPr>
      </p:pic>
      <p:pic>
        <p:nvPicPr>
          <p:cNvPr id="3075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11540" y="2743200"/>
            <a:ext cx="117486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seatcove_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10488" y="2743201"/>
            <a:ext cx="101891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TextBox 70"/>
          <p:cNvSpPr txBox="1"/>
          <p:nvPr/>
        </p:nvSpPr>
        <p:spPr>
          <a:xfrm>
            <a:off x="3657600" y="4495800"/>
            <a:ext cx="4191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300" dirty="0" smtClean="0"/>
              <a:t>Booster Clubs, </a:t>
            </a:r>
          </a:p>
          <a:p>
            <a:r>
              <a:rPr lang="en-US" sz="1600" b="1" spc="300" dirty="0" smtClean="0"/>
              <a:t>Print Your Team  Color’n Logo</a:t>
            </a:r>
            <a:endParaRPr lang="en-US" b="1" spc="300" dirty="0"/>
          </a:p>
        </p:txBody>
      </p:sp>
      <p:sp>
        <p:nvSpPr>
          <p:cNvPr id="72" name="TextBox 71"/>
          <p:cNvSpPr txBox="1"/>
          <p:nvPr/>
        </p:nvSpPr>
        <p:spPr>
          <a:xfrm>
            <a:off x="5867400" y="4343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Floatation  Properties</a:t>
            </a:r>
            <a:endParaRPr lang="en-US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2819400" y="305818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pc="300" dirty="0" smtClean="0"/>
              <a:t>“Art You </a:t>
            </a:r>
          </a:p>
          <a:p>
            <a:pPr algn="r"/>
            <a:r>
              <a:rPr lang="en-US" sz="1400" b="1" spc="300" dirty="0" smtClean="0"/>
              <a:t>Sit On”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6629400" y="5410200"/>
            <a:ext cx="1752600" cy="1066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4876800" y="5410200"/>
            <a:ext cx="1600200" cy="1066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3352800" y="5410200"/>
            <a:ext cx="1524000" cy="1066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4800600" y="3276600"/>
            <a:ext cx="1752600" cy="1066800"/>
          </a:xfrm>
          <a:prstGeom prst="rect">
            <a:avLst/>
          </a:prstGeom>
          <a:solidFill>
            <a:srgbClr val="08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828800" y="5410200"/>
            <a:ext cx="1447800" cy="1066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914400" y="5410200"/>
            <a:ext cx="8382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914400" y="1981200"/>
            <a:ext cx="7239000" cy="3200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417638"/>
            <a:ext cx="6172200" cy="487362"/>
          </a:xfrm>
        </p:spPr>
        <p:txBody>
          <a:bodyPr>
            <a:noAutofit/>
          </a:bodyPr>
          <a:lstStyle/>
          <a:p>
            <a:r>
              <a:rPr lang="en-US" sz="3600" kern="1400" spc="600" dirty="0" smtClean="0"/>
              <a:t>TheSmartCushion</a:t>
            </a:r>
            <a:endParaRPr lang="en-US" sz="3600" kern="1400" spc="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14800" y="2209800"/>
            <a:ext cx="3124200" cy="411162"/>
          </a:xfr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2000" spc="600" dirty="0" smtClean="0">
                <a:latin typeface="Calibri" pitchFamily="34" charset="0"/>
              </a:rPr>
              <a:t>ANYWHERE</a:t>
            </a:r>
            <a:endParaRPr lang="en-US" spc="600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819400"/>
            <a:ext cx="1828800" cy="138485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990600" y="4343400"/>
            <a:ext cx="2743200" cy="7620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Calibri" pitchFamily="34" charset="0"/>
              </a:rPr>
              <a:t> </a:t>
            </a:r>
            <a:r>
              <a:rPr lang="en-US" sz="1600" b="1" dirty="0" smtClean="0">
                <a:latin typeface="Calibri" pitchFamily="34" charset="0"/>
              </a:rPr>
              <a:t>SEW-YOUR-OWN-COVER(s)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Calibri" pitchFamily="34" charset="0"/>
              </a:rPr>
              <a:t>KIT</a:t>
            </a:r>
            <a:endParaRPr lang="en-US" sz="1600" b="1" dirty="0" smtClean="0">
              <a:latin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 HR. PATTERN INCLUDED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 descr="C:\Documents and Settings\Owner\My Documents\EDIT The New Cushion\pics\header01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52400"/>
            <a:ext cx="8534400" cy="1143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553200" y="4267201"/>
            <a:ext cx="14478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For Your Home </a:t>
            </a:r>
            <a:endParaRPr lang="en-US" sz="1400" b="1" dirty="0"/>
          </a:p>
        </p:txBody>
      </p:sp>
      <p:pic>
        <p:nvPicPr>
          <p:cNvPr id="1027" name="Picture 3" descr="C:\Documents and Settings\Owner\My Documents\IMAGES NEWCUSH WEBSITE\buy_files\truc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2819400"/>
            <a:ext cx="1143000" cy="143219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3810000" y="4277380"/>
            <a:ext cx="1143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Make For Your Road Warrior</a:t>
            </a:r>
            <a:endParaRPr lang="en-US" sz="1400" b="1" dirty="0"/>
          </a:p>
        </p:txBody>
      </p:sp>
      <p:pic>
        <p:nvPicPr>
          <p:cNvPr id="1030" name="Picture 1" descr="C:\Documents and Settings\Owner\My Documents\WebsitePics\seatcover0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5486400"/>
            <a:ext cx="625436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4waycushi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34636" y="5486400"/>
            <a:ext cx="1265764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39"/>
          <p:cNvSpPr txBox="1"/>
          <p:nvPr/>
        </p:nvSpPr>
        <p:spPr>
          <a:xfrm>
            <a:off x="820472" y="6400801"/>
            <a:ext cx="1084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Sew-Cover-Kit</a:t>
            </a:r>
            <a:endParaRPr lang="en-US" sz="12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1828800" y="64008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Upholsters Retro-Kit</a:t>
            </a:r>
            <a:endParaRPr lang="en-US" sz="12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3276600" y="6400800"/>
            <a:ext cx="3429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spc="300" dirty="0" smtClean="0"/>
              <a:t>Manufactures Sub-Assembly Parts</a:t>
            </a:r>
            <a:endParaRPr lang="en-US" sz="1100" b="1" spc="300" dirty="0"/>
          </a:p>
        </p:txBody>
      </p:sp>
      <p:pic>
        <p:nvPicPr>
          <p:cNvPr id="49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07187" y="5486400"/>
            <a:ext cx="77685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43800" y="5486400"/>
            <a:ext cx="72820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Box 50"/>
          <p:cNvSpPr txBox="1"/>
          <p:nvPr/>
        </p:nvSpPr>
        <p:spPr>
          <a:xfrm>
            <a:off x="6705600" y="6400800"/>
            <a:ext cx="3429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spc="300" dirty="0" smtClean="0"/>
              <a:t>Anti-Microbial Ventilated Cushion</a:t>
            </a:r>
            <a:endParaRPr lang="en-US" sz="1100" b="1" spc="300" dirty="0"/>
          </a:p>
        </p:txBody>
      </p:sp>
      <p:sp>
        <p:nvSpPr>
          <p:cNvPr id="52" name="Rectangle 51"/>
          <p:cNvSpPr/>
          <p:nvPr/>
        </p:nvSpPr>
        <p:spPr>
          <a:xfrm>
            <a:off x="8382000" y="5410200"/>
            <a:ext cx="1752600" cy="1066800"/>
          </a:xfrm>
          <a:prstGeom prst="rect">
            <a:avLst/>
          </a:prstGeom>
          <a:solidFill>
            <a:srgbClr val="08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3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59787" y="5486400"/>
            <a:ext cx="77685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296400" y="5486400"/>
            <a:ext cx="72820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TextBox 54"/>
          <p:cNvSpPr txBox="1"/>
          <p:nvPr/>
        </p:nvSpPr>
        <p:spPr>
          <a:xfrm>
            <a:off x="6705600" y="6096000"/>
            <a:ext cx="1600200" cy="2769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‘Free’ to Burn Patients </a:t>
            </a:r>
            <a:r>
              <a:rPr lang="en-US" sz="1200" b="1" dirty="0" smtClean="0"/>
              <a:t>*</a:t>
            </a:r>
            <a:endParaRPr lang="en-US" sz="1200" dirty="0"/>
          </a:p>
        </p:txBody>
      </p:sp>
      <p:sp>
        <p:nvSpPr>
          <p:cNvPr id="56" name="TextBox 55"/>
          <p:cNvSpPr txBox="1"/>
          <p:nvPr/>
        </p:nvSpPr>
        <p:spPr>
          <a:xfrm>
            <a:off x="8458200" y="6047601"/>
            <a:ext cx="1600200" cy="2769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All Others  w/Covering</a:t>
            </a:r>
            <a:endParaRPr lang="en-US" sz="1200" dirty="0"/>
          </a:p>
        </p:txBody>
      </p:sp>
      <p:pic>
        <p:nvPicPr>
          <p:cNvPr id="59" name="Picture 7" descr="4waycushi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58636" y="5486400"/>
            <a:ext cx="1265764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7" descr="4waycushi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58836" y="5486400"/>
            <a:ext cx="1265764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TextBox 64"/>
          <p:cNvSpPr txBox="1"/>
          <p:nvPr/>
        </p:nvSpPr>
        <p:spPr>
          <a:xfrm>
            <a:off x="2057400" y="6019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3505200" y="6146884"/>
            <a:ext cx="1066800" cy="2616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Seat and Chair </a:t>
            </a:r>
            <a:endParaRPr lang="en-US" sz="1100" dirty="0"/>
          </a:p>
        </p:txBody>
      </p:sp>
      <p:sp>
        <p:nvSpPr>
          <p:cNvPr id="68" name="TextBox 67"/>
          <p:cNvSpPr txBox="1"/>
          <p:nvPr/>
        </p:nvSpPr>
        <p:spPr>
          <a:xfrm>
            <a:off x="5334000" y="6096000"/>
            <a:ext cx="762000" cy="2769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Aircraft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5867400" y="152400"/>
            <a:ext cx="32004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There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8153400" y="5257800"/>
            <a:ext cx="22098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3" name="Picture 1" descr="C:\Documents and Settings\Owner\My Documents\WebsitePics\seatcover0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1" y="2514600"/>
            <a:ext cx="1232288" cy="1739074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0" name="Picture 6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105400" y="2819400"/>
            <a:ext cx="1066800" cy="1447800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5105400" y="42672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For That Special Seat</a:t>
            </a:r>
            <a:endParaRPr lang="en-US" sz="14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990600" y="20574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“ .… For FUN or PROFIT ”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5715000" y="5410200"/>
            <a:ext cx="1752600" cy="1066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3962400" y="5410200"/>
            <a:ext cx="1600200" cy="1066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2438400" y="5410200"/>
            <a:ext cx="1524000" cy="1066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4800600" y="3276600"/>
            <a:ext cx="1752600" cy="1066800"/>
          </a:xfrm>
          <a:prstGeom prst="rect">
            <a:avLst/>
          </a:prstGeom>
          <a:solidFill>
            <a:srgbClr val="08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410200"/>
            <a:ext cx="1447800" cy="1066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990600" y="1828800"/>
            <a:ext cx="7239000" cy="3200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295400"/>
            <a:ext cx="6172200" cy="487362"/>
          </a:xfrm>
        </p:spPr>
        <p:txBody>
          <a:bodyPr>
            <a:noAutofit/>
          </a:bodyPr>
          <a:lstStyle/>
          <a:p>
            <a:r>
              <a:rPr lang="en-US" sz="3600" kern="1400" spc="600" dirty="0" smtClean="0"/>
              <a:t>TheSmartCushion</a:t>
            </a:r>
            <a:endParaRPr lang="en-US" sz="3600" kern="1400" spc="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38600" y="2133600"/>
            <a:ext cx="3124200" cy="411162"/>
          </a:xfr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2000" spc="600" dirty="0" smtClean="0">
                <a:latin typeface="Calibri" pitchFamily="34" charset="0"/>
              </a:rPr>
              <a:t>ANYWHERE</a:t>
            </a:r>
            <a:endParaRPr lang="en-US" spc="600" dirty="0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066800" y="3581400"/>
            <a:ext cx="1981200" cy="1447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latin typeface="Calibri" pitchFamily="34" charset="0"/>
              </a:rPr>
              <a:t> </a:t>
            </a:r>
            <a:r>
              <a:rPr lang="en-US" sz="1600" b="1" dirty="0" smtClean="0">
                <a:latin typeface="Calibri" pitchFamily="34" charset="0"/>
              </a:rPr>
              <a:t>COMMERCIAL </a:t>
            </a:r>
            <a:r>
              <a:rPr lang="en-US" b="1" dirty="0" smtClean="0">
                <a:latin typeface="Calibri" pitchFamily="34" charset="0"/>
              </a:rPr>
              <a:t>UPHOLSTERS RETRO-FIT  KIT </a:t>
            </a:r>
            <a:r>
              <a:rPr lang="en-US" sz="1400" b="1" dirty="0" smtClean="0">
                <a:latin typeface="Calibri" pitchFamily="34" charset="0"/>
              </a:rPr>
              <a:t> 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Pattern Included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READY TO INSTALL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 descr="C:\Documents and Settings\Owner\My Documents\EDIT The New Cushion\pics\header0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"/>
            <a:ext cx="8534400" cy="1143000"/>
          </a:xfrm>
          <a:prstGeom prst="rect">
            <a:avLst/>
          </a:prstGeom>
          <a:noFill/>
        </p:spPr>
      </p:pic>
      <p:pic>
        <p:nvPicPr>
          <p:cNvPr id="1027" name="Picture 3" descr="C:\Documents and Settings\Owner\My Documents\IMAGES NEWCUSH WEBSITE\buy_files\truc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3962400"/>
            <a:ext cx="685800" cy="706916"/>
          </a:xfrm>
          <a:prstGeom prst="rect">
            <a:avLst/>
          </a:prstGeom>
          <a:noFill/>
          <a:ln w="28575">
            <a:noFill/>
          </a:ln>
        </p:spPr>
      </p:pic>
      <p:pic>
        <p:nvPicPr>
          <p:cNvPr id="1031" name="Picture 7" descr="4waycush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0236" y="5486400"/>
            <a:ext cx="1265764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914400" y="64008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Upholsters Retro-Kit</a:t>
            </a:r>
            <a:endParaRPr lang="en-US" sz="12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2362200" y="6400800"/>
            <a:ext cx="3429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spc="300" dirty="0" smtClean="0"/>
              <a:t>Manufactures Sub-Assembly Parts</a:t>
            </a:r>
            <a:endParaRPr lang="en-US" sz="1100" b="1" spc="300" dirty="0"/>
          </a:p>
        </p:txBody>
      </p:sp>
      <p:pic>
        <p:nvPicPr>
          <p:cNvPr id="4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2787" y="5486400"/>
            <a:ext cx="77685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9400" y="5486400"/>
            <a:ext cx="72820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Box 50"/>
          <p:cNvSpPr txBox="1"/>
          <p:nvPr/>
        </p:nvSpPr>
        <p:spPr>
          <a:xfrm>
            <a:off x="5791200" y="6400800"/>
            <a:ext cx="3429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spc="300" dirty="0" smtClean="0"/>
              <a:t>Anti-Microbial Ventilated Cushion</a:t>
            </a:r>
            <a:endParaRPr lang="en-US" sz="1100" b="1" spc="300" dirty="0"/>
          </a:p>
        </p:txBody>
      </p:sp>
      <p:sp>
        <p:nvSpPr>
          <p:cNvPr id="52" name="Rectangle 51"/>
          <p:cNvSpPr/>
          <p:nvPr/>
        </p:nvSpPr>
        <p:spPr>
          <a:xfrm>
            <a:off x="7467600" y="5410200"/>
            <a:ext cx="1752600" cy="1066800"/>
          </a:xfrm>
          <a:prstGeom prst="rect">
            <a:avLst/>
          </a:prstGeom>
          <a:solidFill>
            <a:srgbClr val="08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3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5387" y="5486400"/>
            <a:ext cx="77685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0" y="5486400"/>
            <a:ext cx="72820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TextBox 54"/>
          <p:cNvSpPr txBox="1"/>
          <p:nvPr/>
        </p:nvSpPr>
        <p:spPr>
          <a:xfrm>
            <a:off x="5791200" y="6096000"/>
            <a:ext cx="1600200" cy="2769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‘Free’ to Burn Patients </a:t>
            </a:r>
            <a:r>
              <a:rPr lang="en-US" sz="1200" b="1" dirty="0" smtClean="0"/>
              <a:t>*</a:t>
            </a:r>
            <a:endParaRPr lang="en-US" sz="1200" dirty="0"/>
          </a:p>
        </p:txBody>
      </p:sp>
      <p:sp>
        <p:nvSpPr>
          <p:cNvPr id="56" name="TextBox 55"/>
          <p:cNvSpPr txBox="1"/>
          <p:nvPr/>
        </p:nvSpPr>
        <p:spPr>
          <a:xfrm>
            <a:off x="7543800" y="6047601"/>
            <a:ext cx="1600200" cy="2769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All Others  w/Covering</a:t>
            </a:r>
            <a:endParaRPr lang="en-US" sz="1200" dirty="0"/>
          </a:p>
        </p:txBody>
      </p:sp>
      <p:pic>
        <p:nvPicPr>
          <p:cNvPr id="59" name="Picture 7" descr="4waycush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44236" y="5486400"/>
            <a:ext cx="1265764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7" descr="4waycush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4436" y="5486400"/>
            <a:ext cx="1265764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TextBox 66"/>
          <p:cNvSpPr txBox="1"/>
          <p:nvPr/>
        </p:nvSpPr>
        <p:spPr>
          <a:xfrm>
            <a:off x="2590800" y="6146884"/>
            <a:ext cx="1066800" cy="2539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Seat and Chair </a:t>
            </a:r>
            <a:endParaRPr lang="en-US" sz="1050" dirty="0"/>
          </a:p>
        </p:txBody>
      </p:sp>
      <p:sp>
        <p:nvSpPr>
          <p:cNvPr id="68" name="TextBox 67"/>
          <p:cNvSpPr txBox="1"/>
          <p:nvPr/>
        </p:nvSpPr>
        <p:spPr>
          <a:xfrm>
            <a:off x="4419600" y="6096000"/>
            <a:ext cx="762000" cy="2769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Aircraft</a:t>
            </a:r>
            <a:endParaRPr lang="en-US" sz="1200" dirty="0"/>
          </a:p>
        </p:txBody>
      </p:sp>
      <p:sp>
        <p:nvSpPr>
          <p:cNvPr id="60" name="Rectangle 59"/>
          <p:cNvSpPr/>
          <p:nvPr/>
        </p:nvSpPr>
        <p:spPr>
          <a:xfrm>
            <a:off x="8153400" y="5181600"/>
            <a:ext cx="12192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2" name="Picture 2" descr="C:\Documents and Settings\Owner\My Documents\My Pictures\Microsoft Clip Organizer\MPj04364060000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1200" y="2743200"/>
            <a:ext cx="838200" cy="605159"/>
          </a:xfrm>
          <a:prstGeom prst="rect">
            <a:avLst/>
          </a:prstGeom>
          <a:noFill/>
        </p:spPr>
      </p:pic>
      <p:pic>
        <p:nvPicPr>
          <p:cNvPr id="62" name="Picture 7" descr="4waycush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2133600"/>
            <a:ext cx="196694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Documents and Settings\Owner\My Documents\My Pictures\Microsoft Clip Organizer\MPj04383970000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57600" y="2743200"/>
            <a:ext cx="717128" cy="533400"/>
          </a:xfrm>
          <a:prstGeom prst="rect">
            <a:avLst/>
          </a:prstGeom>
          <a:noFill/>
        </p:spPr>
      </p:pic>
      <p:pic>
        <p:nvPicPr>
          <p:cNvPr id="70" name="Picture 2" descr="C:\Documents and Settings\Owner\My Documents\My Pictures\Microsoft Clip Organizer\CG18B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81400" y="3810000"/>
            <a:ext cx="838200" cy="849049"/>
          </a:xfrm>
          <a:prstGeom prst="rect">
            <a:avLst/>
          </a:prstGeom>
          <a:noFill/>
        </p:spPr>
      </p:pic>
      <p:sp>
        <p:nvSpPr>
          <p:cNvPr id="71" name="TextBox 70"/>
          <p:cNvSpPr txBox="1"/>
          <p:nvPr/>
        </p:nvSpPr>
        <p:spPr>
          <a:xfrm>
            <a:off x="4038600" y="3429000"/>
            <a:ext cx="838200" cy="261610"/>
          </a:xfrm>
          <a:prstGeom prst="rect">
            <a:avLst/>
          </a:prstGeom>
          <a:noFill/>
          <a:ln>
            <a:solidFill>
              <a:srgbClr val="08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Revenue </a:t>
            </a:r>
            <a:endParaRPr lang="en-US" sz="11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4267200" y="4724400"/>
            <a:ext cx="762000" cy="261610"/>
          </a:xfrm>
          <a:prstGeom prst="rect">
            <a:avLst/>
          </a:prstGeom>
          <a:noFill/>
          <a:ln>
            <a:solidFill>
              <a:srgbClr val="08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Revenue</a:t>
            </a:r>
            <a:endParaRPr lang="en-US" sz="11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6400800" y="4724400"/>
            <a:ext cx="762000" cy="261610"/>
          </a:xfrm>
          <a:prstGeom prst="rect">
            <a:avLst/>
          </a:prstGeom>
          <a:noFill/>
          <a:ln>
            <a:solidFill>
              <a:srgbClr val="08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Revenue</a:t>
            </a:r>
            <a:endParaRPr lang="en-US" sz="11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5334000" y="3548390"/>
            <a:ext cx="762000" cy="261610"/>
          </a:xfrm>
          <a:prstGeom prst="rect">
            <a:avLst/>
          </a:prstGeom>
          <a:noFill/>
          <a:ln>
            <a:solidFill>
              <a:srgbClr val="08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Revenue</a:t>
            </a:r>
            <a:endParaRPr lang="en-US" sz="1100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6477000" y="3429000"/>
            <a:ext cx="762000" cy="261610"/>
          </a:xfrm>
          <a:prstGeom prst="rect">
            <a:avLst/>
          </a:prstGeom>
          <a:noFill/>
          <a:ln>
            <a:solidFill>
              <a:srgbClr val="08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Revenue</a:t>
            </a:r>
            <a:endParaRPr lang="en-US" sz="1100" b="1" dirty="0"/>
          </a:p>
        </p:txBody>
      </p:sp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34200" y="2667000"/>
            <a:ext cx="951926" cy="63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05400" y="3886200"/>
            <a:ext cx="1219200" cy="762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Picture 2" descr="C:\Documents and Settings\Owner\My Documents\My Pictures\thumbnailCA9Z2I3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48201" y="2743200"/>
            <a:ext cx="838199" cy="626778"/>
          </a:xfrm>
          <a:prstGeom prst="rect">
            <a:avLst/>
          </a:prstGeom>
          <a:noFill/>
        </p:spPr>
      </p:pic>
      <p:sp>
        <p:nvSpPr>
          <p:cNvPr id="46" name="Rectangle 45"/>
          <p:cNvSpPr/>
          <p:nvPr/>
        </p:nvSpPr>
        <p:spPr>
          <a:xfrm>
            <a:off x="5867400" y="76200"/>
            <a:ext cx="31242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9144000" y="5181600"/>
            <a:ext cx="381000" cy="1447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4191000" y="5410200"/>
            <a:ext cx="1752600" cy="1066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2438400" y="5410200"/>
            <a:ext cx="1600200" cy="1066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14400" y="5410200"/>
            <a:ext cx="1524000" cy="1066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417638"/>
            <a:ext cx="6172200" cy="487362"/>
          </a:xfrm>
        </p:spPr>
        <p:txBody>
          <a:bodyPr>
            <a:noAutofit/>
          </a:bodyPr>
          <a:lstStyle/>
          <a:p>
            <a:r>
              <a:rPr lang="en-US" sz="3600" kern="1400" spc="600" dirty="0" smtClean="0"/>
              <a:t>TheSmartCushion</a:t>
            </a:r>
            <a:endParaRPr lang="en-US" sz="3600" kern="1400" spc="600" dirty="0"/>
          </a:p>
        </p:txBody>
      </p:sp>
      <p:pic>
        <p:nvPicPr>
          <p:cNvPr id="1026" name="Picture 2" descr="C:\Documents and Settings\Owner\My Documents\EDIT The New Cushion\pics\header0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8534400" cy="1143000"/>
          </a:xfrm>
          <a:prstGeom prst="rect">
            <a:avLst/>
          </a:prstGeom>
          <a:noFill/>
        </p:spPr>
      </p:pic>
      <p:sp>
        <p:nvSpPr>
          <p:cNvPr id="42" name="TextBox 41"/>
          <p:cNvSpPr txBox="1"/>
          <p:nvPr/>
        </p:nvSpPr>
        <p:spPr>
          <a:xfrm>
            <a:off x="838200" y="6400800"/>
            <a:ext cx="3429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spc="300" dirty="0" smtClean="0"/>
              <a:t>Manufactures Sub-Assembly Parts</a:t>
            </a:r>
            <a:endParaRPr lang="en-US" sz="1100" b="1" spc="300" dirty="0"/>
          </a:p>
        </p:txBody>
      </p:sp>
      <p:pic>
        <p:nvPicPr>
          <p:cNvPr id="4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8787" y="5486400"/>
            <a:ext cx="77685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5486400"/>
            <a:ext cx="72820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Box 50"/>
          <p:cNvSpPr txBox="1"/>
          <p:nvPr/>
        </p:nvSpPr>
        <p:spPr>
          <a:xfrm>
            <a:off x="4267200" y="6400800"/>
            <a:ext cx="3429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spc="300" dirty="0" smtClean="0"/>
              <a:t>Anti-Microbial Ventilated Cushion</a:t>
            </a:r>
            <a:endParaRPr lang="en-US" sz="1100" b="1" spc="300" dirty="0"/>
          </a:p>
        </p:txBody>
      </p:sp>
      <p:sp>
        <p:nvSpPr>
          <p:cNvPr id="52" name="Rectangle 51"/>
          <p:cNvSpPr/>
          <p:nvPr/>
        </p:nvSpPr>
        <p:spPr>
          <a:xfrm>
            <a:off x="5943600" y="5410200"/>
            <a:ext cx="1752600" cy="1066800"/>
          </a:xfrm>
          <a:prstGeom prst="rect">
            <a:avLst/>
          </a:prstGeom>
          <a:solidFill>
            <a:srgbClr val="08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1387" y="5486400"/>
            <a:ext cx="77685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5486400"/>
            <a:ext cx="72820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TextBox 54"/>
          <p:cNvSpPr txBox="1"/>
          <p:nvPr/>
        </p:nvSpPr>
        <p:spPr>
          <a:xfrm>
            <a:off x="4267200" y="6096000"/>
            <a:ext cx="1600200" cy="2769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‘Free’ to Burn Patients </a:t>
            </a:r>
            <a:r>
              <a:rPr lang="en-US" sz="1200" b="1" dirty="0" smtClean="0"/>
              <a:t>*</a:t>
            </a:r>
            <a:endParaRPr lang="en-US" sz="1200" dirty="0"/>
          </a:p>
        </p:txBody>
      </p:sp>
      <p:sp>
        <p:nvSpPr>
          <p:cNvPr id="56" name="TextBox 55"/>
          <p:cNvSpPr txBox="1"/>
          <p:nvPr/>
        </p:nvSpPr>
        <p:spPr>
          <a:xfrm>
            <a:off x="6019800" y="6047601"/>
            <a:ext cx="1600200" cy="2769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All Others  w/Covering</a:t>
            </a:r>
            <a:endParaRPr lang="en-US" sz="1200" dirty="0"/>
          </a:p>
        </p:txBody>
      </p:sp>
      <p:pic>
        <p:nvPicPr>
          <p:cNvPr id="59" name="Picture 7" descr="4waycushi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20236" y="5486400"/>
            <a:ext cx="1265764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7" descr="4waycushi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0436" y="5486400"/>
            <a:ext cx="1265764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TextBox 66"/>
          <p:cNvSpPr txBox="1"/>
          <p:nvPr/>
        </p:nvSpPr>
        <p:spPr>
          <a:xfrm>
            <a:off x="1066800" y="6146884"/>
            <a:ext cx="1066800" cy="2539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Seat and Chair </a:t>
            </a:r>
            <a:endParaRPr lang="en-US" sz="1050" dirty="0"/>
          </a:p>
        </p:txBody>
      </p:sp>
      <p:sp>
        <p:nvSpPr>
          <p:cNvPr id="68" name="TextBox 67"/>
          <p:cNvSpPr txBox="1"/>
          <p:nvPr/>
        </p:nvSpPr>
        <p:spPr>
          <a:xfrm>
            <a:off x="2895600" y="6096000"/>
            <a:ext cx="762000" cy="2769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Aircraft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5867400" y="228600"/>
            <a:ext cx="32004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There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7772400" y="5410200"/>
            <a:ext cx="914400" cy="10668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0" name="Picture 2" descr="C:\Documents and Settings\Owner\My Documents\carseat0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48600" y="5486400"/>
            <a:ext cx="762000" cy="9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TextBox 61"/>
          <p:cNvSpPr txBox="1"/>
          <p:nvPr/>
        </p:nvSpPr>
        <p:spPr>
          <a:xfrm>
            <a:off x="7848600" y="6400801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Portable</a:t>
            </a:r>
            <a:endParaRPr lang="en-US" sz="1200" b="1" dirty="0"/>
          </a:p>
        </p:txBody>
      </p:sp>
      <p:sp>
        <p:nvSpPr>
          <p:cNvPr id="66" name="Rectangle 65"/>
          <p:cNvSpPr/>
          <p:nvPr/>
        </p:nvSpPr>
        <p:spPr>
          <a:xfrm>
            <a:off x="8229600" y="5334000"/>
            <a:ext cx="6858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70" name="Picture 2" descr="C:\Documents and Settings\Owner\My Documents\chai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86200" y="2895600"/>
            <a:ext cx="685800" cy="685800"/>
          </a:xfrm>
          <a:prstGeom prst="rect">
            <a:avLst/>
          </a:prstGeom>
          <a:noFill/>
        </p:spPr>
      </p:pic>
      <p:sp>
        <p:nvSpPr>
          <p:cNvPr id="47" name="Title 1"/>
          <p:cNvSpPr txBox="1">
            <a:spLocks/>
          </p:cNvSpPr>
          <p:nvPr/>
        </p:nvSpPr>
        <p:spPr>
          <a:xfrm>
            <a:off x="1219200" y="1417638"/>
            <a:ext cx="61722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400" cap="none" spc="6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TheSmartCushion</a:t>
            </a:r>
            <a:endParaRPr kumimoji="0" lang="en-US" sz="3600" b="0" i="0" u="none" strike="noStrike" kern="1400" cap="none" spc="6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2133600"/>
            <a:ext cx="3124200" cy="411162"/>
          </a:xfr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2000" spc="600" dirty="0" smtClean="0">
                <a:latin typeface="Calibri" pitchFamily="34" charset="0"/>
              </a:rPr>
              <a:t>ANYWHERE</a:t>
            </a:r>
            <a:endParaRPr lang="en-US" spc="600" dirty="0"/>
          </a:p>
        </p:txBody>
      </p:sp>
      <p:sp>
        <p:nvSpPr>
          <p:cNvPr id="65" name="Text Box 2"/>
          <p:cNvSpPr txBox="1">
            <a:spLocks noChangeArrowheads="1"/>
          </p:cNvSpPr>
          <p:nvPr/>
        </p:nvSpPr>
        <p:spPr bwMode="auto">
          <a:xfrm>
            <a:off x="838200" y="4271963"/>
            <a:ext cx="5867400" cy="9096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8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1" dirty="0" smtClean="0"/>
              <a:t>Seat and Chair</a:t>
            </a:r>
            <a:endParaRPr lang="en-US" sz="3200" dirty="0" smtClean="0"/>
          </a:p>
          <a:p>
            <a:r>
              <a:rPr lang="en-US" b="1" spc="600" dirty="0" smtClean="0"/>
              <a:t>Manufactures Sub-Assembly Parts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Calibri" pitchFamily="34" charset="0"/>
              </a:rPr>
              <a:t>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838199" y="2148950"/>
            <a:ext cx="2895601" cy="21182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0" name="Picture 7" descr="4waycushi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1884" y="2286000"/>
            <a:ext cx="251331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TextBox 70"/>
          <p:cNvSpPr txBox="1"/>
          <p:nvPr/>
        </p:nvSpPr>
        <p:spPr>
          <a:xfrm>
            <a:off x="4419600" y="28194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</a:rPr>
              <a:t>READY  FOR </a:t>
            </a:r>
          </a:p>
          <a:p>
            <a:pPr algn="ctr"/>
            <a:r>
              <a:rPr lang="en-US" sz="2400" b="1" dirty="0" smtClean="0">
                <a:latin typeface="Calibri" pitchFamily="34" charset="0"/>
              </a:rPr>
              <a:t>THE PRODUCTION FLOOR</a:t>
            </a:r>
            <a:endParaRPr lang="en-US" sz="2400" dirty="0"/>
          </a:p>
        </p:txBody>
      </p:sp>
      <p:sp>
        <p:nvSpPr>
          <p:cNvPr id="72" name="Rectangle 71"/>
          <p:cNvSpPr/>
          <p:nvPr/>
        </p:nvSpPr>
        <p:spPr>
          <a:xfrm>
            <a:off x="762000" y="1981200"/>
            <a:ext cx="7467600" cy="3276600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2564</TotalTime>
  <Words>1362</Words>
  <Application>Microsoft Office PowerPoint</Application>
  <PresentationFormat>On-screen Show (4:3)</PresentationFormat>
  <Paragraphs>280</Paragraphs>
  <Slides>15</Slides>
  <Notes>15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TheSmartCushion</vt:lpstr>
      <vt:lpstr>TheSmartCushion</vt:lpstr>
      <vt:lpstr>TheSmartCushion</vt:lpstr>
      <vt:lpstr>TheSmartCushion</vt:lpstr>
      <vt:lpstr>TheSmartCushion</vt:lpstr>
      <vt:lpstr>TheSmartCushion</vt:lpstr>
      <vt:lpstr>TheSmartCushion</vt:lpstr>
      <vt:lpstr>TheSmartCushion</vt:lpstr>
      <vt:lpstr>TheSmartCushion</vt:lpstr>
      <vt:lpstr>The as is existing page at: www.smart-cushion.com will be the click from the menu home page  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M.Sheppard</dc:creator>
  <cp:lastModifiedBy>Yakup</cp:lastModifiedBy>
  <cp:revision>249</cp:revision>
  <dcterms:created xsi:type="dcterms:W3CDTF">2011-06-23T13:25:44Z</dcterms:created>
  <dcterms:modified xsi:type="dcterms:W3CDTF">2011-08-29T06:58:53Z</dcterms:modified>
</cp:coreProperties>
</file>