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66"/>
  </p:notesMasterIdLst>
  <p:handoutMasterIdLst>
    <p:handoutMasterId r:id="rId67"/>
  </p:handoutMasterIdLst>
  <p:sldIdLst>
    <p:sldId id="257" r:id="rId2"/>
    <p:sldId id="256" r:id="rId3"/>
    <p:sldId id="279" r:id="rId4"/>
    <p:sldId id="303" r:id="rId5"/>
    <p:sldId id="304" r:id="rId6"/>
    <p:sldId id="284" r:id="rId7"/>
    <p:sldId id="362" r:id="rId8"/>
    <p:sldId id="306" r:id="rId9"/>
    <p:sldId id="307" r:id="rId10"/>
    <p:sldId id="308" r:id="rId11"/>
    <p:sldId id="369" r:id="rId12"/>
    <p:sldId id="309" r:id="rId13"/>
    <p:sldId id="310" r:id="rId14"/>
    <p:sldId id="311" r:id="rId15"/>
    <p:sldId id="312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8" r:id="rId25"/>
    <p:sldId id="329" r:id="rId26"/>
    <p:sldId id="330" r:id="rId27"/>
    <p:sldId id="331" r:id="rId28"/>
    <p:sldId id="332" r:id="rId29"/>
    <p:sldId id="334" r:id="rId30"/>
    <p:sldId id="335" r:id="rId31"/>
    <p:sldId id="336" r:id="rId32"/>
    <p:sldId id="337" r:id="rId33"/>
    <p:sldId id="297" r:id="rId34"/>
    <p:sldId id="339" r:id="rId35"/>
    <p:sldId id="340" r:id="rId36"/>
    <p:sldId id="341" r:id="rId37"/>
    <p:sldId id="342" r:id="rId38"/>
    <p:sldId id="344" r:id="rId39"/>
    <p:sldId id="333" r:id="rId40"/>
    <p:sldId id="338" r:id="rId41"/>
    <p:sldId id="345" r:id="rId42"/>
    <p:sldId id="346" r:id="rId43"/>
    <p:sldId id="347" r:id="rId44"/>
    <p:sldId id="370" r:id="rId45"/>
    <p:sldId id="348" r:id="rId46"/>
    <p:sldId id="349" r:id="rId47"/>
    <p:sldId id="350" r:id="rId48"/>
    <p:sldId id="353" r:id="rId49"/>
    <p:sldId id="351" r:id="rId50"/>
    <p:sldId id="352" r:id="rId51"/>
    <p:sldId id="354" r:id="rId52"/>
    <p:sldId id="361" r:id="rId53"/>
    <p:sldId id="358" r:id="rId54"/>
    <p:sldId id="359" r:id="rId55"/>
    <p:sldId id="360" r:id="rId56"/>
    <p:sldId id="355" r:id="rId57"/>
    <p:sldId id="363" r:id="rId58"/>
    <p:sldId id="364" r:id="rId59"/>
    <p:sldId id="365" r:id="rId60"/>
    <p:sldId id="366" r:id="rId61"/>
    <p:sldId id="367" r:id="rId62"/>
    <p:sldId id="368" r:id="rId63"/>
    <p:sldId id="371" r:id="rId64"/>
    <p:sldId id="278" r:id="rId6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3399FF"/>
    <a:srgbClr val="CC0000"/>
    <a:srgbClr val="FFFFFF"/>
    <a:srgbClr val="856E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24"/>
    </p:cViewPr>
  </p:sorterViewPr>
  <p:notesViewPr>
    <p:cSldViewPr>
      <p:cViewPr varScale="1">
        <p:scale>
          <a:sx n="42" d="100"/>
          <a:sy n="42" d="100"/>
        </p:scale>
        <p:origin x="-1253" y="-93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fld id="{67C44A71-AF67-4D23-8B78-8BA41CEC48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6A3CE-B386-40CB-9B7C-6EDD1269E02D}" type="slidenum">
              <a:rPr lang="en-US"/>
              <a:pPr/>
              <a:t>19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ED605-7FFB-46D4-A992-8E74C3408836}" type="slidenum">
              <a:rPr lang="en-US"/>
              <a:pPr/>
              <a:t>64</a:t>
            </a:fld>
            <a:endParaRPr 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20FAF-E12D-4B62-B07A-F649DD51C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E74B-D6EB-4D96-B7D6-361C474A7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D52B6-EB9C-49F1-B433-81B28B8B8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DF903-93EB-432D-B964-4857B07B00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C493-7A72-488E-9F67-456DF3051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7C840-C9A5-459E-908D-21C6726EC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6E16C-C059-427E-92D9-FB4BCFBFA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5B790-CC3E-4F39-ADC2-20004526A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BEF80-5FB4-4BA3-B6BB-3167B2194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4A0B6-57D0-4AB3-9B70-FC1B047EB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8DD9A-8351-434E-ADE2-468DE5A82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© 2007 South-Western College Publishing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0D4A16-BF7E-4345-8E7B-F57884A48E0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g3-17.xl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Fig3-20.xl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Fig3-24.xl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Fig3-28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lver.com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Fig3-31.xls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Fig3-35.xls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Fig3-38.xls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Fig3-41.xls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Fig3-48.xls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g3-1.x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b="1" i="1">
                <a:solidFill>
                  <a:schemeClr val="hlink"/>
                </a:solidFill>
              </a:rPr>
              <a:t>Spreadsheet Modeling </a:t>
            </a:r>
            <a:br>
              <a:rPr lang="en-US" b="1" i="1">
                <a:solidFill>
                  <a:schemeClr val="hlink"/>
                </a:solidFill>
              </a:rPr>
            </a:br>
            <a:r>
              <a:rPr lang="en-US" b="1" i="1">
                <a:solidFill>
                  <a:schemeClr val="hlink"/>
                </a:solidFill>
              </a:rPr>
              <a:t>&amp; Decision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 Practical Introduction to Management Science </a:t>
            </a:r>
          </a:p>
          <a:p>
            <a:r>
              <a:rPr lang="en-US" sz="2400"/>
              <a:t>5</a:t>
            </a:r>
            <a:r>
              <a:rPr lang="en-US" sz="2400" baseline="30000"/>
              <a:t>th</a:t>
            </a:r>
            <a:r>
              <a:rPr lang="en-US" sz="2400"/>
              <a:t> edition</a:t>
            </a:r>
          </a:p>
          <a:p>
            <a:endParaRPr lang="en-US"/>
          </a:p>
          <a:p>
            <a:r>
              <a:rPr lang="en-US"/>
              <a:t>Cliff T. Ragsdale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0100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Goals For Spreadsheet Design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90663"/>
            <a:ext cx="8305800" cy="4757737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Communication - </a:t>
            </a:r>
            <a:r>
              <a:rPr lang="en-US" sz="2400"/>
              <a:t>A spreadsheet's primary business purpose is communicating information to managers. </a:t>
            </a:r>
          </a:p>
          <a:p>
            <a:r>
              <a:rPr lang="en-US"/>
              <a:t>Reliability - </a:t>
            </a:r>
            <a:r>
              <a:rPr lang="en-US" sz="2400"/>
              <a:t>The output a spreadsheet generates should be correct and consistent.</a:t>
            </a:r>
            <a:endParaRPr lang="en-US"/>
          </a:p>
          <a:p>
            <a:r>
              <a:rPr lang="en-US"/>
              <a:t>Auditability - </a:t>
            </a:r>
            <a:r>
              <a:rPr lang="en-US" sz="2400"/>
              <a:t>A manager should be able to retrace the steps followed to generate the different outputs from the model in order to understand and verify results.</a:t>
            </a:r>
            <a:endParaRPr lang="en-US"/>
          </a:p>
          <a:p>
            <a:r>
              <a:rPr lang="en-US"/>
              <a:t>Modifiability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- </a:t>
            </a:r>
            <a:r>
              <a:rPr lang="en-US" sz="2400"/>
              <a:t>A well-designed spreadsheet should be easy to change or enhance in order to meet dynamic user requirements.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0225"/>
            <a:ext cx="7772400" cy="722313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Spreadsheet Design Guidelines - I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5125"/>
            <a:ext cx="8077200" cy="499427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Organize the data, then build the model around the data.</a:t>
            </a:r>
          </a:p>
          <a:p>
            <a:r>
              <a:rPr lang="en-US"/>
              <a:t>Do not embed numeric constants in formulas.</a:t>
            </a:r>
          </a:p>
          <a:p>
            <a:r>
              <a:rPr lang="en-US"/>
              <a:t>Things which are logically related should be physically related.</a:t>
            </a:r>
          </a:p>
          <a:p>
            <a:r>
              <a:rPr lang="en-US"/>
              <a:t>Use formulas that can be copied.</a:t>
            </a:r>
          </a:p>
          <a:p>
            <a:r>
              <a:rPr lang="en-US"/>
              <a:t>Column/rows totals should be close to the columns/rows being totaled.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6425"/>
            <a:ext cx="7772400" cy="722313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Spreadsheet Design Guidelines - II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87525"/>
            <a:ext cx="8545513" cy="392747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The English-reading eye scans left to right, top to bottom.</a:t>
            </a:r>
          </a:p>
          <a:p>
            <a:r>
              <a:rPr lang="en-US"/>
              <a:t>Use color, shading, borders and protection to distinguish changeable parameters from other model elements.</a:t>
            </a:r>
          </a:p>
          <a:p>
            <a:r>
              <a:rPr lang="en-US"/>
              <a:t>Use text boxes and cell notes to document various elements of the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68338" y="338138"/>
            <a:ext cx="7772400" cy="1109662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4000" i="1">
                <a:solidFill>
                  <a:schemeClr val="hlink"/>
                </a:solidFill>
              </a:rPr>
              <a:t>Make vs. Buy Decisions:</a:t>
            </a:r>
            <a:br>
              <a:rPr lang="en-US" sz="4000" i="1">
                <a:solidFill>
                  <a:schemeClr val="hlink"/>
                </a:solidFill>
              </a:rPr>
            </a:br>
            <a:r>
              <a:rPr lang="en-US" sz="4000" i="1">
                <a:solidFill>
                  <a:schemeClr val="hlink"/>
                </a:solidFill>
              </a:rPr>
              <a:t>The Electro-Poly Corporation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524000"/>
            <a:ext cx="7772400" cy="1101725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Electro-Poly is a leading maker of slip-rings.</a:t>
            </a:r>
          </a:p>
          <a:p>
            <a:r>
              <a:rPr lang="en-US" sz="2800"/>
              <a:t>A $750,000 order has just been received. 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52463" y="5222875"/>
            <a:ext cx="8172450" cy="1101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800">
                <a:latin typeface="Tahoma" pitchFamily="34" charset="0"/>
              </a:rPr>
              <a:t>The company has 10,000 hours of wiring capacity and 5,000 hours of harnessing capacity.</a:t>
            </a:r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660400" y="2590800"/>
            <a:ext cx="7645400" cy="2536825"/>
            <a:chOff x="416" y="1440"/>
            <a:chExt cx="4816" cy="1598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416" y="1440"/>
              <a:ext cx="4816" cy="1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	Model 1	 Model 2	Model 3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Number ordered	3,000	2,000	900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Hours of wiring/unit	2	1.5	3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Hours of harnessing/unit	1	2	1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Cost to Make	$50	$83	$130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Cost to Buy	$61	$97	$145</a:t>
              </a:r>
              <a:endParaRPr lang="en-US" sz="2400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459" y="1689"/>
              <a:ext cx="461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458" y="3038"/>
              <a:ext cx="461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Decision Variables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09600" y="2025650"/>
            <a:ext cx="8001000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Aft>
                <a:spcPct val="48000"/>
              </a:spcAft>
            </a:pPr>
            <a:r>
              <a:rPr lang="en-US" sz="2400">
                <a:latin typeface="Tahoma" pitchFamily="34" charset="0"/>
              </a:rPr>
              <a:t>M</a:t>
            </a:r>
            <a:r>
              <a:rPr lang="en-US" sz="2400" baseline="-25000">
                <a:latin typeface="Tahoma" pitchFamily="34" charset="0"/>
              </a:rPr>
              <a:t>1</a:t>
            </a:r>
            <a:r>
              <a:rPr lang="en-US" sz="2400">
                <a:latin typeface="Tahoma" pitchFamily="34" charset="0"/>
              </a:rPr>
              <a:t> = Number of model 1 slip rings to make in-house</a:t>
            </a:r>
          </a:p>
          <a:p>
            <a:pPr eaLnBrk="0" hangingPunct="0">
              <a:spcAft>
                <a:spcPct val="48000"/>
              </a:spcAft>
            </a:pPr>
            <a:r>
              <a:rPr lang="en-US" sz="2400">
                <a:latin typeface="Tahoma" pitchFamily="34" charset="0"/>
              </a:rPr>
              <a:t>M</a:t>
            </a:r>
            <a:r>
              <a:rPr lang="en-US" sz="2400" baseline="-25000">
                <a:latin typeface="Tahoma" pitchFamily="34" charset="0"/>
              </a:rPr>
              <a:t>2</a:t>
            </a:r>
            <a:r>
              <a:rPr lang="en-US" sz="2400">
                <a:latin typeface="Tahoma" pitchFamily="34" charset="0"/>
              </a:rPr>
              <a:t> = Number of model 2 slip rings to make in-house</a:t>
            </a:r>
          </a:p>
          <a:p>
            <a:pPr eaLnBrk="0" hangingPunct="0">
              <a:spcAft>
                <a:spcPct val="48000"/>
              </a:spcAft>
            </a:pPr>
            <a:r>
              <a:rPr lang="en-US" sz="2400">
                <a:latin typeface="Tahoma" pitchFamily="34" charset="0"/>
              </a:rPr>
              <a:t>M</a:t>
            </a:r>
            <a:r>
              <a:rPr lang="en-US" sz="2400" baseline="-25000">
                <a:latin typeface="Tahoma" pitchFamily="34" charset="0"/>
              </a:rPr>
              <a:t>3</a:t>
            </a:r>
            <a:r>
              <a:rPr lang="en-US" sz="2400">
                <a:latin typeface="Tahoma" pitchFamily="34" charset="0"/>
              </a:rPr>
              <a:t> = Number of model 3 slip rings to make in-house</a:t>
            </a:r>
          </a:p>
          <a:p>
            <a:pPr eaLnBrk="0" hangingPunct="0">
              <a:spcAft>
                <a:spcPct val="48000"/>
              </a:spcAft>
            </a:pPr>
            <a:r>
              <a:rPr lang="en-US" sz="2400">
                <a:latin typeface="Tahoma" pitchFamily="34" charset="0"/>
              </a:rPr>
              <a:t>B</a:t>
            </a:r>
            <a:r>
              <a:rPr lang="en-US" sz="2400" baseline="-25000">
                <a:latin typeface="Tahoma" pitchFamily="34" charset="0"/>
              </a:rPr>
              <a:t>1</a:t>
            </a:r>
            <a:r>
              <a:rPr lang="en-US" sz="2400">
                <a:latin typeface="Tahoma" pitchFamily="34" charset="0"/>
              </a:rPr>
              <a:t> = Number of model 1 slip rings to buy from competitor</a:t>
            </a:r>
          </a:p>
          <a:p>
            <a:pPr eaLnBrk="0" hangingPunct="0">
              <a:spcAft>
                <a:spcPct val="48000"/>
              </a:spcAft>
            </a:pPr>
            <a:r>
              <a:rPr lang="en-US" sz="2400">
                <a:latin typeface="Tahoma" pitchFamily="34" charset="0"/>
              </a:rPr>
              <a:t>B</a:t>
            </a:r>
            <a:r>
              <a:rPr lang="en-US" sz="2400" baseline="-25000">
                <a:latin typeface="Tahoma" pitchFamily="34" charset="0"/>
              </a:rPr>
              <a:t>2</a:t>
            </a:r>
            <a:r>
              <a:rPr lang="en-US" sz="2400">
                <a:latin typeface="Tahoma" pitchFamily="34" charset="0"/>
              </a:rPr>
              <a:t> = Number of model 2 slip rings to buy from competitor</a:t>
            </a:r>
          </a:p>
          <a:p>
            <a:pPr eaLnBrk="0" hangingPunct="0">
              <a:spcAft>
                <a:spcPct val="48000"/>
              </a:spcAft>
            </a:pPr>
            <a:r>
              <a:rPr lang="en-US" sz="2400">
                <a:latin typeface="Tahoma" pitchFamily="34" charset="0"/>
              </a:rPr>
              <a:t>B</a:t>
            </a:r>
            <a:r>
              <a:rPr lang="en-US" sz="2400" baseline="-25000">
                <a:latin typeface="Tahoma" pitchFamily="34" charset="0"/>
              </a:rPr>
              <a:t>3</a:t>
            </a:r>
            <a:r>
              <a:rPr lang="en-US" sz="2400">
                <a:latin typeface="Tahoma" pitchFamily="34" charset="0"/>
              </a:rPr>
              <a:t> = Number of model 3 slip rings to buy from competitor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Objective Function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54013" y="1728788"/>
            <a:ext cx="8256587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Minimize the total cost of filling the order.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MIN:	50M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+ 83M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+ 130M</a:t>
            </a:r>
            <a:r>
              <a:rPr lang="en-US" sz="2800" baseline="-25000">
                <a:latin typeface="Tahoma" pitchFamily="34" charset="0"/>
              </a:rPr>
              <a:t>3</a:t>
            </a:r>
            <a:r>
              <a:rPr lang="en-US" sz="2800">
                <a:latin typeface="Tahoma" pitchFamily="34" charset="0"/>
              </a:rPr>
              <a:t>+ 61B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+ 97B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+ 145B</a:t>
            </a:r>
            <a:r>
              <a:rPr lang="en-US" sz="2800" baseline="-25000">
                <a:latin typeface="Tahoma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Constraints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357313"/>
            <a:ext cx="7772400" cy="458787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/>
              <a:t>Demand Constraints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/>
              <a:t>M</a:t>
            </a:r>
            <a:r>
              <a:rPr lang="en-US" sz="2400" baseline="-25000"/>
              <a:t>1</a:t>
            </a:r>
            <a:r>
              <a:rPr lang="en-US" sz="2400"/>
              <a:t> + B</a:t>
            </a:r>
            <a:r>
              <a:rPr lang="en-US" sz="2400" baseline="-25000"/>
              <a:t>1</a:t>
            </a:r>
            <a:r>
              <a:rPr lang="en-US" sz="2400"/>
              <a:t> = 3,000	} model 1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/>
              <a:t>M</a:t>
            </a:r>
            <a:r>
              <a:rPr lang="en-US" sz="2400" baseline="-25000"/>
              <a:t>2</a:t>
            </a:r>
            <a:r>
              <a:rPr lang="en-US" sz="2400"/>
              <a:t> + B</a:t>
            </a:r>
            <a:r>
              <a:rPr lang="en-US" sz="2400" baseline="-25000"/>
              <a:t>2</a:t>
            </a:r>
            <a:r>
              <a:rPr lang="en-US" sz="2400"/>
              <a:t> = 2,000	} model 2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/>
              <a:t>M</a:t>
            </a:r>
            <a:r>
              <a:rPr lang="en-US" sz="2400" baseline="-25000"/>
              <a:t>3</a:t>
            </a:r>
            <a:r>
              <a:rPr lang="en-US" sz="2400"/>
              <a:t> + B</a:t>
            </a:r>
            <a:r>
              <a:rPr lang="en-US" sz="2400" baseline="-25000"/>
              <a:t>3</a:t>
            </a:r>
            <a:r>
              <a:rPr lang="en-US" sz="2400"/>
              <a:t> =    900	} model 3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/>
              <a:t>Resource </a:t>
            </a:r>
            <a:r>
              <a:rPr lang="en-US"/>
              <a:t>Constraints</a:t>
            </a:r>
            <a:endParaRPr lang="en-US" sz="2400"/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/>
              <a:t>2M</a:t>
            </a:r>
            <a:r>
              <a:rPr lang="en-US" sz="2400" baseline="-25000"/>
              <a:t>1</a:t>
            </a:r>
            <a:r>
              <a:rPr lang="en-US" sz="2400"/>
              <a:t> + 1.5M</a:t>
            </a:r>
            <a:r>
              <a:rPr lang="en-US" sz="2400" baseline="-25000"/>
              <a:t>2</a:t>
            </a:r>
            <a:r>
              <a:rPr lang="en-US" sz="2400"/>
              <a:t> + 3M</a:t>
            </a:r>
            <a:r>
              <a:rPr lang="en-US" sz="2400" baseline="-25000"/>
              <a:t>3 </a:t>
            </a:r>
            <a:r>
              <a:rPr lang="en-US" sz="2400"/>
              <a:t>&lt;= 10,000 } wiring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/>
              <a:t>1M</a:t>
            </a:r>
            <a:r>
              <a:rPr lang="en-US" sz="2400" baseline="-25000"/>
              <a:t>1</a:t>
            </a:r>
            <a:r>
              <a:rPr lang="en-US" sz="2400"/>
              <a:t> + 2.0M</a:t>
            </a:r>
            <a:r>
              <a:rPr lang="en-US" sz="2400" baseline="-25000"/>
              <a:t>2</a:t>
            </a:r>
            <a:r>
              <a:rPr lang="en-US" sz="2400"/>
              <a:t> + 1M</a:t>
            </a:r>
            <a:r>
              <a:rPr lang="en-US" sz="2400" baseline="-25000"/>
              <a:t>3 </a:t>
            </a:r>
            <a:r>
              <a:rPr lang="en-US" sz="2400"/>
              <a:t>&lt;=   5,000 } harnessing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/>
              <a:t>Nonnegativity Conditions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/>
              <a:t>M</a:t>
            </a:r>
            <a:r>
              <a:rPr lang="en-US" sz="2400" baseline="-25000"/>
              <a:t>1</a:t>
            </a:r>
            <a:r>
              <a:rPr lang="en-US" sz="2400"/>
              <a:t>, M</a:t>
            </a:r>
            <a:r>
              <a:rPr lang="en-US" sz="2400" baseline="-25000"/>
              <a:t>2</a:t>
            </a:r>
            <a:r>
              <a:rPr lang="en-US" sz="2400"/>
              <a:t>, M</a:t>
            </a:r>
            <a:r>
              <a:rPr lang="en-US" sz="2400" baseline="-25000"/>
              <a:t>3</a:t>
            </a:r>
            <a:r>
              <a:rPr lang="en-US" sz="2400"/>
              <a:t>, B</a:t>
            </a:r>
            <a:r>
              <a:rPr lang="en-US" sz="2400" baseline="-25000"/>
              <a:t>1</a:t>
            </a:r>
            <a:r>
              <a:rPr lang="en-US" sz="2400"/>
              <a:t>, B</a:t>
            </a:r>
            <a:r>
              <a:rPr lang="en-US" sz="2400" baseline="-25000"/>
              <a:t>2</a:t>
            </a:r>
            <a:r>
              <a:rPr lang="en-US" sz="2400"/>
              <a:t>, B</a:t>
            </a:r>
            <a:r>
              <a:rPr lang="en-US" sz="2400" baseline="-25000"/>
              <a:t>3</a:t>
            </a:r>
            <a:r>
              <a:rPr lang="en-US" sz="2400"/>
              <a:t> &gt;=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Implementing the Model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6836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/>
              <a:t>See file </a:t>
            </a:r>
            <a:r>
              <a:rPr lang="en-US">
                <a:hlinkClick r:id="rId2" action="ppaction://hlinkfile"/>
              </a:rPr>
              <a:t>Fig3-17.xls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8338" y="338138"/>
            <a:ext cx="8094662" cy="1109662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4000" i="1">
                <a:solidFill>
                  <a:schemeClr val="hlink"/>
                </a:solidFill>
              </a:rPr>
              <a:t>An Investment Problem:</a:t>
            </a:r>
            <a:br>
              <a:rPr lang="en-US" sz="4000" i="1">
                <a:solidFill>
                  <a:schemeClr val="hlink"/>
                </a:solidFill>
              </a:rPr>
            </a:br>
            <a:r>
              <a:rPr lang="en-US" sz="4000" i="1">
                <a:solidFill>
                  <a:schemeClr val="hlink"/>
                </a:solidFill>
              </a:rPr>
              <a:t>Retirement Planning Services, Inc.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641475"/>
            <a:ext cx="7772400" cy="1100138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 client wishes to invest $750,000 in the following bonds.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660400" y="2965450"/>
            <a:ext cx="7874000" cy="3130550"/>
            <a:chOff x="416" y="1440"/>
            <a:chExt cx="4960" cy="1972"/>
          </a:xfrm>
        </p:grpSpPr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416" y="1440"/>
              <a:ext cx="4960" cy="1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4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		Years to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Company	Return 	 Maturity	Rating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Acme Chemical	8.65%	11	1-Excellent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DynaStar	9.50%	10	3-Good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Eagle Vision	10.00%	6	4-Fair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Micro Modeling	8.75%	10	1-Excellent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OptiPro	9.25%	7	3-Good</a:t>
              </a:r>
              <a:endParaRPr lang="en-US" sz="2000"/>
            </a:p>
            <a:p>
              <a:pPr eaLnBrk="0" hangingPunct="0">
                <a:spcBef>
                  <a:spcPct val="50000"/>
                </a:spcBef>
                <a:tabLst>
                  <a:tab pos="3878263" algn="ctr"/>
                  <a:tab pos="5205413" algn="ctr"/>
                  <a:tab pos="6735763" algn="ctr"/>
                </a:tabLst>
              </a:pPr>
              <a:r>
                <a:rPr lang="en-US" sz="2000" b="1"/>
                <a:t>Sabre Systems	9.00%	13	2-Very Good</a:t>
              </a:r>
            </a:p>
          </p:txBody>
        </p:sp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459" y="1764"/>
              <a:ext cx="47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457" y="3412"/>
              <a:ext cx="48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Investment Restrictions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No more than 25% can be invested in any single company.</a:t>
            </a:r>
          </a:p>
          <a:p>
            <a:r>
              <a:rPr lang="en-US"/>
              <a:t>At least 50% should be invested in long-term bonds (maturing in 10+ years).</a:t>
            </a:r>
          </a:p>
          <a:p>
            <a:r>
              <a:rPr lang="en-US"/>
              <a:t>No more than 35% can be invested in DynaStar, Eagle Vision, and OptiPro.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23622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chemeClr val="tx1"/>
                </a:solidFill>
              </a:rPr>
              <a:t>Modeling and Solving LP Problems in a Spreadsheet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62000" y="2286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400" b="1" i="1">
                <a:solidFill>
                  <a:schemeClr val="hlink"/>
                </a:solidFill>
                <a:latin typeface="Tahoma" pitchFamily="34" charset="0"/>
              </a:rPr>
              <a:t>Chapter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Decision Variables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0" y="2057400"/>
            <a:ext cx="7821613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600">
                <a:latin typeface="Tahoma" pitchFamily="34" charset="0"/>
              </a:rPr>
              <a:t>X</a:t>
            </a:r>
            <a:r>
              <a:rPr lang="en-US" sz="2600" baseline="-25000">
                <a:latin typeface="Tahoma" pitchFamily="34" charset="0"/>
              </a:rPr>
              <a:t>1</a:t>
            </a:r>
            <a:r>
              <a:rPr lang="en-US" sz="2600">
                <a:latin typeface="Tahoma" pitchFamily="34" charset="0"/>
              </a:rPr>
              <a:t> = amount of money to invest in Acme Chemical</a:t>
            </a:r>
          </a:p>
          <a:p>
            <a:pPr eaLnBrk="0" hangingPunct="0">
              <a:lnSpc>
                <a:spcPct val="130000"/>
              </a:lnSpc>
            </a:pPr>
            <a:r>
              <a:rPr lang="en-US" sz="2600">
                <a:latin typeface="Tahoma" pitchFamily="34" charset="0"/>
              </a:rPr>
              <a:t>X</a:t>
            </a:r>
            <a:r>
              <a:rPr lang="en-US" sz="2600" baseline="-25000">
                <a:latin typeface="Tahoma" pitchFamily="34" charset="0"/>
              </a:rPr>
              <a:t>2</a:t>
            </a:r>
            <a:r>
              <a:rPr lang="en-US" sz="2600">
                <a:latin typeface="Tahoma" pitchFamily="34" charset="0"/>
              </a:rPr>
              <a:t> = amount of money to invest in DynaStar</a:t>
            </a:r>
          </a:p>
          <a:p>
            <a:pPr eaLnBrk="0" hangingPunct="0">
              <a:lnSpc>
                <a:spcPct val="130000"/>
              </a:lnSpc>
            </a:pPr>
            <a:r>
              <a:rPr lang="en-US" sz="2600">
                <a:latin typeface="Tahoma" pitchFamily="34" charset="0"/>
              </a:rPr>
              <a:t>X</a:t>
            </a:r>
            <a:r>
              <a:rPr lang="en-US" sz="2600" baseline="-25000">
                <a:latin typeface="Tahoma" pitchFamily="34" charset="0"/>
              </a:rPr>
              <a:t>3</a:t>
            </a:r>
            <a:r>
              <a:rPr lang="en-US" sz="2600">
                <a:latin typeface="Tahoma" pitchFamily="34" charset="0"/>
              </a:rPr>
              <a:t> = amount of money to invest in Eagle Vision</a:t>
            </a:r>
          </a:p>
          <a:p>
            <a:pPr eaLnBrk="0" hangingPunct="0">
              <a:lnSpc>
                <a:spcPct val="130000"/>
              </a:lnSpc>
            </a:pPr>
            <a:r>
              <a:rPr lang="en-US" sz="2600">
                <a:latin typeface="Tahoma" pitchFamily="34" charset="0"/>
              </a:rPr>
              <a:t>X</a:t>
            </a:r>
            <a:r>
              <a:rPr lang="en-US" sz="2600" baseline="-25000">
                <a:latin typeface="Tahoma" pitchFamily="34" charset="0"/>
              </a:rPr>
              <a:t>4</a:t>
            </a:r>
            <a:r>
              <a:rPr lang="en-US" sz="2600">
                <a:latin typeface="Tahoma" pitchFamily="34" charset="0"/>
              </a:rPr>
              <a:t> = amount of money to invest in MicroModeling</a:t>
            </a:r>
          </a:p>
          <a:p>
            <a:pPr eaLnBrk="0" hangingPunct="0">
              <a:lnSpc>
                <a:spcPct val="130000"/>
              </a:lnSpc>
            </a:pPr>
            <a:r>
              <a:rPr lang="en-US" sz="2600">
                <a:latin typeface="Tahoma" pitchFamily="34" charset="0"/>
              </a:rPr>
              <a:t>X</a:t>
            </a:r>
            <a:r>
              <a:rPr lang="en-US" sz="2600" baseline="-25000">
                <a:latin typeface="Tahoma" pitchFamily="34" charset="0"/>
              </a:rPr>
              <a:t>5</a:t>
            </a:r>
            <a:r>
              <a:rPr lang="en-US" sz="2600">
                <a:latin typeface="Tahoma" pitchFamily="34" charset="0"/>
              </a:rPr>
              <a:t> = amount of money to invest in OptiPro</a:t>
            </a:r>
          </a:p>
          <a:p>
            <a:pPr eaLnBrk="0" hangingPunct="0">
              <a:lnSpc>
                <a:spcPct val="130000"/>
              </a:lnSpc>
            </a:pPr>
            <a:r>
              <a:rPr lang="en-US" sz="2600">
                <a:latin typeface="Tahoma" pitchFamily="34" charset="0"/>
              </a:rPr>
              <a:t>X</a:t>
            </a:r>
            <a:r>
              <a:rPr lang="en-US" sz="2600" baseline="-25000">
                <a:latin typeface="Tahoma" pitchFamily="34" charset="0"/>
              </a:rPr>
              <a:t>6</a:t>
            </a:r>
            <a:r>
              <a:rPr lang="en-US" sz="2600">
                <a:latin typeface="Tahoma" pitchFamily="34" charset="0"/>
              </a:rPr>
              <a:t> = amount of money to invest in Sabre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Objective Function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938" y="1627188"/>
            <a:ext cx="8502650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Maximize the total 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3200">
                <a:latin typeface="Tahoma" pitchFamily="34" charset="0"/>
              </a:rPr>
              <a:t>annual investment return:</a:t>
            </a:r>
          </a:p>
          <a:p>
            <a:pPr algn="ctr" eaLnBrk="0" hangingPunct="0">
              <a:lnSpc>
                <a:spcPct val="60000"/>
              </a:lnSpc>
              <a:spcBef>
                <a:spcPct val="30000"/>
              </a:spcBef>
            </a:pPr>
            <a:endParaRPr lang="en-US" sz="3200"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MAX: .0865X</a:t>
            </a:r>
            <a:r>
              <a:rPr lang="en-US" sz="2400" baseline="-25000">
                <a:latin typeface="Tahoma" pitchFamily="34" charset="0"/>
              </a:rPr>
              <a:t>1</a:t>
            </a:r>
            <a:r>
              <a:rPr lang="en-US" sz="2400">
                <a:latin typeface="Tahoma" pitchFamily="34" charset="0"/>
              </a:rPr>
              <a:t>+ .095X</a:t>
            </a:r>
            <a:r>
              <a:rPr lang="en-US" sz="2400" baseline="-25000">
                <a:latin typeface="Tahoma" pitchFamily="34" charset="0"/>
              </a:rPr>
              <a:t>2</a:t>
            </a:r>
            <a:r>
              <a:rPr lang="en-US" sz="2400">
                <a:latin typeface="Tahoma" pitchFamily="34" charset="0"/>
              </a:rPr>
              <a:t>+ .10X</a:t>
            </a:r>
            <a:r>
              <a:rPr lang="en-US" sz="2400" baseline="-25000">
                <a:latin typeface="Tahoma" pitchFamily="34" charset="0"/>
              </a:rPr>
              <a:t>3</a:t>
            </a:r>
            <a:r>
              <a:rPr lang="en-US" sz="2400">
                <a:latin typeface="Tahoma" pitchFamily="34" charset="0"/>
              </a:rPr>
              <a:t>+ .0875X</a:t>
            </a:r>
            <a:r>
              <a:rPr lang="en-US" sz="2400" baseline="-25000">
                <a:latin typeface="Tahoma" pitchFamily="34" charset="0"/>
              </a:rPr>
              <a:t>4</a:t>
            </a:r>
            <a:r>
              <a:rPr lang="en-US" sz="2400">
                <a:latin typeface="Tahoma" pitchFamily="34" charset="0"/>
              </a:rPr>
              <a:t>+ .0925X</a:t>
            </a:r>
            <a:r>
              <a:rPr lang="en-US" sz="2400" baseline="-25000">
                <a:latin typeface="Tahoma" pitchFamily="34" charset="0"/>
              </a:rPr>
              <a:t>5</a:t>
            </a:r>
            <a:r>
              <a:rPr lang="en-US" sz="2400">
                <a:latin typeface="Tahoma" pitchFamily="34" charset="0"/>
              </a:rPr>
              <a:t>+ .09X</a:t>
            </a:r>
            <a:r>
              <a:rPr lang="en-US" sz="2400" baseline="-25000">
                <a:latin typeface="Tahoma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341313"/>
            <a:ext cx="7772400" cy="722312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Constraints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53450" cy="533717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/>
              <a:t>Total amount is invested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1</a:t>
            </a:r>
            <a:r>
              <a:rPr lang="en-US" sz="2400"/>
              <a:t> + X</a:t>
            </a:r>
            <a:r>
              <a:rPr lang="en-US" sz="2400" baseline="-25000"/>
              <a:t>2</a:t>
            </a:r>
            <a:r>
              <a:rPr lang="en-US" sz="2400"/>
              <a:t> + X</a:t>
            </a:r>
            <a:r>
              <a:rPr lang="en-US" sz="2400" baseline="-25000"/>
              <a:t>3</a:t>
            </a:r>
            <a:r>
              <a:rPr lang="en-US" sz="2400"/>
              <a:t> + X</a:t>
            </a:r>
            <a:r>
              <a:rPr lang="en-US" sz="2400" baseline="-25000"/>
              <a:t>4</a:t>
            </a:r>
            <a:r>
              <a:rPr lang="en-US" sz="2400"/>
              <a:t> + X</a:t>
            </a:r>
            <a:r>
              <a:rPr lang="en-US" sz="2400" baseline="-25000"/>
              <a:t>5</a:t>
            </a:r>
            <a:r>
              <a:rPr lang="en-US" sz="2400"/>
              <a:t> + X</a:t>
            </a:r>
            <a:r>
              <a:rPr lang="en-US" sz="2400" baseline="-25000"/>
              <a:t>6</a:t>
            </a:r>
            <a:r>
              <a:rPr lang="en-US" sz="2400"/>
              <a:t>  = 750,000 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/>
              <a:t>No more than 25% in any one investment</a:t>
            </a:r>
            <a:endParaRPr lang="en-US" sz="2400">
              <a:latin typeface="Times New Roman" pitchFamily="18" charset="0"/>
            </a:endParaRP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/>
              <a:t>X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/>
              <a:t> &lt;= 187,500,  for all </a:t>
            </a:r>
            <a:r>
              <a:rPr lang="en-US" sz="2400" b="1" i="1">
                <a:latin typeface="Times New Roman" pitchFamily="18" charset="0"/>
              </a:rPr>
              <a:t>i</a:t>
            </a:r>
            <a:r>
              <a:rPr lang="en-US" sz="2400" b="1" i="1"/>
              <a:t> </a:t>
            </a:r>
            <a:endParaRPr lang="en-US" sz="2400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/>
              <a:t>50% long term investment restriction.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/>
              <a:t>X</a:t>
            </a:r>
            <a:r>
              <a:rPr lang="en-US" baseline="-25000"/>
              <a:t>1</a:t>
            </a:r>
            <a:r>
              <a:rPr lang="en-US"/>
              <a:t> + X</a:t>
            </a:r>
            <a:r>
              <a:rPr lang="en-US" baseline="-25000"/>
              <a:t>2</a:t>
            </a:r>
            <a:r>
              <a:rPr lang="en-US"/>
              <a:t> + X</a:t>
            </a:r>
            <a:r>
              <a:rPr lang="en-US" baseline="-25000"/>
              <a:t>4</a:t>
            </a:r>
            <a:r>
              <a:rPr lang="en-US"/>
              <a:t> + X</a:t>
            </a:r>
            <a:r>
              <a:rPr lang="en-US" baseline="-25000"/>
              <a:t>6</a:t>
            </a:r>
            <a:r>
              <a:rPr lang="en-US"/>
              <a:t> &gt;= 375,000</a:t>
            </a:r>
          </a:p>
          <a:p>
            <a:r>
              <a:rPr lang="en-US" sz="2800"/>
              <a:t>35% Restriction on DynaStar, Eagle Vision, and OptiPro.</a:t>
            </a:r>
          </a:p>
          <a:p>
            <a:pPr lvl="1"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2</a:t>
            </a:r>
            <a:r>
              <a:rPr lang="en-US" sz="2400"/>
              <a:t> + X</a:t>
            </a:r>
            <a:r>
              <a:rPr lang="en-US" sz="2400" baseline="-25000"/>
              <a:t>3</a:t>
            </a:r>
            <a:r>
              <a:rPr lang="en-US" sz="2400"/>
              <a:t> + X</a:t>
            </a:r>
            <a:r>
              <a:rPr lang="en-US" sz="2400" baseline="-25000"/>
              <a:t>5</a:t>
            </a:r>
            <a:r>
              <a:rPr lang="en-US" sz="2400"/>
              <a:t>  &lt;= 262,500</a:t>
            </a:r>
          </a:p>
          <a:p>
            <a:r>
              <a:rPr lang="en-US" sz="2800"/>
              <a:t>Nonnegativity conditions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/>
              <a:t>X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/>
              <a:t> &gt;= 0  for all </a:t>
            </a:r>
            <a:r>
              <a:rPr lang="en-US" sz="2400" b="1" i="1">
                <a:latin typeface="Times New Roman" pitchFamily="18" charset="0"/>
              </a:rPr>
              <a:t>i</a:t>
            </a:r>
            <a:r>
              <a:rPr lang="en-US" sz="2400" b="1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Implementing the Model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6836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/>
              <a:t>See file </a:t>
            </a:r>
            <a:r>
              <a:rPr lang="en-US">
                <a:hlinkClick r:id="rId2" action="ppaction://hlinkfile"/>
              </a:rPr>
              <a:t>Fig3-20.xls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7825"/>
            <a:ext cx="8229600" cy="85566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4000" i="1">
                <a:solidFill>
                  <a:schemeClr val="hlink"/>
                </a:solidFill>
              </a:rPr>
              <a:t>A Transportation Problem: Tropicsun</a:t>
            </a:r>
          </a:p>
        </p:txBody>
      </p:sp>
      <p:grpSp>
        <p:nvGrpSpPr>
          <p:cNvPr id="33843" name="Group 51"/>
          <p:cNvGrpSpPr>
            <a:grpSpLocks/>
          </p:cNvGrpSpPr>
          <p:nvPr/>
        </p:nvGrpSpPr>
        <p:grpSpPr bwMode="auto">
          <a:xfrm>
            <a:off x="919163" y="1295400"/>
            <a:ext cx="7310437" cy="4991100"/>
            <a:chOff x="732" y="707"/>
            <a:chExt cx="4605" cy="3144"/>
          </a:xfrm>
        </p:grpSpPr>
        <p:sp>
          <p:nvSpPr>
            <p:cNvPr id="33795" name="Freeform 3"/>
            <p:cNvSpPr>
              <a:spLocks/>
            </p:cNvSpPr>
            <p:nvPr/>
          </p:nvSpPr>
          <p:spPr bwMode="auto">
            <a:xfrm>
              <a:off x="1484" y="1171"/>
              <a:ext cx="616" cy="607"/>
            </a:xfrm>
            <a:custGeom>
              <a:avLst/>
              <a:gdLst/>
              <a:ahLst/>
              <a:cxnLst>
                <a:cxn ang="0">
                  <a:pos x="615" y="303"/>
                </a:cxn>
                <a:cxn ang="0">
                  <a:pos x="609" y="242"/>
                </a:cxn>
                <a:cxn ang="0">
                  <a:pos x="591" y="185"/>
                </a:cxn>
                <a:cxn ang="0">
                  <a:pos x="563" y="134"/>
                </a:cxn>
                <a:cxn ang="0">
                  <a:pos x="525" y="89"/>
                </a:cxn>
                <a:cxn ang="0">
                  <a:pos x="480" y="52"/>
                </a:cxn>
                <a:cxn ang="0">
                  <a:pos x="427" y="24"/>
                </a:cxn>
                <a:cxn ang="0">
                  <a:pos x="370" y="6"/>
                </a:cxn>
                <a:cxn ang="0">
                  <a:pos x="308" y="0"/>
                </a:cxn>
                <a:cxn ang="0">
                  <a:pos x="245" y="6"/>
                </a:cxn>
                <a:cxn ang="0">
                  <a:pos x="188" y="24"/>
                </a:cxn>
                <a:cxn ang="0">
                  <a:pos x="136" y="52"/>
                </a:cxn>
                <a:cxn ang="0">
                  <a:pos x="90" y="89"/>
                </a:cxn>
                <a:cxn ang="0">
                  <a:pos x="53" y="134"/>
                </a:cxn>
                <a:cxn ang="0">
                  <a:pos x="24" y="185"/>
                </a:cxn>
                <a:cxn ang="0">
                  <a:pos x="6" y="242"/>
                </a:cxn>
                <a:cxn ang="0">
                  <a:pos x="0" y="303"/>
                </a:cxn>
                <a:cxn ang="0">
                  <a:pos x="6" y="364"/>
                </a:cxn>
                <a:cxn ang="0">
                  <a:pos x="24" y="421"/>
                </a:cxn>
                <a:cxn ang="0">
                  <a:pos x="53" y="472"/>
                </a:cxn>
                <a:cxn ang="0">
                  <a:pos x="90" y="517"/>
                </a:cxn>
                <a:cxn ang="0">
                  <a:pos x="136" y="554"/>
                </a:cxn>
                <a:cxn ang="0">
                  <a:pos x="188" y="582"/>
                </a:cxn>
                <a:cxn ang="0">
                  <a:pos x="245" y="600"/>
                </a:cxn>
                <a:cxn ang="0">
                  <a:pos x="308" y="606"/>
                </a:cxn>
                <a:cxn ang="0">
                  <a:pos x="370" y="600"/>
                </a:cxn>
                <a:cxn ang="0">
                  <a:pos x="427" y="582"/>
                </a:cxn>
                <a:cxn ang="0">
                  <a:pos x="480" y="554"/>
                </a:cxn>
                <a:cxn ang="0">
                  <a:pos x="525" y="517"/>
                </a:cxn>
                <a:cxn ang="0">
                  <a:pos x="563" y="472"/>
                </a:cxn>
                <a:cxn ang="0">
                  <a:pos x="591" y="421"/>
                </a:cxn>
                <a:cxn ang="0">
                  <a:pos x="609" y="364"/>
                </a:cxn>
                <a:cxn ang="0">
                  <a:pos x="615" y="303"/>
                </a:cxn>
                <a:cxn ang="0">
                  <a:pos x="615" y="303"/>
                </a:cxn>
              </a:cxnLst>
              <a:rect l="0" t="0" r="r" b="b"/>
              <a:pathLst>
                <a:path w="616" h="607">
                  <a:moveTo>
                    <a:pt x="615" y="303"/>
                  </a:moveTo>
                  <a:lnTo>
                    <a:pt x="609" y="242"/>
                  </a:lnTo>
                  <a:lnTo>
                    <a:pt x="591" y="185"/>
                  </a:lnTo>
                  <a:lnTo>
                    <a:pt x="563" y="134"/>
                  </a:lnTo>
                  <a:lnTo>
                    <a:pt x="525" y="89"/>
                  </a:lnTo>
                  <a:lnTo>
                    <a:pt x="480" y="52"/>
                  </a:lnTo>
                  <a:lnTo>
                    <a:pt x="427" y="24"/>
                  </a:lnTo>
                  <a:lnTo>
                    <a:pt x="370" y="6"/>
                  </a:lnTo>
                  <a:lnTo>
                    <a:pt x="308" y="0"/>
                  </a:lnTo>
                  <a:lnTo>
                    <a:pt x="245" y="6"/>
                  </a:lnTo>
                  <a:lnTo>
                    <a:pt x="188" y="24"/>
                  </a:lnTo>
                  <a:lnTo>
                    <a:pt x="136" y="52"/>
                  </a:lnTo>
                  <a:lnTo>
                    <a:pt x="90" y="89"/>
                  </a:lnTo>
                  <a:lnTo>
                    <a:pt x="53" y="134"/>
                  </a:lnTo>
                  <a:lnTo>
                    <a:pt x="24" y="185"/>
                  </a:lnTo>
                  <a:lnTo>
                    <a:pt x="6" y="242"/>
                  </a:lnTo>
                  <a:lnTo>
                    <a:pt x="0" y="303"/>
                  </a:lnTo>
                  <a:lnTo>
                    <a:pt x="6" y="364"/>
                  </a:lnTo>
                  <a:lnTo>
                    <a:pt x="24" y="421"/>
                  </a:lnTo>
                  <a:lnTo>
                    <a:pt x="53" y="472"/>
                  </a:lnTo>
                  <a:lnTo>
                    <a:pt x="90" y="517"/>
                  </a:lnTo>
                  <a:lnTo>
                    <a:pt x="136" y="554"/>
                  </a:lnTo>
                  <a:lnTo>
                    <a:pt x="188" y="582"/>
                  </a:lnTo>
                  <a:lnTo>
                    <a:pt x="245" y="600"/>
                  </a:lnTo>
                  <a:lnTo>
                    <a:pt x="308" y="606"/>
                  </a:lnTo>
                  <a:lnTo>
                    <a:pt x="370" y="600"/>
                  </a:lnTo>
                  <a:lnTo>
                    <a:pt x="427" y="582"/>
                  </a:lnTo>
                  <a:lnTo>
                    <a:pt x="480" y="554"/>
                  </a:lnTo>
                  <a:lnTo>
                    <a:pt x="525" y="517"/>
                  </a:lnTo>
                  <a:lnTo>
                    <a:pt x="563" y="472"/>
                  </a:lnTo>
                  <a:lnTo>
                    <a:pt x="591" y="421"/>
                  </a:lnTo>
                  <a:lnTo>
                    <a:pt x="609" y="364"/>
                  </a:lnTo>
                  <a:lnTo>
                    <a:pt x="615" y="303"/>
                  </a:lnTo>
                  <a:lnTo>
                    <a:pt x="615" y="303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1503" y="1273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Mt. Dora</a:t>
              </a:r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1665" y="144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/>
                <a:t>1</a:t>
              </a:r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auto">
            <a:xfrm>
              <a:off x="1484" y="2181"/>
              <a:ext cx="616" cy="607"/>
            </a:xfrm>
            <a:custGeom>
              <a:avLst/>
              <a:gdLst/>
              <a:ahLst/>
              <a:cxnLst>
                <a:cxn ang="0">
                  <a:pos x="615" y="303"/>
                </a:cxn>
                <a:cxn ang="0">
                  <a:pos x="609" y="242"/>
                </a:cxn>
                <a:cxn ang="0">
                  <a:pos x="591" y="185"/>
                </a:cxn>
                <a:cxn ang="0">
                  <a:pos x="563" y="134"/>
                </a:cxn>
                <a:cxn ang="0">
                  <a:pos x="525" y="89"/>
                </a:cxn>
                <a:cxn ang="0">
                  <a:pos x="480" y="52"/>
                </a:cxn>
                <a:cxn ang="0">
                  <a:pos x="427" y="24"/>
                </a:cxn>
                <a:cxn ang="0">
                  <a:pos x="370" y="6"/>
                </a:cxn>
                <a:cxn ang="0">
                  <a:pos x="308" y="0"/>
                </a:cxn>
                <a:cxn ang="0">
                  <a:pos x="245" y="6"/>
                </a:cxn>
                <a:cxn ang="0">
                  <a:pos x="188" y="24"/>
                </a:cxn>
                <a:cxn ang="0">
                  <a:pos x="136" y="52"/>
                </a:cxn>
                <a:cxn ang="0">
                  <a:pos x="90" y="89"/>
                </a:cxn>
                <a:cxn ang="0">
                  <a:pos x="53" y="134"/>
                </a:cxn>
                <a:cxn ang="0">
                  <a:pos x="24" y="185"/>
                </a:cxn>
                <a:cxn ang="0">
                  <a:pos x="6" y="242"/>
                </a:cxn>
                <a:cxn ang="0">
                  <a:pos x="0" y="303"/>
                </a:cxn>
                <a:cxn ang="0">
                  <a:pos x="6" y="364"/>
                </a:cxn>
                <a:cxn ang="0">
                  <a:pos x="24" y="421"/>
                </a:cxn>
                <a:cxn ang="0">
                  <a:pos x="53" y="472"/>
                </a:cxn>
                <a:cxn ang="0">
                  <a:pos x="90" y="517"/>
                </a:cxn>
                <a:cxn ang="0">
                  <a:pos x="136" y="554"/>
                </a:cxn>
                <a:cxn ang="0">
                  <a:pos x="188" y="582"/>
                </a:cxn>
                <a:cxn ang="0">
                  <a:pos x="245" y="599"/>
                </a:cxn>
                <a:cxn ang="0">
                  <a:pos x="308" y="606"/>
                </a:cxn>
                <a:cxn ang="0">
                  <a:pos x="370" y="599"/>
                </a:cxn>
                <a:cxn ang="0">
                  <a:pos x="427" y="582"/>
                </a:cxn>
                <a:cxn ang="0">
                  <a:pos x="480" y="554"/>
                </a:cxn>
                <a:cxn ang="0">
                  <a:pos x="525" y="517"/>
                </a:cxn>
                <a:cxn ang="0">
                  <a:pos x="563" y="472"/>
                </a:cxn>
                <a:cxn ang="0">
                  <a:pos x="591" y="421"/>
                </a:cxn>
                <a:cxn ang="0">
                  <a:pos x="609" y="364"/>
                </a:cxn>
                <a:cxn ang="0">
                  <a:pos x="615" y="303"/>
                </a:cxn>
                <a:cxn ang="0">
                  <a:pos x="615" y="303"/>
                </a:cxn>
              </a:cxnLst>
              <a:rect l="0" t="0" r="r" b="b"/>
              <a:pathLst>
                <a:path w="616" h="607">
                  <a:moveTo>
                    <a:pt x="615" y="303"/>
                  </a:moveTo>
                  <a:lnTo>
                    <a:pt x="609" y="242"/>
                  </a:lnTo>
                  <a:lnTo>
                    <a:pt x="591" y="185"/>
                  </a:lnTo>
                  <a:lnTo>
                    <a:pt x="563" y="134"/>
                  </a:lnTo>
                  <a:lnTo>
                    <a:pt x="525" y="89"/>
                  </a:lnTo>
                  <a:lnTo>
                    <a:pt x="480" y="52"/>
                  </a:lnTo>
                  <a:lnTo>
                    <a:pt x="427" y="24"/>
                  </a:lnTo>
                  <a:lnTo>
                    <a:pt x="370" y="6"/>
                  </a:lnTo>
                  <a:lnTo>
                    <a:pt x="308" y="0"/>
                  </a:lnTo>
                  <a:lnTo>
                    <a:pt x="245" y="6"/>
                  </a:lnTo>
                  <a:lnTo>
                    <a:pt x="188" y="24"/>
                  </a:lnTo>
                  <a:lnTo>
                    <a:pt x="136" y="52"/>
                  </a:lnTo>
                  <a:lnTo>
                    <a:pt x="90" y="89"/>
                  </a:lnTo>
                  <a:lnTo>
                    <a:pt x="53" y="134"/>
                  </a:lnTo>
                  <a:lnTo>
                    <a:pt x="24" y="185"/>
                  </a:lnTo>
                  <a:lnTo>
                    <a:pt x="6" y="242"/>
                  </a:lnTo>
                  <a:lnTo>
                    <a:pt x="0" y="303"/>
                  </a:lnTo>
                  <a:lnTo>
                    <a:pt x="6" y="364"/>
                  </a:lnTo>
                  <a:lnTo>
                    <a:pt x="24" y="421"/>
                  </a:lnTo>
                  <a:lnTo>
                    <a:pt x="53" y="472"/>
                  </a:lnTo>
                  <a:lnTo>
                    <a:pt x="90" y="517"/>
                  </a:lnTo>
                  <a:lnTo>
                    <a:pt x="136" y="554"/>
                  </a:lnTo>
                  <a:lnTo>
                    <a:pt x="188" y="582"/>
                  </a:lnTo>
                  <a:lnTo>
                    <a:pt x="245" y="599"/>
                  </a:lnTo>
                  <a:lnTo>
                    <a:pt x="308" y="606"/>
                  </a:lnTo>
                  <a:lnTo>
                    <a:pt x="370" y="599"/>
                  </a:lnTo>
                  <a:lnTo>
                    <a:pt x="427" y="582"/>
                  </a:lnTo>
                  <a:lnTo>
                    <a:pt x="480" y="554"/>
                  </a:lnTo>
                  <a:lnTo>
                    <a:pt x="525" y="517"/>
                  </a:lnTo>
                  <a:lnTo>
                    <a:pt x="563" y="472"/>
                  </a:lnTo>
                  <a:lnTo>
                    <a:pt x="591" y="421"/>
                  </a:lnTo>
                  <a:lnTo>
                    <a:pt x="609" y="364"/>
                  </a:lnTo>
                  <a:lnTo>
                    <a:pt x="615" y="303"/>
                  </a:lnTo>
                  <a:lnTo>
                    <a:pt x="615" y="303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1568" y="2289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Eustis</a:t>
              </a: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1666" y="245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/>
                <a:t>2</a:t>
              </a:r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auto">
            <a:xfrm>
              <a:off x="1466" y="3243"/>
              <a:ext cx="617" cy="607"/>
            </a:xfrm>
            <a:custGeom>
              <a:avLst/>
              <a:gdLst/>
              <a:ahLst/>
              <a:cxnLst>
                <a:cxn ang="0">
                  <a:pos x="616" y="303"/>
                </a:cxn>
                <a:cxn ang="0">
                  <a:pos x="609" y="242"/>
                </a:cxn>
                <a:cxn ang="0">
                  <a:pos x="591" y="185"/>
                </a:cxn>
                <a:cxn ang="0">
                  <a:pos x="563" y="134"/>
                </a:cxn>
                <a:cxn ang="0">
                  <a:pos x="525" y="89"/>
                </a:cxn>
                <a:cxn ang="0">
                  <a:pos x="480" y="52"/>
                </a:cxn>
                <a:cxn ang="0">
                  <a:pos x="428" y="24"/>
                </a:cxn>
                <a:cxn ang="0">
                  <a:pos x="370" y="6"/>
                </a:cxn>
                <a:cxn ang="0">
                  <a:pos x="308" y="0"/>
                </a:cxn>
                <a:cxn ang="0">
                  <a:pos x="246" y="6"/>
                </a:cxn>
                <a:cxn ang="0">
                  <a:pos x="188" y="24"/>
                </a:cxn>
                <a:cxn ang="0">
                  <a:pos x="136" y="52"/>
                </a:cxn>
                <a:cxn ang="0">
                  <a:pos x="90" y="89"/>
                </a:cxn>
                <a:cxn ang="0">
                  <a:pos x="53" y="134"/>
                </a:cxn>
                <a:cxn ang="0">
                  <a:pos x="24" y="185"/>
                </a:cxn>
                <a:cxn ang="0">
                  <a:pos x="6" y="242"/>
                </a:cxn>
                <a:cxn ang="0">
                  <a:pos x="0" y="303"/>
                </a:cxn>
                <a:cxn ang="0">
                  <a:pos x="6" y="364"/>
                </a:cxn>
                <a:cxn ang="0">
                  <a:pos x="24" y="421"/>
                </a:cxn>
                <a:cxn ang="0">
                  <a:pos x="53" y="472"/>
                </a:cxn>
                <a:cxn ang="0">
                  <a:pos x="90" y="517"/>
                </a:cxn>
                <a:cxn ang="0">
                  <a:pos x="136" y="554"/>
                </a:cxn>
                <a:cxn ang="0">
                  <a:pos x="188" y="582"/>
                </a:cxn>
                <a:cxn ang="0">
                  <a:pos x="246" y="600"/>
                </a:cxn>
                <a:cxn ang="0">
                  <a:pos x="308" y="606"/>
                </a:cxn>
                <a:cxn ang="0">
                  <a:pos x="370" y="600"/>
                </a:cxn>
                <a:cxn ang="0">
                  <a:pos x="428" y="582"/>
                </a:cxn>
                <a:cxn ang="0">
                  <a:pos x="480" y="554"/>
                </a:cxn>
                <a:cxn ang="0">
                  <a:pos x="525" y="517"/>
                </a:cxn>
                <a:cxn ang="0">
                  <a:pos x="563" y="472"/>
                </a:cxn>
                <a:cxn ang="0">
                  <a:pos x="591" y="421"/>
                </a:cxn>
                <a:cxn ang="0">
                  <a:pos x="609" y="364"/>
                </a:cxn>
                <a:cxn ang="0">
                  <a:pos x="616" y="303"/>
                </a:cxn>
                <a:cxn ang="0">
                  <a:pos x="616" y="303"/>
                </a:cxn>
              </a:cxnLst>
              <a:rect l="0" t="0" r="r" b="b"/>
              <a:pathLst>
                <a:path w="617" h="607">
                  <a:moveTo>
                    <a:pt x="616" y="303"/>
                  </a:moveTo>
                  <a:lnTo>
                    <a:pt x="609" y="242"/>
                  </a:lnTo>
                  <a:lnTo>
                    <a:pt x="591" y="185"/>
                  </a:lnTo>
                  <a:lnTo>
                    <a:pt x="563" y="134"/>
                  </a:lnTo>
                  <a:lnTo>
                    <a:pt x="525" y="89"/>
                  </a:lnTo>
                  <a:lnTo>
                    <a:pt x="480" y="52"/>
                  </a:lnTo>
                  <a:lnTo>
                    <a:pt x="428" y="24"/>
                  </a:lnTo>
                  <a:lnTo>
                    <a:pt x="370" y="6"/>
                  </a:lnTo>
                  <a:lnTo>
                    <a:pt x="308" y="0"/>
                  </a:lnTo>
                  <a:lnTo>
                    <a:pt x="246" y="6"/>
                  </a:lnTo>
                  <a:lnTo>
                    <a:pt x="188" y="24"/>
                  </a:lnTo>
                  <a:lnTo>
                    <a:pt x="136" y="52"/>
                  </a:lnTo>
                  <a:lnTo>
                    <a:pt x="90" y="89"/>
                  </a:lnTo>
                  <a:lnTo>
                    <a:pt x="53" y="134"/>
                  </a:lnTo>
                  <a:lnTo>
                    <a:pt x="24" y="185"/>
                  </a:lnTo>
                  <a:lnTo>
                    <a:pt x="6" y="242"/>
                  </a:lnTo>
                  <a:lnTo>
                    <a:pt x="0" y="303"/>
                  </a:lnTo>
                  <a:lnTo>
                    <a:pt x="6" y="364"/>
                  </a:lnTo>
                  <a:lnTo>
                    <a:pt x="24" y="421"/>
                  </a:lnTo>
                  <a:lnTo>
                    <a:pt x="53" y="472"/>
                  </a:lnTo>
                  <a:lnTo>
                    <a:pt x="90" y="517"/>
                  </a:lnTo>
                  <a:lnTo>
                    <a:pt x="136" y="554"/>
                  </a:lnTo>
                  <a:lnTo>
                    <a:pt x="188" y="582"/>
                  </a:lnTo>
                  <a:lnTo>
                    <a:pt x="246" y="600"/>
                  </a:lnTo>
                  <a:lnTo>
                    <a:pt x="308" y="606"/>
                  </a:lnTo>
                  <a:lnTo>
                    <a:pt x="370" y="600"/>
                  </a:lnTo>
                  <a:lnTo>
                    <a:pt x="428" y="582"/>
                  </a:lnTo>
                  <a:lnTo>
                    <a:pt x="480" y="554"/>
                  </a:lnTo>
                  <a:lnTo>
                    <a:pt x="525" y="517"/>
                  </a:lnTo>
                  <a:lnTo>
                    <a:pt x="563" y="472"/>
                  </a:lnTo>
                  <a:lnTo>
                    <a:pt x="591" y="421"/>
                  </a:lnTo>
                  <a:lnTo>
                    <a:pt x="609" y="364"/>
                  </a:lnTo>
                  <a:lnTo>
                    <a:pt x="616" y="303"/>
                  </a:lnTo>
                  <a:lnTo>
                    <a:pt x="616" y="303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1480" y="3351"/>
              <a:ext cx="5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Clermont</a:t>
              </a:r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1653" y="351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/>
                <a:t>3</a:t>
              </a:r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auto">
            <a:xfrm>
              <a:off x="3999" y="1172"/>
              <a:ext cx="616" cy="606"/>
            </a:xfrm>
            <a:custGeom>
              <a:avLst/>
              <a:gdLst/>
              <a:ahLst/>
              <a:cxnLst>
                <a:cxn ang="0">
                  <a:pos x="615" y="303"/>
                </a:cxn>
                <a:cxn ang="0">
                  <a:pos x="609" y="241"/>
                </a:cxn>
                <a:cxn ang="0">
                  <a:pos x="591" y="184"/>
                </a:cxn>
                <a:cxn ang="0">
                  <a:pos x="562" y="133"/>
                </a:cxn>
                <a:cxn ang="0">
                  <a:pos x="525" y="88"/>
                </a:cxn>
                <a:cxn ang="0">
                  <a:pos x="479" y="51"/>
                </a:cxn>
                <a:cxn ang="0">
                  <a:pos x="427" y="23"/>
                </a:cxn>
                <a:cxn ang="0">
                  <a:pos x="369" y="6"/>
                </a:cxn>
                <a:cxn ang="0">
                  <a:pos x="308" y="0"/>
                </a:cxn>
                <a:cxn ang="0">
                  <a:pos x="245" y="6"/>
                </a:cxn>
                <a:cxn ang="0">
                  <a:pos x="188" y="23"/>
                </a:cxn>
                <a:cxn ang="0">
                  <a:pos x="135" y="51"/>
                </a:cxn>
                <a:cxn ang="0">
                  <a:pos x="90" y="88"/>
                </a:cxn>
                <a:cxn ang="0">
                  <a:pos x="52" y="133"/>
                </a:cxn>
                <a:cxn ang="0">
                  <a:pos x="24" y="184"/>
                </a:cxn>
                <a:cxn ang="0">
                  <a:pos x="6" y="241"/>
                </a:cxn>
                <a:cxn ang="0">
                  <a:pos x="0" y="303"/>
                </a:cxn>
                <a:cxn ang="0">
                  <a:pos x="6" y="363"/>
                </a:cxn>
                <a:cxn ang="0">
                  <a:pos x="24" y="420"/>
                </a:cxn>
                <a:cxn ang="0">
                  <a:pos x="52" y="472"/>
                </a:cxn>
                <a:cxn ang="0">
                  <a:pos x="90" y="517"/>
                </a:cxn>
                <a:cxn ang="0">
                  <a:pos x="135" y="553"/>
                </a:cxn>
                <a:cxn ang="0">
                  <a:pos x="188" y="581"/>
                </a:cxn>
                <a:cxn ang="0">
                  <a:pos x="245" y="599"/>
                </a:cxn>
                <a:cxn ang="0">
                  <a:pos x="308" y="605"/>
                </a:cxn>
                <a:cxn ang="0">
                  <a:pos x="369" y="599"/>
                </a:cxn>
                <a:cxn ang="0">
                  <a:pos x="427" y="581"/>
                </a:cxn>
                <a:cxn ang="0">
                  <a:pos x="479" y="553"/>
                </a:cxn>
                <a:cxn ang="0">
                  <a:pos x="525" y="517"/>
                </a:cxn>
                <a:cxn ang="0">
                  <a:pos x="562" y="472"/>
                </a:cxn>
                <a:cxn ang="0">
                  <a:pos x="591" y="420"/>
                </a:cxn>
                <a:cxn ang="0">
                  <a:pos x="609" y="363"/>
                </a:cxn>
                <a:cxn ang="0">
                  <a:pos x="615" y="303"/>
                </a:cxn>
                <a:cxn ang="0">
                  <a:pos x="615" y="303"/>
                </a:cxn>
              </a:cxnLst>
              <a:rect l="0" t="0" r="r" b="b"/>
              <a:pathLst>
                <a:path w="616" h="606">
                  <a:moveTo>
                    <a:pt x="615" y="303"/>
                  </a:moveTo>
                  <a:lnTo>
                    <a:pt x="609" y="241"/>
                  </a:lnTo>
                  <a:lnTo>
                    <a:pt x="591" y="184"/>
                  </a:lnTo>
                  <a:lnTo>
                    <a:pt x="562" y="133"/>
                  </a:lnTo>
                  <a:lnTo>
                    <a:pt x="525" y="88"/>
                  </a:lnTo>
                  <a:lnTo>
                    <a:pt x="479" y="51"/>
                  </a:lnTo>
                  <a:lnTo>
                    <a:pt x="427" y="23"/>
                  </a:lnTo>
                  <a:lnTo>
                    <a:pt x="369" y="6"/>
                  </a:lnTo>
                  <a:lnTo>
                    <a:pt x="308" y="0"/>
                  </a:lnTo>
                  <a:lnTo>
                    <a:pt x="245" y="6"/>
                  </a:lnTo>
                  <a:lnTo>
                    <a:pt x="188" y="23"/>
                  </a:lnTo>
                  <a:lnTo>
                    <a:pt x="135" y="51"/>
                  </a:lnTo>
                  <a:lnTo>
                    <a:pt x="90" y="88"/>
                  </a:lnTo>
                  <a:lnTo>
                    <a:pt x="52" y="133"/>
                  </a:lnTo>
                  <a:lnTo>
                    <a:pt x="24" y="184"/>
                  </a:lnTo>
                  <a:lnTo>
                    <a:pt x="6" y="241"/>
                  </a:lnTo>
                  <a:lnTo>
                    <a:pt x="0" y="303"/>
                  </a:lnTo>
                  <a:lnTo>
                    <a:pt x="6" y="363"/>
                  </a:lnTo>
                  <a:lnTo>
                    <a:pt x="24" y="420"/>
                  </a:lnTo>
                  <a:lnTo>
                    <a:pt x="52" y="472"/>
                  </a:lnTo>
                  <a:lnTo>
                    <a:pt x="90" y="517"/>
                  </a:lnTo>
                  <a:lnTo>
                    <a:pt x="135" y="553"/>
                  </a:lnTo>
                  <a:lnTo>
                    <a:pt x="188" y="581"/>
                  </a:lnTo>
                  <a:lnTo>
                    <a:pt x="245" y="599"/>
                  </a:lnTo>
                  <a:lnTo>
                    <a:pt x="308" y="605"/>
                  </a:lnTo>
                  <a:lnTo>
                    <a:pt x="369" y="599"/>
                  </a:lnTo>
                  <a:lnTo>
                    <a:pt x="427" y="581"/>
                  </a:lnTo>
                  <a:lnTo>
                    <a:pt x="479" y="553"/>
                  </a:lnTo>
                  <a:lnTo>
                    <a:pt x="525" y="517"/>
                  </a:lnTo>
                  <a:lnTo>
                    <a:pt x="562" y="472"/>
                  </a:lnTo>
                  <a:lnTo>
                    <a:pt x="591" y="420"/>
                  </a:lnTo>
                  <a:lnTo>
                    <a:pt x="609" y="363"/>
                  </a:lnTo>
                  <a:lnTo>
                    <a:pt x="615" y="303"/>
                  </a:lnTo>
                  <a:lnTo>
                    <a:pt x="615" y="303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4101" y="1279"/>
              <a:ext cx="4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Ocala</a:t>
              </a:r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4181" y="144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/>
                <a:t>4</a:t>
              </a:r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auto">
            <a:xfrm>
              <a:off x="3999" y="2181"/>
              <a:ext cx="616" cy="607"/>
            </a:xfrm>
            <a:custGeom>
              <a:avLst/>
              <a:gdLst/>
              <a:ahLst/>
              <a:cxnLst>
                <a:cxn ang="0">
                  <a:pos x="615" y="303"/>
                </a:cxn>
                <a:cxn ang="0">
                  <a:pos x="609" y="242"/>
                </a:cxn>
                <a:cxn ang="0">
                  <a:pos x="591" y="185"/>
                </a:cxn>
                <a:cxn ang="0">
                  <a:pos x="562" y="134"/>
                </a:cxn>
                <a:cxn ang="0">
                  <a:pos x="525" y="89"/>
                </a:cxn>
                <a:cxn ang="0">
                  <a:pos x="479" y="52"/>
                </a:cxn>
                <a:cxn ang="0">
                  <a:pos x="427" y="24"/>
                </a:cxn>
                <a:cxn ang="0">
                  <a:pos x="369" y="6"/>
                </a:cxn>
                <a:cxn ang="0">
                  <a:pos x="308" y="0"/>
                </a:cxn>
                <a:cxn ang="0">
                  <a:pos x="245" y="6"/>
                </a:cxn>
                <a:cxn ang="0">
                  <a:pos x="188" y="24"/>
                </a:cxn>
                <a:cxn ang="0">
                  <a:pos x="135" y="52"/>
                </a:cxn>
                <a:cxn ang="0">
                  <a:pos x="90" y="89"/>
                </a:cxn>
                <a:cxn ang="0">
                  <a:pos x="52" y="134"/>
                </a:cxn>
                <a:cxn ang="0">
                  <a:pos x="24" y="185"/>
                </a:cxn>
                <a:cxn ang="0">
                  <a:pos x="6" y="242"/>
                </a:cxn>
                <a:cxn ang="0">
                  <a:pos x="0" y="303"/>
                </a:cxn>
                <a:cxn ang="0">
                  <a:pos x="6" y="364"/>
                </a:cxn>
                <a:cxn ang="0">
                  <a:pos x="24" y="421"/>
                </a:cxn>
                <a:cxn ang="0">
                  <a:pos x="52" y="472"/>
                </a:cxn>
                <a:cxn ang="0">
                  <a:pos x="90" y="517"/>
                </a:cxn>
                <a:cxn ang="0">
                  <a:pos x="135" y="554"/>
                </a:cxn>
                <a:cxn ang="0">
                  <a:pos x="188" y="582"/>
                </a:cxn>
                <a:cxn ang="0">
                  <a:pos x="245" y="600"/>
                </a:cxn>
                <a:cxn ang="0">
                  <a:pos x="308" y="606"/>
                </a:cxn>
                <a:cxn ang="0">
                  <a:pos x="369" y="600"/>
                </a:cxn>
                <a:cxn ang="0">
                  <a:pos x="427" y="582"/>
                </a:cxn>
                <a:cxn ang="0">
                  <a:pos x="479" y="554"/>
                </a:cxn>
                <a:cxn ang="0">
                  <a:pos x="525" y="517"/>
                </a:cxn>
                <a:cxn ang="0">
                  <a:pos x="562" y="472"/>
                </a:cxn>
                <a:cxn ang="0">
                  <a:pos x="591" y="421"/>
                </a:cxn>
                <a:cxn ang="0">
                  <a:pos x="609" y="364"/>
                </a:cxn>
                <a:cxn ang="0">
                  <a:pos x="615" y="303"/>
                </a:cxn>
                <a:cxn ang="0">
                  <a:pos x="615" y="303"/>
                </a:cxn>
              </a:cxnLst>
              <a:rect l="0" t="0" r="r" b="b"/>
              <a:pathLst>
                <a:path w="616" h="607">
                  <a:moveTo>
                    <a:pt x="615" y="303"/>
                  </a:moveTo>
                  <a:lnTo>
                    <a:pt x="609" y="242"/>
                  </a:lnTo>
                  <a:lnTo>
                    <a:pt x="591" y="185"/>
                  </a:lnTo>
                  <a:lnTo>
                    <a:pt x="562" y="134"/>
                  </a:lnTo>
                  <a:lnTo>
                    <a:pt x="525" y="89"/>
                  </a:lnTo>
                  <a:lnTo>
                    <a:pt x="479" y="52"/>
                  </a:lnTo>
                  <a:lnTo>
                    <a:pt x="427" y="24"/>
                  </a:lnTo>
                  <a:lnTo>
                    <a:pt x="369" y="6"/>
                  </a:lnTo>
                  <a:lnTo>
                    <a:pt x="308" y="0"/>
                  </a:lnTo>
                  <a:lnTo>
                    <a:pt x="245" y="6"/>
                  </a:lnTo>
                  <a:lnTo>
                    <a:pt x="188" y="24"/>
                  </a:lnTo>
                  <a:lnTo>
                    <a:pt x="135" y="52"/>
                  </a:lnTo>
                  <a:lnTo>
                    <a:pt x="90" y="89"/>
                  </a:lnTo>
                  <a:lnTo>
                    <a:pt x="52" y="134"/>
                  </a:lnTo>
                  <a:lnTo>
                    <a:pt x="24" y="185"/>
                  </a:lnTo>
                  <a:lnTo>
                    <a:pt x="6" y="242"/>
                  </a:lnTo>
                  <a:lnTo>
                    <a:pt x="0" y="303"/>
                  </a:lnTo>
                  <a:lnTo>
                    <a:pt x="6" y="364"/>
                  </a:lnTo>
                  <a:lnTo>
                    <a:pt x="24" y="421"/>
                  </a:lnTo>
                  <a:lnTo>
                    <a:pt x="52" y="472"/>
                  </a:lnTo>
                  <a:lnTo>
                    <a:pt x="90" y="517"/>
                  </a:lnTo>
                  <a:lnTo>
                    <a:pt x="135" y="554"/>
                  </a:lnTo>
                  <a:lnTo>
                    <a:pt x="188" y="582"/>
                  </a:lnTo>
                  <a:lnTo>
                    <a:pt x="245" y="600"/>
                  </a:lnTo>
                  <a:lnTo>
                    <a:pt x="308" y="606"/>
                  </a:lnTo>
                  <a:lnTo>
                    <a:pt x="369" y="600"/>
                  </a:lnTo>
                  <a:lnTo>
                    <a:pt x="427" y="582"/>
                  </a:lnTo>
                  <a:lnTo>
                    <a:pt x="479" y="554"/>
                  </a:lnTo>
                  <a:lnTo>
                    <a:pt x="525" y="517"/>
                  </a:lnTo>
                  <a:lnTo>
                    <a:pt x="562" y="472"/>
                  </a:lnTo>
                  <a:lnTo>
                    <a:pt x="591" y="421"/>
                  </a:lnTo>
                  <a:lnTo>
                    <a:pt x="609" y="364"/>
                  </a:lnTo>
                  <a:lnTo>
                    <a:pt x="615" y="303"/>
                  </a:lnTo>
                  <a:lnTo>
                    <a:pt x="615" y="303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Rectangle 16"/>
            <p:cNvSpPr>
              <a:spLocks noChangeArrowheads="1"/>
            </p:cNvSpPr>
            <p:nvPr/>
          </p:nvSpPr>
          <p:spPr bwMode="auto">
            <a:xfrm>
              <a:off x="4083" y="2289"/>
              <a:ext cx="515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Orlando</a:t>
              </a:r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4181" y="245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/>
                <a:t>5</a:t>
              </a:r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auto">
            <a:xfrm>
              <a:off x="3981" y="3244"/>
              <a:ext cx="617" cy="607"/>
            </a:xfrm>
            <a:custGeom>
              <a:avLst/>
              <a:gdLst/>
              <a:ahLst/>
              <a:cxnLst>
                <a:cxn ang="0">
                  <a:pos x="616" y="303"/>
                </a:cxn>
                <a:cxn ang="0">
                  <a:pos x="609" y="242"/>
                </a:cxn>
                <a:cxn ang="0">
                  <a:pos x="591" y="185"/>
                </a:cxn>
                <a:cxn ang="0">
                  <a:pos x="563" y="133"/>
                </a:cxn>
                <a:cxn ang="0">
                  <a:pos x="525" y="88"/>
                </a:cxn>
                <a:cxn ang="0">
                  <a:pos x="480" y="51"/>
                </a:cxn>
                <a:cxn ang="0">
                  <a:pos x="428" y="23"/>
                </a:cxn>
                <a:cxn ang="0">
                  <a:pos x="370" y="6"/>
                </a:cxn>
                <a:cxn ang="0">
                  <a:pos x="308" y="0"/>
                </a:cxn>
                <a:cxn ang="0">
                  <a:pos x="246" y="6"/>
                </a:cxn>
                <a:cxn ang="0">
                  <a:pos x="188" y="23"/>
                </a:cxn>
                <a:cxn ang="0">
                  <a:pos x="136" y="51"/>
                </a:cxn>
                <a:cxn ang="0">
                  <a:pos x="90" y="88"/>
                </a:cxn>
                <a:cxn ang="0">
                  <a:pos x="53" y="133"/>
                </a:cxn>
                <a:cxn ang="0">
                  <a:pos x="24" y="185"/>
                </a:cxn>
                <a:cxn ang="0">
                  <a:pos x="6" y="242"/>
                </a:cxn>
                <a:cxn ang="0">
                  <a:pos x="0" y="303"/>
                </a:cxn>
                <a:cxn ang="0">
                  <a:pos x="6" y="363"/>
                </a:cxn>
                <a:cxn ang="0">
                  <a:pos x="24" y="420"/>
                </a:cxn>
                <a:cxn ang="0">
                  <a:pos x="53" y="472"/>
                </a:cxn>
                <a:cxn ang="0">
                  <a:pos x="90" y="517"/>
                </a:cxn>
                <a:cxn ang="0">
                  <a:pos x="136" y="553"/>
                </a:cxn>
                <a:cxn ang="0">
                  <a:pos x="188" y="582"/>
                </a:cxn>
                <a:cxn ang="0">
                  <a:pos x="246" y="599"/>
                </a:cxn>
                <a:cxn ang="0">
                  <a:pos x="308" y="606"/>
                </a:cxn>
                <a:cxn ang="0">
                  <a:pos x="370" y="599"/>
                </a:cxn>
                <a:cxn ang="0">
                  <a:pos x="428" y="582"/>
                </a:cxn>
                <a:cxn ang="0">
                  <a:pos x="480" y="553"/>
                </a:cxn>
                <a:cxn ang="0">
                  <a:pos x="525" y="517"/>
                </a:cxn>
                <a:cxn ang="0">
                  <a:pos x="563" y="472"/>
                </a:cxn>
                <a:cxn ang="0">
                  <a:pos x="591" y="420"/>
                </a:cxn>
                <a:cxn ang="0">
                  <a:pos x="609" y="363"/>
                </a:cxn>
                <a:cxn ang="0">
                  <a:pos x="616" y="303"/>
                </a:cxn>
                <a:cxn ang="0">
                  <a:pos x="616" y="303"/>
                </a:cxn>
              </a:cxnLst>
              <a:rect l="0" t="0" r="r" b="b"/>
              <a:pathLst>
                <a:path w="617" h="607">
                  <a:moveTo>
                    <a:pt x="616" y="303"/>
                  </a:moveTo>
                  <a:lnTo>
                    <a:pt x="609" y="242"/>
                  </a:lnTo>
                  <a:lnTo>
                    <a:pt x="591" y="185"/>
                  </a:lnTo>
                  <a:lnTo>
                    <a:pt x="563" y="133"/>
                  </a:lnTo>
                  <a:lnTo>
                    <a:pt x="525" y="88"/>
                  </a:lnTo>
                  <a:lnTo>
                    <a:pt x="480" y="51"/>
                  </a:lnTo>
                  <a:lnTo>
                    <a:pt x="428" y="23"/>
                  </a:lnTo>
                  <a:lnTo>
                    <a:pt x="370" y="6"/>
                  </a:lnTo>
                  <a:lnTo>
                    <a:pt x="308" y="0"/>
                  </a:lnTo>
                  <a:lnTo>
                    <a:pt x="246" y="6"/>
                  </a:lnTo>
                  <a:lnTo>
                    <a:pt x="188" y="23"/>
                  </a:lnTo>
                  <a:lnTo>
                    <a:pt x="136" y="51"/>
                  </a:lnTo>
                  <a:lnTo>
                    <a:pt x="90" y="88"/>
                  </a:lnTo>
                  <a:lnTo>
                    <a:pt x="53" y="133"/>
                  </a:lnTo>
                  <a:lnTo>
                    <a:pt x="24" y="185"/>
                  </a:lnTo>
                  <a:lnTo>
                    <a:pt x="6" y="242"/>
                  </a:lnTo>
                  <a:lnTo>
                    <a:pt x="0" y="303"/>
                  </a:lnTo>
                  <a:lnTo>
                    <a:pt x="6" y="363"/>
                  </a:lnTo>
                  <a:lnTo>
                    <a:pt x="24" y="420"/>
                  </a:lnTo>
                  <a:lnTo>
                    <a:pt x="53" y="472"/>
                  </a:lnTo>
                  <a:lnTo>
                    <a:pt x="90" y="517"/>
                  </a:lnTo>
                  <a:lnTo>
                    <a:pt x="136" y="553"/>
                  </a:lnTo>
                  <a:lnTo>
                    <a:pt x="188" y="582"/>
                  </a:lnTo>
                  <a:lnTo>
                    <a:pt x="246" y="599"/>
                  </a:lnTo>
                  <a:lnTo>
                    <a:pt x="308" y="606"/>
                  </a:lnTo>
                  <a:lnTo>
                    <a:pt x="370" y="599"/>
                  </a:lnTo>
                  <a:lnTo>
                    <a:pt x="428" y="582"/>
                  </a:lnTo>
                  <a:lnTo>
                    <a:pt x="480" y="553"/>
                  </a:lnTo>
                  <a:lnTo>
                    <a:pt x="525" y="517"/>
                  </a:lnTo>
                  <a:lnTo>
                    <a:pt x="563" y="472"/>
                  </a:lnTo>
                  <a:lnTo>
                    <a:pt x="591" y="420"/>
                  </a:lnTo>
                  <a:lnTo>
                    <a:pt x="609" y="363"/>
                  </a:lnTo>
                  <a:lnTo>
                    <a:pt x="616" y="303"/>
                  </a:lnTo>
                  <a:lnTo>
                    <a:pt x="616" y="303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3995" y="3351"/>
              <a:ext cx="58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Leesburg</a:t>
              </a:r>
            </a:p>
          </p:txBody>
        </p:sp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4163" y="351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 b="1"/>
                <a:t>6</a:t>
              </a:r>
            </a:p>
          </p:txBody>
        </p:sp>
        <p:sp>
          <p:nvSpPr>
            <p:cNvPr id="33813" name="Line 21"/>
            <p:cNvSpPr>
              <a:spLocks noChangeShapeType="1"/>
            </p:cNvSpPr>
            <p:nvPr/>
          </p:nvSpPr>
          <p:spPr bwMode="auto">
            <a:xfrm>
              <a:off x="2099" y="1452"/>
              <a:ext cx="1797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Line 22"/>
            <p:cNvSpPr>
              <a:spLocks noChangeShapeType="1"/>
            </p:cNvSpPr>
            <p:nvPr/>
          </p:nvSpPr>
          <p:spPr bwMode="auto">
            <a:xfrm>
              <a:off x="2099" y="1443"/>
              <a:ext cx="1775" cy="9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Line 23"/>
            <p:cNvSpPr>
              <a:spLocks noChangeShapeType="1"/>
            </p:cNvSpPr>
            <p:nvPr/>
          </p:nvSpPr>
          <p:spPr bwMode="auto">
            <a:xfrm>
              <a:off x="2099" y="1452"/>
              <a:ext cx="1842" cy="190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 flipV="1">
              <a:off x="2099" y="1575"/>
              <a:ext cx="1784" cy="90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>
              <a:off x="2099" y="2470"/>
              <a:ext cx="173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>
              <a:off x="2108" y="2470"/>
              <a:ext cx="1767" cy="95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Line 27"/>
            <p:cNvSpPr>
              <a:spLocks noChangeShapeType="1"/>
            </p:cNvSpPr>
            <p:nvPr/>
          </p:nvSpPr>
          <p:spPr bwMode="auto">
            <a:xfrm>
              <a:off x="2091" y="3541"/>
              <a:ext cx="1761" cy="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Line 28"/>
            <p:cNvSpPr>
              <a:spLocks noChangeShapeType="1"/>
            </p:cNvSpPr>
            <p:nvPr/>
          </p:nvSpPr>
          <p:spPr bwMode="auto">
            <a:xfrm flipV="1">
              <a:off x="2082" y="2586"/>
              <a:ext cx="1757" cy="94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 flipV="1">
              <a:off x="2082" y="1692"/>
              <a:ext cx="1817" cy="184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Rectangle 30"/>
            <p:cNvSpPr>
              <a:spLocks noChangeArrowheads="1"/>
            </p:cNvSpPr>
            <p:nvPr/>
          </p:nvSpPr>
          <p:spPr bwMode="auto">
            <a:xfrm>
              <a:off x="2372" y="922"/>
              <a:ext cx="124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500" b="1"/>
                <a:t>Distances (in miles)</a:t>
              </a:r>
            </a:p>
          </p:txBody>
        </p:sp>
        <p:sp>
          <p:nvSpPr>
            <p:cNvPr id="33823" name="Rectangle 31"/>
            <p:cNvSpPr>
              <a:spLocks noChangeArrowheads="1"/>
            </p:cNvSpPr>
            <p:nvPr/>
          </p:nvSpPr>
          <p:spPr bwMode="auto">
            <a:xfrm>
              <a:off x="4610" y="1040"/>
              <a:ext cx="616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500" b="1"/>
                <a:t>Capacity</a:t>
              </a:r>
            </a:p>
          </p:txBody>
        </p:sp>
        <p:sp>
          <p:nvSpPr>
            <p:cNvPr id="33824" name="Rectangle 32"/>
            <p:cNvSpPr>
              <a:spLocks noChangeArrowheads="1"/>
            </p:cNvSpPr>
            <p:nvPr/>
          </p:nvSpPr>
          <p:spPr bwMode="auto">
            <a:xfrm>
              <a:off x="760" y="1014"/>
              <a:ext cx="516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500" b="1"/>
                <a:t>Supply</a:t>
              </a:r>
            </a:p>
          </p:txBody>
        </p:sp>
        <p:sp>
          <p:nvSpPr>
            <p:cNvPr id="33825" name="Rectangle 33"/>
            <p:cNvSpPr>
              <a:spLocks noChangeArrowheads="1"/>
            </p:cNvSpPr>
            <p:nvPr/>
          </p:nvSpPr>
          <p:spPr bwMode="auto">
            <a:xfrm>
              <a:off x="732" y="1392"/>
              <a:ext cx="55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500" b="1"/>
                <a:t>275,000</a:t>
              </a:r>
            </a:p>
          </p:txBody>
        </p:sp>
        <p:sp>
          <p:nvSpPr>
            <p:cNvPr id="33826" name="Rectangle 34"/>
            <p:cNvSpPr>
              <a:spLocks noChangeArrowheads="1"/>
            </p:cNvSpPr>
            <p:nvPr/>
          </p:nvSpPr>
          <p:spPr bwMode="auto">
            <a:xfrm>
              <a:off x="759" y="2357"/>
              <a:ext cx="55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500" b="1"/>
                <a:t>400,000</a:t>
              </a:r>
            </a:p>
          </p:txBody>
        </p:sp>
        <p:sp>
          <p:nvSpPr>
            <p:cNvPr id="33827" name="Rectangle 35"/>
            <p:cNvSpPr>
              <a:spLocks noChangeArrowheads="1"/>
            </p:cNvSpPr>
            <p:nvPr/>
          </p:nvSpPr>
          <p:spPr bwMode="auto">
            <a:xfrm>
              <a:off x="768" y="3454"/>
              <a:ext cx="55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500" b="1"/>
                <a:t>300,000</a:t>
              </a:r>
            </a:p>
          </p:txBody>
        </p:sp>
        <p:sp>
          <p:nvSpPr>
            <p:cNvPr id="33828" name="Rectangle 36"/>
            <p:cNvSpPr>
              <a:spLocks noChangeArrowheads="1"/>
            </p:cNvSpPr>
            <p:nvPr/>
          </p:nvSpPr>
          <p:spPr bwMode="auto">
            <a:xfrm>
              <a:off x="4787" y="3437"/>
              <a:ext cx="55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500" b="1"/>
                <a:t>225,000</a:t>
              </a:r>
            </a:p>
          </p:txBody>
        </p:sp>
        <p:sp>
          <p:nvSpPr>
            <p:cNvPr id="33829" name="Rectangle 37"/>
            <p:cNvSpPr>
              <a:spLocks noChangeArrowheads="1"/>
            </p:cNvSpPr>
            <p:nvPr/>
          </p:nvSpPr>
          <p:spPr bwMode="auto">
            <a:xfrm>
              <a:off x="4718" y="2340"/>
              <a:ext cx="55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500" b="1"/>
                <a:t>600,000</a:t>
              </a:r>
            </a:p>
          </p:txBody>
        </p:sp>
        <p:sp>
          <p:nvSpPr>
            <p:cNvPr id="33830" name="Rectangle 38"/>
            <p:cNvSpPr>
              <a:spLocks noChangeArrowheads="1"/>
            </p:cNvSpPr>
            <p:nvPr/>
          </p:nvSpPr>
          <p:spPr bwMode="auto">
            <a:xfrm>
              <a:off x="4692" y="1348"/>
              <a:ext cx="55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500" b="1"/>
                <a:t>200,000</a:t>
              </a:r>
            </a:p>
          </p:txBody>
        </p:sp>
        <p:sp>
          <p:nvSpPr>
            <p:cNvPr id="33831" name="Rectangle 39"/>
            <p:cNvSpPr>
              <a:spLocks noChangeArrowheads="1"/>
            </p:cNvSpPr>
            <p:nvPr/>
          </p:nvSpPr>
          <p:spPr bwMode="auto">
            <a:xfrm>
              <a:off x="1452" y="882"/>
              <a:ext cx="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/>
                <a:t>Groves</a:t>
              </a:r>
            </a:p>
          </p:txBody>
        </p:sp>
        <p:sp>
          <p:nvSpPr>
            <p:cNvPr id="33832" name="Rectangle 40"/>
            <p:cNvSpPr>
              <a:spLocks noChangeArrowheads="1"/>
            </p:cNvSpPr>
            <p:nvPr/>
          </p:nvSpPr>
          <p:spPr bwMode="auto">
            <a:xfrm>
              <a:off x="3845" y="707"/>
              <a:ext cx="10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b="1"/>
                <a:t>Processing </a:t>
              </a:r>
            </a:p>
          </p:txBody>
        </p:sp>
        <p:sp>
          <p:nvSpPr>
            <p:cNvPr id="33833" name="Rectangle 41"/>
            <p:cNvSpPr>
              <a:spLocks noChangeArrowheads="1"/>
            </p:cNvSpPr>
            <p:nvPr/>
          </p:nvSpPr>
          <p:spPr bwMode="auto">
            <a:xfrm>
              <a:off x="3845" y="875"/>
              <a:ext cx="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/>
                <a:t>    Plants</a:t>
              </a:r>
            </a:p>
          </p:txBody>
        </p:sp>
        <p:sp>
          <p:nvSpPr>
            <p:cNvPr id="33834" name="Rectangle 42"/>
            <p:cNvSpPr>
              <a:spLocks noChangeArrowheads="1"/>
            </p:cNvSpPr>
            <p:nvPr/>
          </p:nvSpPr>
          <p:spPr bwMode="auto">
            <a:xfrm>
              <a:off x="2361" y="1236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21</a:t>
              </a:r>
            </a:p>
          </p:txBody>
        </p:sp>
        <p:sp>
          <p:nvSpPr>
            <p:cNvPr id="33835" name="Rectangle 43"/>
            <p:cNvSpPr>
              <a:spLocks noChangeArrowheads="1"/>
            </p:cNvSpPr>
            <p:nvPr/>
          </p:nvSpPr>
          <p:spPr bwMode="auto">
            <a:xfrm>
              <a:off x="2441" y="1456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50</a:t>
              </a:r>
            </a:p>
          </p:txBody>
        </p:sp>
        <p:sp>
          <p:nvSpPr>
            <p:cNvPr id="33836" name="Rectangle 44"/>
            <p:cNvSpPr>
              <a:spLocks noChangeArrowheads="1"/>
            </p:cNvSpPr>
            <p:nvPr/>
          </p:nvSpPr>
          <p:spPr bwMode="auto">
            <a:xfrm>
              <a:off x="2170" y="1728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40</a:t>
              </a:r>
            </a:p>
          </p:txBody>
        </p:sp>
        <p:sp>
          <p:nvSpPr>
            <p:cNvPr id="33837" name="Rectangle 45"/>
            <p:cNvSpPr>
              <a:spLocks noChangeArrowheads="1"/>
            </p:cNvSpPr>
            <p:nvPr/>
          </p:nvSpPr>
          <p:spPr bwMode="auto">
            <a:xfrm>
              <a:off x="2181" y="2140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35</a:t>
              </a:r>
            </a:p>
          </p:txBody>
        </p:sp>
        <p:sp>
          <p:nvSpPr>
            <p:cNvPr id="33838" name="Rectangle 46"/>
            <p:cNvSpPr>
              <a:spLocks noChangeArrowheads="1"/>
            </p:cNvSpPr>
            <p:nvPr/>
          </p:nvSpPr>
          <p:spPr bwMode="auto">
            <a:xfrm>
              <a:off x="2402" y="2272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30</a:t>
              </a:r>
            </a:p>
          </p:txBody>
        </p:sp>
        <p:sp>
          <p:nvSpPr>
            <p:cNvPr id="33839" name="Rectangle 47"/>
            <p:cNvSpPr>
              <a:spLocks noChangeArrowheads="1"/>
            </p:cNvSpPr>
            <p:nvPr/>
          </p:nvSpPr>
          <p:spPr bwMode="auto">
            <a:xfrm>
              <a:off x="2132" y="2580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22</a:t>
              </a:r>
            </a:p>
          </p:txBody>
        </p:sp>
        <p:sp>
          <p:nvSpPr>
            <p:cNvPr id="33840" name="Rectangle 48"/>
            <p:cNvSpPr>
              <a:spLocks noChangeArrowheads="1"/>
            </p:cNvSpPr>
            <p:nvPr/>
          </p:nvSpPr>
          <p:spPr bwMode="auto">
            <a:xfrm>
              <a:off x="2089" y="3115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55</a:t>
              </a:r>
            </a:p>
          </p:txBody>
        </p:sp>
        <p:sp>
          <p:nvSpPr>
            <p:cNvPr id="33841" name="Rectangle 49"/>
            <p:cNvSpPr>
              <a:spLocks noChangeArrowheads="1"/>
            </p:cNvSpPr>
            <p:nvPr/>
          </p:nvSpPr>
          <p:spPr bwMode="auto">
            <a:xfrm>
              <a:off x="2136" y="3572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25</a:t>
              </a:r>
            </a:p>
          </p:txBody>
        </p:sp>
        <p:sp>
          <p:nvSpPr>
            <p:cNvPr id="33842" name="Rectangle 50"/>
            <p:cNvSpPr>
              <a:spLocks noChangeArrowheads="1"/>
            </p:cNvSpPr>
            <p:nvPr/>
          </p:nvSpPr>
          <p:spPr bwMode="auto">
            <a:xfrm>
              <a:off x="2350" y="3343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/>
                <a:t>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Decision Variables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1000" y="1193800"/>
            <a:ext cx="8469313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400">
                <a:latin typeface="Tahoma" pitchFamily="34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ij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latin typeface="Tahoma" pitchFamily="34" charset="0"/>
              </a:rPr>
              <a:t>= # of bushels shipped from node </a:t>
            </a:r>
            <a:r>
              <a:rPr lang="en-US" sz="2400" i="1">
                <a:latin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latin typeface="Tahoma" pitchFamily="34" charset="0"/>
              </a:rPr>
              <a:t>to node </a:t>
            </a:r>
            <a:r>
              <a:rPr lang="en-US" sz="2400" i="1">
                <a:latin typeface="Times New Roman" pitchFamily="18" charset="0"/>
              </a:rPr>
              <a:t>j</a:t>
            </a:r>
          </a:p>
          <a:p>
            <a:pPr eaLnBrk="0" hangingPunct="0">
              <a:lnSpc>
                <a:spcPct val="30000"/>
              </a:lnSpc>
            </a:pPr>
            <a:endParaRPr lang="en-US" sz="2000">
              <a:latin typeface="Times New Roman" pitchFamily="18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>
                <a:latin typeface="Tahoma" pitchFamily="34" charset="0"/>
              </a:rPr>
              <a:t>Specifically, the nine decision variables are:</a:t>
            </a:r>
          </a:p>
          <a:p>
            <a:pPr eaLnBrk="0" hangingPunct="0">
              <a:lnSpc>
                <a:spcPct val="40000"/>
              </a:lnSpc>
            </a:pPr>
            <a:endParaRPr lang="en-US" sz="2000"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>
                <a:latin typeface="Tahoma" pitchFamily="34" charset="0"/>
              </a:rPr>
              <a:t>X</a:t>
            </a:r>
            <a:r>
              <a:rPr lang="en-US" sz="2000" baseline="-25000">
                <a:latin typeface="Tahoma" pitchFamily="34" charset="0"/>
              </a:rPr>
              <a:t>14</a:t>
            </a:r>
            <a:r>
              <a:rPr lang="en-US" sz="2000">
                <a:latin typeface="Tahoma" pitchFamily="34" charset="0"/>
              </a:rPr>
              <a:t> = # of bushels shipped from Mt. Dora (node 1) to Ocala (node 4)	</a:t>
            </a:r>
          </a:p>
          <a:p>
            <a:pPr eaLnBrk="0" hangingPunct="0">
              <a:lnSpc>
                <a:spcPct val="130000"/>
              </a:lnSpc>
            </a:pPr>
            <a:r>
              <a:rPr lang="en-US" sz="2000">
                <a:latin typeface="Tahoma" pitchFamily="34" charset="0"/>
              </a:rPr>
              <a:t>X</a:t>
            </a:r>
            <a:r>
              <a:rPr lang="en-US" sz="2000" baseline="-25000">
                <a:latin typeface="Tahoma" pitchFamily="34" charset="0"/>
              </a:rPr>
              <a:t>15 </a:t>
            </a:r>
            <a:r>
              <a:rPr lang="en-US" sz="2000">
                <a:latin typeface="Tahoma" pitchFamily="34" charset="0"/>
              </a:rPr>
              <a:t>= # of bushels shipped from Mt. Dora (node 1) to Orlando (node 5)</a:t>
            </a:r>
          </a:p>
          <a:p>
            <a:pPr eaLnBrk="0" hangingPunct="0">
              <a:lnSpc>
                <a:spcPct val="130000"/>
              </a:lnSpc>
            </a:pPr>
            <a:r>
              <a:rPr lang="en-US" sz="2000">
                <a:latin typeface="Tahoma" pitchFamily="34" charset="0"/>
              </a:rPr>
              <a:t>X</a:t>
            </a:r>
            <a:r>
              <a:rPr lang="en-US" sz="2000" baseline="-25000">
                <a:latin typeface="Tahoma" pitchFamily="34" charset="0"/>
              </a:rPr>
              <a:t>16</a:t>
            </a:r>
            <a:r>
              <a:rPr lang="en-US" sz="2000">
                <a:latin typeface="Tahoma" pitchFamily="34" charset="0"/>
              </a:rPr>
              <a:t> = # of bushels shipped from Mt. Dora (node 1) to Leesburg (node 6)</a:t>
            </a:r>
          </a:p>
          <a:p>
            <a:pPr eaLnBrk="0" hangingPunct="0">
              <a:lnSpc>
                <a:spcPct val="130000"/>
              </a:lnSpc>
            </a:pPr>
            <a:r>
              <a:rPr lang="en-US" sz="2000">
                <a:latin typeface="Tahoma" pitchFamily="34" charset="0"/>
              </a:rPr>
              <a:t>X</a:t>
            </a:r>
            <a:r>
              <a:rPr lang="en-US" sz="2000" baseline="-25000">
                <a:latin typeface="Tahoma" pitchFamily="34" charset="0"/>
              </a:rPr>
              <a:t>24</a:t>
            </a:r>
            <a:r>
              <a:rPr lang="en-US" sz="2000">
                <a:latin typeface="Tahoma" pitchFamily="34" charset="0"/>
              </a:rPr>
              <a:t> = # of bushels shipped from Eustis (node 2) to Ocala (node 4)</a:t>
            </a:r>
          </a:p>
          <a:p>
            <a:pPr eaLnBrk="0" hangingPunct="0">
              <a:lnSpc>
                <a:spcPct val="130000"/>
              </a:lnSpc>
            </a:pPr>
            <a:r>
              <a:rPr lang="en-US" sz="2000">
                <a:latin typeface="Tahoma" pitchFamily="34" charset="0"/>
              </a:rPr>
              <a:t>X</a:t>
            </a:r>
            <a:r>
              <a:rPr lang="en-US" sz="2000" baseline="-25000">
                <a:latin typeface="Tahoma" pitchFamily="34" charset="0"/>
              </a:rPr>
              <a:t>25</a:t>
            </a:r>
            <a:r>
              <a:rPr lang="en-US" sz="2000">
                <a:latin typeface="Tahoma" pitchFamily="34" charset="0"/>
              </a:rPr>
              <a:t> = # of bushels shipped from Eustis (node 2) to Orlando (node 5)</a:t>
            </a:r>
          </a:p>
          <a:p>
            <a:pPr eaLnBrk="0" hangingPunct="0">
              <a:lnSpc>
                <a:spcPct val="130000"/>
              </a:lnSpc>
            </a:pPr>
            <a:r>
              <a:rPr lang="en-US" sz="2000">
                <a:latin typeface="Tahoma" pitchFamily="34" charset="0"/>
              </a:rPr>
              <a:t>X</a:t>
            </a:r>
            <a:r>
              <a:rPr lang="en-US" sz="2000" baseline="-25000">
                <a:latin typeface="Tahoma" pitchFamily="34" charset="0"/>
              </a:rPr>
              <a:t>26</a:t>
            </a:r>
            <a:r>
              <a:rPr lang="en-US" sz="2000">
                <a:latin typeface="Tahoma" pitchFamily="34" charset="0"/>
              </a:rPr>
              <a:t> = # of bushels shipped from Eustis (node 2) to Leesburg (node 6)</a:t>
            </a:r>
          </a:p>
          <a:p>
            <a:pPr eaLnBrk="0" hangingPunct="0">
              <a:lnSpc>
                <a:spcPct val="130000"/>
              </a:lnSpc>
            </a:pPr>
            <a:r>
              <a:rPr lang="en-US" sz="2000">
                <a:latin typeface="Tahoma" pitchFamily="34" charset="0"/>
              </a:rPr>
              <a:t>X</a:t>
            </a:r>
            <a:r>
              <a:rPr lang="en-US" sz="2000" baseline="-25000">
                <a:latin typeface="Tahoma" pitchFamily="34" charset="0"/>
              </a:rPr>
              <a:t>34</a:t>
            </a:r>
            <a:r>
              <a:rPr lang="en-US" sz="2000">
                <a:latin typeface="Tahoma" pitchFamily="34" charset="0"/>
              </a:rPr>
              <a:t> = # of bushels shipped from Clermont (node 3) to Ocala (node 4)</a:t>
            </a:r>
          </a:p>
          <a:p>
            <a:pPr eaLnBrk="0" hangingPunct="0">
              <a:lnSpc>
                <a:spcPct val="130000"/>
              </a:lnSpc>
            </a:pPr>
            <a:r>
              <a:rPr lang="en-US" sz="2000">
                <a:latin typeface="Tahoma" pitchFamily="34" charset="0"/>
              </a:rPr>
              <a:t>X</a:t>
            </a:r>
            <a:r>
              <a:rPr lang="en-US" sz="2000" baseline="-25000">
                <a:latin typeface="Tahoma" pitchFamily="34" charset="0"/>
              </a:rPr>
              <a:t>35</a:t>
            </a:r>
            <a:r>
              <a:rPr lang="en-US" sz="2000">
                <a:latin typeface="Tahoma" pitchFamily="34" charset="0"/>
              </a:rPr>
              <a:t> = # of bushels shipped from Clermont (node 3) to Orlando (node 5)</a:t>
            </a:r>
          </a:p>
          <a:p>
            <a:pPr eaLnBrk="0" hangingPunct="0">
              <a:lnSpc>
                <a:spcPct val="130000"/>
              </a:lnSpc>
            </a:pPr>
            <a:r>
              <a:rPr lang="en-US" sz="2000">
                <a:latin typeface="Tahoma" pitchFamily="34" charset="0"/>
              </a:rPr>
              <a:t>X</a:t>
            </a:r>
            <a:r>
              <a:rPr lang="en-US" sz="2000" baseline="-25000">
                <a:latin typeface="Tahoma" pitchFamily="34" charset="0"/>
              </a:rPr>
              <a:t>36</a:t>
            </a:r>
            <a:r>
              <a:rPr lang="en-US" sz="2000">
                <a:latin typeface="Tahoma" pitchFamily="34" charset="0"/>
              </a:rPr>
              <a:t> = # of bushels shipped from Clermont (node 3) to Leesburg (node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Objective Function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54013" y="1728788"/>
            <a:ext cx="7977187" cy="264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9163" indent="-919163" algn="ctr" eaLnBrk="0" hangingPunct="0">
              <a:lnSpc>
                <a:spcPct val="130000"/>
              </a:lnSpc>
              <a:spcBef>
                <a:spcPct val="50000"/>
              </a:spcBef>
              <a:tabLst>
                <a:tab pos="1836738" algn="l"/>
              </a:tabLst>
            </a:pPr>
            <a:r>
              <a:rPr lang="en-US" sz="3200">
                <a:latin typeface="Tahoma" pitchFamily="34" charset="0"/>
              </a:rPr>
              <a:t>Minimize the total number of bushel-miles.</a:t>
            </a:r>
            <a:endParaRPr lang="en-US" sz="2800">
              <a:latin typeface="Tahoma" pitchFamily="34" charset="0"/>
            </a:endParaRPr>
          </a:p>
          <a:p>
            <a:pPr marL="919163" indent="-919163" eaLnBrk="0" hangingPunct="0">
              <a:spcBef>
                <a:spcPct val="50000"/>
              </a:spcBef>
              <a:tabLst>
                <a:tab pos="1836738" algn="l"/>
              </a:tabLst>
            </a:pPr>
            <a:r>
              <a:rPr lang="en-US" sz="2400">
                <a:latin typeface="Tahoma" pitchFamily="34" charset="0"/>
              </a:rPr>
              <a:t>		</a:t>
            </a:r>
            <a:r>
              <a:rPr lang="en-US" sz="2800">
                <a:latin typeface="Tahoma" pitchFamily="34" charset="0"/>
              </a:rPr>
              <a:t>MIN:	21X</a:t>
            </a:r>
            <a:r>
              <a:rPr lang="en-US" sz="2800" baseline="-25000">
                <a:latin typeface="Tahoma" pitchFamily="34" charset="0"/>
              </a:rPr>
              <a:t>14</a:t>
            </a:r>
            <a:r>
              <a:rPr lang="en-US" sz="2800">
                <a:latin typeface="Tahoma" pitchFamily="34" charset="0"/>
              </a:rPr>
              <a:t> + 50X</a:t>
            </a:r>
            <a:r>
              <a:rPr lang="en-US" sz="2800" baseline="-25000">
                <a:latin typeface="Tahoma" pitchFamily="34" charset="0"/>
              </a:rPr>
              <a:t>15</a:t>
            </a:r>
            <a:r>
              <a:rPr lang="en-US" sz="2800">
                <a:latin typeface="Tahoma" pitchFamily="34" charset="0"/>
              </a:rPr>
              <a:t> + 40X</a:t>
            </a:r>
            <a:r>
              <a:rPr lang="en-US" sz="2800" baseline="-25000">
                <a:latin typeface="Tahoma" pitchFamily="34" charset="0"/>
              </a:rPr>
              <a:t>16</a:t>
            </a:r>
            <a:r>
              <a:rPr lang="en-US" sz="2800">
                <a:latin typeface="Tahoma" pitchFamily="34" charset="0"/>
              </a:rPr>
              <a:t> +</a:t>
            </a:r>
          </a:p>
          <a:p>
            <a:pPr marL="919163" indent="-919163" eaLnBrk="0" hangingPunct="0">
              <a:spcBef>
                <a:spcPct val="50000"/>
              </a:spcBef>
              <a:tabLst>
                <a:tab pos="1836738" algn="l"/>
              </a:tabLst>
            </a:pPr>
            <a:r>
              <a:rPr lang="en-US" sz="2800">
                <a:latin typeface="Tahoma" pitchFamily="34" charset="0"/>
              </a:rPr>
              <a:t>			35X</a:t>
            </a:r>
            <a:r>
              <a:rPr lang="en-US" sz="2800" baseline="-25000">
                <a:latin typeface="Tahoma" pitchFamily="34" charset="0"/>
              </a:rPr>
              <a:t>24</a:t>
            </a:r>
            <a:r>
              <a:rPr lang="en-US" sz="2800">
                <a:latin typeface="Tahoma" pitchFamily="34" charset="0"/>
              </a:rPr>
              <a:t> + 30X</a:t>
            </a:r>
            <a:r>
              <a:rPr lang="en-US" sz="2800" baseline="-25000">
                <a:latin typeface="Tahoma" pitchFamily="34" charset="0"/>
              </a:rPr>
              <a:t>25</a:t>
            </a:r>
            <a:r>
              <a:rPr lang="en-US" sz="2800">
                <a:latin typeface="Tahoma" pitchFamily="34" charset="0"/>
              </a:rPr>
              <a:t> + 22X</a:t>
            </a:r>
            <a:r>
              <a:rPr lang="en-US" sz="2800" baseline="-25000">
                <a:latin typeface="Tahoma" pitchFamily="34" charset="0"/>
              </a:rPr>
              <a:t>26</a:t>
            </a:r>
            <a:r>
              <a:rPr lang="en-US" sz="2800">
                <a:latin typeface="Tahoma" pitchFamily="34" charset="0"/>
              </a:rPr>
              <a:t> + </a:t>
            </a:r>
          </a:p>
          <a:p>
            <a:pPr marL="919163" indent="-919163" eaLnBrk="0" hangingPunct="0">
              <a:spcBef>
                <a:spcPct val="50000"/>
              </a:spcBef>
              <a:tabLst>
                <a:tab pos="1836738" algn="l"/>
              </a:tabLst>
            </a:pPr>
            <a:r>
              <a:rPr lang="en-US" sz="2800">
                <a:latin typeface="Tahoma" pitchFamily="34" charset="0"/>
              </a:rPr>
              <a:t>			55X</a:t>
            </a:r>
            <a:r>
              <a:rPr lang="en-US" sz="2800" baseline="-25000">
                <a:latin typeface="Tahoma" pitchFamily="34" charset="0"/>
              </a:rPr>
              <a:t>34</a:t>
            </a:r>
            <a:r>
              <a:rPr lang="en-US" sz="2800">
                <a:latin typeface="Tahoma" pitchFamily="34" charset="0"/>
              </a:rPr>
              <a:t> + 20X</a:t>
            </a:r>
            <a:r>
              <a:rPr lang="en-US" sz="2800" baseline="-25000">
                <a:latin typeface="Tahoma" pitchFamily="34" charset="0"/>
              </a:rPr>
              <a:t>35</a:t>
            </a:r>
            <a:r>
              <a:rPr lang="en-US" sz="2800">
                <a:latin typeface="Tahoma" pitchFamily="34" charset="0"/>
              </a:rPr>
              <a:t> + 25X</a:t>
            </a:r>
            <a:r>
              <a:rPr lang="en-US" sz="2800" baseline="-25000">
                <a:latin typeface="Tahoma" pitchFamily="34" charset="0"/>
              </a:rPr>
              <a:t>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341313"/>
            <a:ext cx="7772400" cy="722312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Constraints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6429375" cy="494506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/>
              <a:t>Capacity constraints</a:t>
            </a:r>
          </a:p>
          <a:p>
            <a:pPr lvl="1" indent="-284163"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14</a:t>
            </a:r>
            <a:r>
              <a:rPr lang="en-US" sz="2400"/>
              <a:t> + X</a:t>
            </a:r>
            <a:r>
              <a:rPr lang="en-US" sz="2400" baseline="-25000"/>
              <a:t>24</a:t>
            </a:r>
            <a:r>
              <a:rPr lang="en-US" sz="2400"/>
              <a:t> + X</a:t>
            </a:r>
            <a:r>
              <a:rPr lang="en-US" sz="2400" baseline="-25000"/>
              <a:t>34</a:t>
            </a:r>
            <a:r>
              <a:rPr lang="en-US" sz="2400"/>
              <a:t> &lt;= 200,000	} Ocala</a:t>
            </a:r>
          </a:p>
          <a:p>
            <a:pPr lvl="1" indent="-284163"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15</a:t>
            </a:r>
            <a:r>
              <a:rPr lang="en-US" sz="2400"/>
              <a:t> + X</a:t>
            </a:r>
            <a:r>
              <a:rPr lang="en-US" sz="2400" baseline="-25000"/>
              <a:t>25</a:t>
            </a:r>
            <a:r>
              <a:rPr lang="en-US" sz="2400"/>
              <a:t> + X</a:t>
            </a:r>
            <a:r>
              <a:rPr lang="en-US" sz="2400" baseline="-25000"/>
              <a:t>35</a:t>
            </a:r>
            <a:r>
              <a:rPr lang="en-US" sz="2400"/>
              <a:t> &lt;= 600,000	} Orlando</a:t>
            </a:r>
          </a:p>
          <a:p>
            <a:pPr lvl="1" indent="-284163"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16</a:t>
            </a:r>
            <a:r>
              <a:rPr lang="en-US" sz="2400"/>
              <a:t> + X</a:t>
            </a:r>
            <a:r>
              <a:rPr lang="en-US" sz="2400" baseline="-25000"/>
              <a:t>26</a:t>
            </a:r>
            <a:r>
              <a:rPr lang="en-US" sz="2400"/>
              <a:t> + X</a:t>
            </a:r>
            <a:r>
              <a:rPr lang="en-US" sz="2400" baseline="-25000"/>
              <a:t>36</a:t>
            </a:r>
            <a:r>
              <a:rPr lang="en-US" sz="2400"/>
              <a:t> &lt;= 225,000	} Leesburg</a:t>
            </a: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en-US" sz="2800"/>
              <a:t>Supply constraints</a:t>
            </a:r>
            <a:endParaRPr lang="en-US" sz="2400"/>
          </a:p>
          <a:p>
            <a:pPr lvl="1" indent="-284163"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14</a:t>
            </a:r>
            <a:r>
              <a:rPr lang="en-US" sz="2400"/>
              <a:t> + X</a:t>
            </a:r>
            <a:r>
              <a:rPr lang="en-US" sz="2400" baseline="-25000"/>
              <a:t>15</a:t>
            </a:r>
            <a:r>
              <a:rPr lang="en-US" sz="2400"/>
              <a:t> + X</a:t>
            </a:r>
            <a:r>
              <a:rPr lang="en-US" sz="2400" baseline="-25000"/>
              <a:t>16</a:t>
            </a:r>
            <a:r>
              <a:rPr lang="en-US" sz="2400"/>
              <a:t> = 275,000	} Mt. Dora</a:t>
            </a:r>
          </a:p>
          <a:p>
            <a:pPr lvl="1" indent="-284163"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24</a:t>
            </a:r>
            <a:r>
              <a:rPr lang="en-US" sz="2400"/>
              <a:t> + X</a:t>
            </a:r>
            <a:r>
              <a:rPr lang="en-US" sz="2400" baseline="-25000"/>
              <a:t>25</a:t>
            </a:r>
            <a:r>
              <a:rPr lang="en-US" sz="2400"/>
              <a:t> + X</a:t>
            </a:r>
            <a:r>
              <a:rPr lang="en-US" sz="2400" baseline="-25000"/>
              <a:t>26</a:t>
            </a:r>
            <a:r>
              <a:rPr lang="en-US" sz="2400"/>
              <a:t> = 400,000	} Eustis</a:t>
            </a:r>
          </a:p>
          <a:p>
            <a:pPr lvl="1" indent="-284163"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34</a:t>
            </a:r>
            <a:r>
              <a:rPr lang="en-US" sz="2400"/>
              <a:t> + X</a:t>
            </a:r>
            <a:r>
              <a:rPr lang="en-US" sz="2400" baseline="-25000"/>
              <a:t>35</a:t>
            </a:r>
            <a:r>
              <a:rPr lang="en-US" sz="2400"/>
              <a:t> + X</a:t>
            </a:r>
            <a:r>
              <a:rPr lang="en-US" sz="2400" baseline="-25000"/>
              <a:t>36</a:t>
            </a:r>
            <a:r>
              <a:rPr lang="en-US" sz="2400"/>
              <a:t> = 300,000	} Clermont</a:t>
            </a:r>
          </a:p>
          <a:p>
            <a:r>
              <a:rPr lang="en-US" sz="2800"/>
              <a:t>Nonnegativity conditions</a:t>
            </a:r>
          </a:p>
          <a:p>
            <a:pPr lvl="1" indent="-284163">
              <a:lnSpc>
                <a:spcPct val="70000"/>
              </a:lnSpc>
              <a:buFontTx/>
              <a:buNone/>
            </a:pPr>
            <a:r>
              <a:rPr lang="en-US" sz="2400"/>
              <a:t>X</a:t>
            </a:r>
            <a:r>
              <a:rPr lang="en-US" sz="2400" i="1" baseline="-25000">
                <a:latin typeface="Times New Roman" pitchFamily="18" charset="0"/>
              </a:rPr>
              <a:t>ij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/>
              <a:t>&gt;= 0  for all </a:t>
            </a:r>
            <a:r>
              <a:rPr lang="en-US" sz="2400" i="1">
                <a:latin typeface="Times New Roman" pitchFamily="18" charset="0"/>
              </a:rPr>
              <a:t>i</a:t>
            </a:r>
            <a:r>
              <a:rPr lang="en-US" sz="2400" i="1"/>
              <a:t> </a:t>
            </a:r>
            <a:r>
              <a:rPr lang="en-US" sz="2400"/>
              <a:t>and</a:t>
            </a:r>
            <a:r>
              <a:rPr lang="en-US" sz="2400" i="1"/>
              <a:t> </a:t>
            </a:r>
            <a:r>
              <a:rPr lang="en-US" sz="2400" i="1">
                <a:latin typeface="Times New Roman" pitchFamily="18" charset="0"/>
              </a:rPr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Implementing the Model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6836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/>
              <a:t>See file </a:t>
            </a:r>
            <a:r>
              <a:rPr lang="en-US">
                <a:hlinkClick r:id="rId2" action="ppaction://hlinkfile"/>
              </a:rPr>
              <a:t>Fig3-24.xls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77825"/>
            <a:ext cx="8059738" cy="838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4000" i="1">
                <a:solidFill>
                  <a:schemeClr val="hlink"/>
                </a:solidFill>
              </a:rPr>
              <a:t>A Blending Problem:</a:t>
            </a:r>
            <a:br>
              <a:rPr lang="en-US" sz="4000" i="1">
                <a:solidFill>
                  <a:schemeClr val="hlink"/>
                </a:solidFill>
              </a:rPr>
            </a:br>
            <a:r>
              <a:rPr lang="en-US" sz="4000" i="1">
                <a:solidFill>
                  <a:schemeClr val="hlink"/>
                </a:solidFill>
              </a:rPr>
              <a:t>The Agri-Pro Company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913" y="1239838"/>
            <a:ext cx="8758237" cy="1900237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Agri-Pro has received an order for 8,000 pounds of chicken feed to be mixed from the following feeds.</a:t>
            </a:r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642938" y="2293938"/>
            <a:ext cx="7993062" cy="2524125"/>
            <a:chOff x="405" y="1445"/>
            <a:chExt cx="5035" cy="1590"/>
          </a:xfrm>
        </p:grpSpPr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458" y="1690"/>
              <a:ext cx="4779" cy="1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110000"/>
                </a:lnSpc>
                <a:spcBef>
                  <a:spcPct val="50000"/>
                </a:spcBef>
                <a:tabLst>
                  <a:tab pos="2738438" algn="ctr"/>
                  <a:tab pos="4116388" algn="ctr"/>
                  <a:tab pos="5494338" algn="ctr"/>
                  <a:tab pos="6854825" algn="ctr"/>
                </a:tabLst>
              </a:pPr>
              <a:r>
                <a:rPr lang="en-US" sz="2000" b="1"/>
                <a:t>Nutrient	Feed 1	Feed 2 	 Feed 3	Feed 4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2738438" algn="ctr"/>
                  <a:tab pos="4116388" algn="ctr"/>
                  <a:tab pos="5494338" algn="ctr"/>
                  <a:tab pos="6854825" algn="ctr"/>
                </a:tabLst>
              </a:pPr>
              <a:r>
                <a:rPr lang="en-US" sz="2000" b="1"/>
                <a:t>Corn	30%	5%	20%	10%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2738438" algn="ctr"/>
                  <a:tab pos="4116388" algn="ctr"/>
                  <a:tab pos="5494338" algn="ctr"/>
                  <a:tab pos="6854825" algn="ctr"/>
                </a:tabLst>
              </a:pPr>
              <a:r>
                <a:rPr lang="en-US" sz="2000" b="1"/>
                <a:t>Grain	10%	3%	15%	10%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2738438" algn="ctr"/>
                  <a:tab pos="4116388" algn="ctr"/>
                  <a:tab pos="5494338" algn="ctr"/>
                  <a:tab pos="6854825" algn="ctr"/>
                </a:tabLst>
              </a:pPr>
              <a:r>
                <a:rPr lang="en-US" sz="2000" b="1"/>
                <a:t>Minerals	20%	20%	20%	30%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2738438" algn="ctr"/>
                  <a:tab pos="4116388" algn="ctr"/>
                  <a:tab pos="5494338" algn="ctr"/>
                  <a:tab pos="6854825" algn="ctr"/>
                </a:tabLst>
              </a:pPr>
              <a:r>
                <a:rPr lang="en-US" sz="2000" b="1"/>
                <a:t>Cost per pound	$0.25	$0.30	$0.32	$0.15</a:t>
              </a:r>
            </a:p>
          </p:txBody>
        </p:sp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489" y="1935"/>
              <a:ext cx="46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405" y="1445"/>
              <a:ext cx="50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tabLst>
                  <a:tab pos="4694238" algn="ctr"/>
                </a:tabLst>
              </a:pPr>
              <a:r>
                <a:rPr lang="en-US" sz="2000" b="1"/>
                <a:t>	Percent of Nutrient in</a:t>
              </a:r>
            </a:p>
          </p:txBody>
        </p:sp>
      </p:grp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04800" y="5065713"/>
            <a:ext cx="8758238" cy="103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800">
                <a:latin typeface="Tahoma" pitchFamily="34" charset="0"/>
              </a:rPr>
              <a:t>The order must contain at least 20% corn, 15% grain, and 15% minerals.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43413"/>
          </a:xfrm>
          <a:noFill/>
          <a:ln/>
        </p:spPr>
        <p:txBody>
          <a:bodyPr lIns="92075" tIns="46038" rIns="92075" bIns="46038"/>
          <a:lstStyle/>
          <a:p>
            <a:pPr marL="466725" indent="-466725"/>
            <a:r>
              <a:rPr lang="en-US"/>
              <a:t>Solving LP problems graphically is only possible when there are two decision variables</a:t>
            </a:r>
          </a:p>
          <a:p>
            <a:pPr marL="466725" indent="-466725"/>
            <a:r>
              <a:rPr lang="en-US"/>
              <a:t>Few real-world LP have only two decision variables</a:t>
            </a:r>
          </a:p>
          <a:p>
            <a:pPr marL="466725" indent="-466725"/>
            <a:r>
              <a:rPr lang="en-US"/>
              <a:t>Fortunately, we can now use spreadsheets to solve LP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Decision Variables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828800" y="1905000"/>
            <a:ext cx="58118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400">
                <a:latin typeface="Tahoma" pitchFamily="34" charset="0"/>
              </a:rPr>
              <a:t>X</a:t>
            </a:r>
            <a:r>
              <a:rPr lang="en-US" sz="2400" baseline="-25000">
                <a:latin typeface="Tahoma" pitchFamily="34" charset="0"/>
              </a:rPr>
              <a:t>1</a:t>
            </a:r>
            <a:r>
              <a:rPr lang="en-US" sz="2400">
                <a:latin typeface="Tahoma" pitchFamily="34" charset="0"/>
              </a:rPr>
              <a:t> = pounds of feed 1 to use in the mix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>
                <a:latin typeface="Tahoma" pitchFamily="34" charset="0"/>
              </a:rPr>
              <a:t>X</a:t>
            </a:r>
            <a:r>
              <a:rPr lang="en-US" sz="2400" baseline="-25000">
                <a:latin typeface="Tahoma" pitchFamily="34" charset="0"/>
              </a:rPr>
              <a:t>2</a:t>
            </a:r>
            <a:r>
              <a:rPr lang="en-US" sz="2400">
                <a:latin typeface="Tahoma" pitchFamily="34" charset="0"/>
              </a:rPr>
              <a:t> = pounds of feed 2 to use in the mix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>
                <a:latin typeface="Tahoma" pitchFamily="34" charset="0"/>
              </a:rPr>
              <a:t>X</a:t>
            </a:r>
            <a:r>
              <a:rPr lang="en-US" sz="2400" baseline="-25000">
                <a:latin typeface="Tahoma" pitchFamily="34" charset="0"/>
              </a:rPr>
              <a:t>3</a:t>
            </a:r>
            <a:r>
              <a:rPr lang="en-US" sz="2400">
                <a:latin typeface="Tahoma" pitchFamily="34" charset="0"/>
              </a:rPr>
              <a:t> = pounds of feed 3 to use in the mix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>
                <a:latin typeface="Tahoma" pitchFamily="34" charset="0"/>
              </a:rPr>
              <a:t>X</a:t>
            </a:r>
            <a:r>
              <a:rPr lang="en-US" sz="2400" baseline="-25000">
                <a:latin typeface="Tahoma" pitchFamily="34" charset="0"/>
              </a:rPr>
              <a:t>4</a:t>
            </a:r>
            <a:r>
              <a:rPr lang="en-US" sz="2400">
                <a:latin typeface="Tahoma" pitchFamily="34" charset="0"/>
              </a:rPr>
              <a:t> = pounds of feed 4 to use in the mix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Objective Function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54013" y="1728788"/>
            <a:ext cx="797718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9163" indent="-919163" algn="ctr" eaLnBrk="0" hangingPunct="0">
              <a:lnSpc>
                <a:spcPct val="130000"/>
              </a:lnSpc>
              <a:spcBef>
                <a:spcPct val="50000"/>
              </a:spcBef>
              <a:tabLst>
                <a:tab pos="1836738" algn="l"/>
              </a:tabLst>
            </a:pPr>
            <a:r>
              <a:rPr lang="en-US" sz="3200">
                <a:latin typeface="Tahoma" pitchFamily="34" charset="0"/>
              </a:rPr>
              <a:t>Minimize the total cost of filling the order.</a:t>
            </a:r>
            <a:endParaRPr lang="en-US" sz="2800">
              <a:latin typeface="Tahoma" pitchFamily="34" charset="0"/>
            </a:endParaRPr>
          </a:p>
          <a:p>
            <a:pPr marL="919163" indent="-919163" algn="ctr" eaLnBrk="0" hangingPunct="0">
              <a:lnSpc>
                <a:spcPct val="130000"/>
              </a:lnSpc>
              <a:spcBef>
                <a:spcPct val="50000"/>
              </a:spcBef>
              <a:tabLst>
                <a:tab pos="1836738" algn="l"/>
              </a:tabLst>
            </a:pPr>
            <a:r>
              <a:rPr lang="en-US" sz="3200">
                <a:latin typeface="Tahoma" pitchFamily="34" charset="0"/>
              </a:rPr>
              <a:t>MIN:	   0.25X</a:t>
            </a:r>
            <a:r>
              <a:rPr lang="en-US" sz="3200" baseline="-25000">
                <a:latin typeface="Tahoma" pitchFamily="34" charset="0"/>
              </a:rPr>
              <a:t>1</a:t>
            </a:r>
            <a:r>
              <a:rPr lang="en-US" sz="3200">
                <a:latin typeface="Tahoma" pitchFamily="34" charset="0"/>
              </a:rPr>
              <a:t> + 0.30X</a:t>
            </a:r>
            <a:r>
              <a:rPr lang="en-US" sz="3200" baseline="-25000">
                <a:latin typeface="Tahoma" pitchFamily="34" charset="0"/>
              </a:rPr>
              <a:t>2</a:t>
            </a:r>
            <a:r>
              <a:rPr lang="en-US" sz="3200">
                <a:latin typeface="Tahoma" pitchFamily="34" charset="0"/>
              </a:rPr>
              <a:t> + 0.32X</a:t>
            </a:r>
            <a:r>
              <a:rPr lang="en-US" sz="3200" baseline="-25000">
                <a:latin typeface="Tahoma" pitchFamily="34" charset="0"/>
              </a:rPr>
              <a:t>3</a:t>
            </a:r>
            <a:r>
              <a:rPr lang="en-US" sz="3200">
                <a:latin typeface="Tahoma" pitchFamily="34" charset="0"/>
              </a:rPr>
              <a:t> + 0.15X</a:t>
            </a:r>
            <a:r>
              <a:rPr lang="en-US" sz="3200" baseline="-25000">
                <a:latin typeface="Tahoma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417513"/>
            <a:ext cx="7772400" cy="722312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Constraints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55738"/>
            <a:ext cx="8077200" cy="4945062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/>
              <a:t>Produce 8,000 pounds of feed</a:t>
            </a:r>
          </a:p>
          <a:p>
            <a:pPr lvl="1" indent="-284163"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1</a:t>
            </a:r>
            <a:r>
              <a:rPr lang="en-US" sz="2400"/>
              <a:t> + X</a:t>
            </a:r>
            <a:r>
              <a:rPr lang="en-US" sz="2400" baseline="-25000"/>
              <a:t>2</a:t>
            </a:r>
            <a:r>
              <a:rPr lang="en-US" sz="2400"/>
              <a:t> + X</a:t>
            </a:r>
            <a:r>
              <a:rPr lang="en-US" sz="2400" baseline="-25000"/>
              <a:t>3</a:t>
            </a:r>
            <a:r>
              <a:rPr lang="en-US" sz="2400"/>
              <a:t> + X</a:t>
            </a:r>
            <a:r>
              <a:rPr lang="en-US" sz="2400" baseline="-25000"/>
              <a:t>4</a:t>
            </a:r>
            <a:r>
              <a:rPr lang="en-US" sz="2400"/>
              <a:t> = 8,000</a:t>
            </a:r>
          </a:p>
          <a:p>
            <a:r>
              <a:rPr lang="en-US" sz="2800"/>
              <a:t>Mix consists of  at least 20% corn </a:t>
            </a:r>
            <a:endParaRPr lang="en-US"/>
          </a:p>
          <a:p>
            <a:pPr lvl="1" indent="-284163">
              <a:buFontTx/>
              <a:buNone/>
            </a:pPr>
            <a:r>
              <a:rPr lang="en-US" sz="2400"/>
              <a:t>(0.3X</a:t>
            </a:r>
            <a:r>
              <a:rPr lang="en-US" sz="2400" baseline="-25000"/>
              <a:t>1</a:t>
            </a:r>
            <a:r>
              <a:rPr lang="en-US" sz="2400"/>
              <a:t> + 0.5X</a:t>
            </a:r>
            <a:r>
              <a:rPr lang="en-US" sz="2400" baseline="-25000"/>
              <a:t>2</a:t>
            </a:r>
            <a:r>
              <a:rPr lang="en-US" sz="2400"/>
              <a:t> + 0.2X</a:t>
            </a:r>
            <a:r>
              <a:rPr lang="en-US" sz="2400" baseline="-25000"/>
              <a:t>3</a:t>
            </a:r>
            <a:r>
              <a:rPr lang="en-US" sz="2400"/>
              <a:t> + 0.1X</a:t>
            </a:r>
            <a:r>
              <a:rPr lang="en-US" sz="2400" baseline="-25000"/>
              <a:t>4</a:t>
            </a:r>
            <a:r>
              <a:rPr lang="en-US" sz="2400"/>
              <a:t>)/8000 &gt;= 0.2</a:t>
            </a:r>
          </a:p>
          <a:p>
            <a:r>
              <a:rPr lang="en-US" sz="2800"/>
              <a:t>Mix consists of  at least 15% grain</a:t>
            </a:r>
            <a:endParaRPr lang="en-US"/>
          </a:p>
          <a:p>
            <a:pPr lvl="1" indent="-284163">
              <a:buFontTx/>
              <a:buNone/>
            </a:pPr>
            <a:r>
              <a:rPr lang="en-US" sz="2400"/>
              <a:t>(0.1X</a:t>
            </a:r>
            <a:r>
              <a:rPr lang="en-US" sz="2400" baseline="-25000"/>
              <a:t>1</a:t>
            </a:r>
            <a:r>
              <a:rPr lang="en-US" sz="2400"/>
              <a:t> + 0.3X</a:t>
            </a:r>
            <a:r>
              <a:rPr lang="en-US" sz="2400" baseline="-25000"/>
              <a:t>2</a:t>
            </a:r>
            <a:r>
              <a:rPr lang="en-US" sz="2400"/>
              <a:t> + 0.15X</a:t>
            </a:r>
            <a:r>
              <a:rPr lang="en-US" sz="2400" baseline="-25000"/>
              <a:t>3</a:t>
            </a:r>
            <a:r>
              <a:rPr lang="en-US" sz="2400"/>
              <a:t> + 0.1X</a:t>
            </a:r>
            <a:r>
              <a:rPr lang="en-US" sz="2400" baseline="-25000"/>
              <a:t>4</a:t>
            </a:r>
            <a:r>
              <a:rPr lang="en-US" sz="2400"/>
              <a:t>)/8000 &gt;= 0.15</a:t>
            </a:r>
          </a:p>
          <a:p>
            <a:r>
              <a:rPr lang="en-US" sz="2800"/>
              <a:t>Mix consists of  at least 15% minerals</a:t>
            </a:r>
          </a:p>
          <a:p>
            <a:pPr lvl="1" indent="-284163">
              <a:buFontTx/>
              <a:buNone/>
            </a:pPr>
            <a:r>
              <a:rPr lang="en-US" sz="2400"/>
              <a:t>(0.2X</a:t>
            </a:r>
            <a:r>
              <a:rPr lang="en-US" sz="2400" baseline="-25000"/>
              <a:t>1</a:t>
            </a:r>
            <a:r>
              <a:rPr lang="en-US" sz="2400"/>
              <a:t> + 0.2X</a:t>
            </a:r>
            <a:r>
              <a:rPr lang="en-US" sz="2400" baseline="-25000"/>
              <a:t>2</a:t>
            </a:r>
            <a:r>
              <a:rPr lang="en-US" sz="2400"/>
              <a:t> + 0.2X</a:t>
            </a:r>
            <a:r>
              <a:rPr lang="en-US" sz="2400" baseline="-25000"/>
              <a:t>3</a:t>
            </a:r>
            <a:r>
              <a:rPr lang="en-US" sz="2400"/>
              <a:t> + 0.3X</a:t>
            </a:r>
            <a:r>
              <a:rPr lang="en-US" sz="2400" baseline="-25000"/>
              <a:t>4</a:t>
            </a:r>
            <a:r>
              <a:rPr lang="en-US" sz="2400"/>
              <a:t>)/8000 &gt;= 0.15</a:t>
            </a:r>
          </a:p>
          <a:p>
            <a:r>
              <a:rPr lang="en-US" sz="2800"/>
              <a:t>Nonnegativity conditions</a:t>
            </a:r>
          </a:p>
          <a:p>
            <a:pPr lvl="1" indent="-284163"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1</a:t>
            </a:r>
            <a:r>
              <a:rPr lang="en-US" sz="2400"/>
              <a:t>, X</a:t>
            </a:r>
            <a:r>
              <a:rPr lang="en-US" sz="2400" baseline="-25000"/>
              <a:t>2</a:t>
            </a:r>
            <a:r>
              <a:rPr lang="en-US" sz="2400"/>
              <a:t>, X</a:t>
            </a:r>
            <a:r>
              <a:rPr lang="en-US" sz="2400" baseline="-25000"/>
              <a:t>3</a:t>
            </a:r>
            <a:r>
              <a:rPr lang="en-US" sz="2400"/>
              <a:t>, X</a:t>
            </a:r>
            <a:r>
              <a:rPr lang="en-US" sz="2400" baseline="-25000"/>
              <a:t>4 </a:t>
            </a:r>
            <a:r>
              <a:rPr lang="en-US" sz="2400"/>
              <a:t> &gt;=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7825"/>
            <a:ext cx="7772400" cy="522288"/>
          </a:xfrm>
          <a:noFill/>
          <a:ln/>
        </p:spPr>
        <p:txBody>
          <a:bodyPr lIns="92075" tIns="46038" rIns="92075" bIns="46038"/>
          <a:lstStyle/>
          <a:p>
            <a:r>
              <a:rPr lang="en-US" sz="4000" i="1">
                <a:solidFill>
                  <a:schemeClr val="hlink"/>
                </a:solidFill>
              </a:rPr>
              <a:t>A Comment About Scaling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71563"/>
            <a:ext cx="8229600" cy="5557837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Notice the coefficient for X</a:t>
            </a:r>
            <a:r>
              <a:rPr lang="en-US" sz="2800" baseline="-25000"/>
              <a:t>2</a:t>
            </a:r>
            <a:r>
              <a:rPr lang="en-US" sz="2800"/>
              <a:t> in the ‘corn’ constraint is 0.05/8000 = 0.00000625</a:t>
            </a:r>
          </a:p>
          <a:p>
            <a:r>
              <a:rPr lang="en-US" sz="2800"/>
              <a:t>As Solver runs, intermediate calculations are made that make coefficients larger or smaller.</a:t>
            </a:r>
          </a:p>
          <a:p>
            <a:r>
              <a:rPr lang="en-US" sz="2800"/>
              <a:t>Storage problems may force the computer to use approximations of the actual numbers.</a:t>
            </a:r>
          </a:p>
          <a:p>
            <a:r>
              <a:rPr lang="en-US" sz="2800"/>
              <a:t>Such ‘scaling’ problems sometimes prevents Solver from being able to solve the problem accurately.</a:t>
            </a:r>
          </a:p>
          <a:p>
            <a:r>
              <a:rPr lang="en-US" sz="2800"/>
              <a:t>Most problems can be formulated in a way to minimize scaling errors...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Re-Defining the Decision Variables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33400" y="1524000"/>
            <a:ext cx="800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400">
                <a:latin typeface="Tahoma" pitchFamily="34" charset="0"/>
              </a:rPr>
              <a:t>X</a:t>
            </a:r>
            <a:r>
              <a:rPr lang="en-US" sz="2400" baseline="-25000">
                <a:latin typeface="Tahoma" pitchFamily="34" charset="0"/>
              </a:rPr>
              <a:t>1</a:t>
            </a:r>
            <a:r>
              <a:rPr lang="en-US" sz="2400">
                <a:latin typeface="Tahoma" pitchFamily="34" charset="0"/>
              </a:rPr>
              <a:t> = </a:t>
            </a:r>
            <a:r>
              <a:rPr lang="en-US" sz="2400" b="1" i="1">
                <a:latin typeface="Tahoma" pitchFamily="34" charset="0"/>
              </a:rPr>
              <a:t>thousands of pounds</a:t>
            </a:r>
            <a:r>
              <a:rPr lang="en-US" sz="2400">
                <a:latin typeface="Tahoma" pitchFamily="34" charset="0"/>
              </a:rPr>
              <a:t> of feed 1 to use in the mix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>
                <a:latin typeface="Tahoma" pitchFamily="34" charset="0"/>
              </a:rPr>
              <a:t>X</a:t>
            </a:r>
            <a:r>
              <a:rPr lang="en-US" sz="2400" baseline="-25000">
                <a:latin typeface="Tahoma" pitchFamily="34" charset="0"/>
              </a:rPr>
              <a:t>2</a:t>
            </a:r>
            <a:r>
              <a:rPr lang="en-US" sz="2400">
                <a:latin typeface="Tahoma" pitchFamily="34" charset="0"/>
              </a:rPr>
              <a:t> = </a:t>
            </a:r>
            <a:r>
              <a:rPr lang="en-US" sz="2400" b="1" i="1">
                <a:latin typeface="Tahoma" pitchFamily="34" charset="0"/>
              </a:rPr>
              <a:t>thousands of pounds</a:t>
            </a:r>
            <a:r>
              <a:rPr lang="en-US" sz="2400">
                <a:latin typeface="Tahoma" pitchFamily="34" charset="0"/>
              </a:rPr>
              <a:t> of feed 2 to use in the mix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>
                <a:latin typeface="Tahoma" pitchFamily="34" charset="0"/>
              </a:rPr>
              <a:t>X</a:t>
            </a:r>
            <a:r>
              <a:rPr lang="en-US" sz="2400" baseline="-25000">
                <a:latin typeface="Tahoma" pitchFamily="34" charset="0"/>
              </a:rPr>
              <a:t>3</a:t>
            </a:r>
            <a:r>
              <a:rPr lang="en-US" sz="2400">
                <a:latin typeface="Tahoma" pitchFamily="34" charset="0"/>
              </a:rPr>
              <a:t> = </a:t>
            </a:r>
            <a:r>
              <a:rPr lang="en-US" sz="2400" b="1" i="1">
                <a:latin typeface="Tahoma" pitchFamily="34" charset="0"/>
              </a:rPr>
              <a:t>thousands of pounds</a:t>
            </a:r>
            <a:r>
              <a:rPr lang="en-US" sz="2400">
                <a:latin typeface="Tahoma" pitchFamily="34" charset="0"/>
              </a:rPr>
              <a:t> of feed 3 to use in the mix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>
                <a:latin typeface="Tahoma" pitchFamily="34" charset="0"/>
              </a:rPr>
              <a:t>X</a:t>
            </a:r>
            <a:r>
              <a:rPr lang="en-US" sz="2400" baseline="-25000">
                <a:latin typeface="Tahoma" pitchFamily="34" charset="0"/>
              </a:rPr>
              <a:t>4</a:t>
            </a:r>
            <a:r>
              <a:rPr lang="en-US" sz="2400">
                <a:latin typeface="Tahoma" pitchFamily="34" charset="0"/>
              </a:rPr>
              <a:t> = </a:t>
            </a:r>
            <a:r>
              <a:rPr lang="en-US" sz="2400" b="1" i="1">
                <a:latin typeface="Tahoma" pitchFamily="34" charset="0"/>
              </a:rPr>
              <a:t>thousands of pounds</a:t>
            </a:r>
            <a:r>
              <a:rPr lang="en-US" sz="2400">
                <a:latin typeface="Tahoma" pitchFamily="34" charset="0"/>
              </a:rPr>
              <a:t> of feed 4 to use in the mix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Re-Defining the </a:t>
            </a:r>
            <a:br>
              <a:rPr lang="en-US" i="1">
                <a:solidFill>
                  <a:schemeClr val="hlink"/>
                </a:solidFill>
              </a:rPr>
            </a:br>
            <a:r>
              <a:rPr lang="en-US" i="1">
                <a:solidFill>
                  <a:schemeClr val="hlink"/>
                </a:solidFill>
              </a:rPr>
              <a:t>Objective Function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54013" y="1728788"/>
            <a:ext cx="797718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9163" indent="-919163" algn="ctr" eaLnBrk="0" hangingPunct="0">
              <a:lnSpc>
                <a:spcPct val="130000"/>
              </a:lnSpc>
              <a:spcBef>
                <a:spcPct val="50000"/>
              </a:spcBef>
              <a:tabLst>
                <a:tab pos="1836738" algn="l"/>
              </a:tabLst>
            </a:pPr>
            <a:r>
              <a:rPr lang="en-US" sz="3200">
                <a:latin typeface="Tahoma" pitchFamily="34" charset="0"/>
              </a:rPr>
              <a:t>Minimize the total cost of filling the order.</a:t>
            </a:r>
            <a:endParaRPr lang="en-US" sz="2800">
              <a:latin typeface="Tahoma" pitchFamily="34" charset="0"/>
            </a:endParaRPr>
          </a:p>
          <a:p>
            <a:pPr marL="919163" indent="-919163" algn="ctr" eaLnBrk="0" hangingPunct="0">
              <a:lnSpc>
                <a:spcPct val="130000"/>
              </a:lnSpc>
              <a:spcBef>
                <a:spcPct val="50000"/>
              </a:spcBef>
              <a:tabLst>
                <a:tab pos="1836738" algn="l"/>
              </a:tabLst>
            </a:pPr>
            <a:r>
              <a:rPr lang="en-US" sz="3200">
                <a:latin typeface="Tahoma" pitchFamily="34" charset="0"/>
              </a:rPr>
              <a:t>MIN:	   250X</a:t>
            </a:r>
            <a:r>
              <a:rPr lang="en-US" sz="3200" baseline="-25000">
                <a:latin typeface="Tahoma" pitchFamily="34" charset="0"/>
              </a:rPr>
              <a:t>1</a:t>
            </a:r>
            <a:r>
              <a:rPr lang="en-US" sz="3200">
                <a:latin typeface="Tahoma" pitchFamily="34" charset="0"/>
              </a:rPr>
              <a:t> + 300X</a:t>
            </a:r>
            <a:r>
              <a:rPr lang="en-US" sz="3200" baseline="-25000">
                <a:latin typeface="Tahoma" pitchFamily="34" charset="0"/>
              </a:rPr>
              <a:t>2</a:t>
            </a:r>
            <a:r>
              <a:rPr lang="en-US" sz="3200">
                <a:latin typeface="Tahoma" pitchFamily="34" charset="0"/>
              </a:rPr>
              <a:t> + 320X</a:t>
            </a:r>
            <a:r>
              <a:rPr lang="en-US" sz="3200" baseline="-25000">
                <a:latin typeface="Tahoma" pitchFamily="34" charset="0"/>
              </a:rPr>
              <a:t>3</a:t>
            </a:r>
            <a:r>
              <a:rPr lang="en-US" sz="3200">
                <a:latin typeface="Tahoma" pitchFamily="34" charset="0"/>
              </a:rPr>
              <a:t> + 150X</a:t>
            </a:r>
            <a:r>
              <a:rPr lang="en-US" sz="3200" baseline="-25000">
                <a:latin typeface="Tahoma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6425"/>
            <a:ext cx="7772400" cy="722313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Re-Defining the Constraints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6927850" cy="494506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/>
              <a:t>Produce 8,000 pounds of feed</a:t>
            </a:r>
          </a:p>
          <a:p>
            <a:pPr lvl="1" indent="-284163"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1</a:t>
            </a:r>
            <a:r>
              <a:rPr lang="en-US" sz="2400"/>
              <a:t> + X</a:t>
            </a:r>
            <a:r>
              <a:rPr lang="en-US" sz="2400" baseline="-25000"/>
              <a:t>2</a:t>
            </a:r>
            <a:r>
              <a:rPr lang="en-US" sz="2400"/>
              <a:t> + X</a:t>
            </a:r>
            <a:r>
              <a:rPr lang="en-US" sz="2400" baseline="-25000"/>
              <a:t>3</a:t>
            </a:r>
            <a:r>
              <a:rPr lang="en-US" sz="2400"/>
              <a:t> + X</a:t>
            </a:r>
            <a:r>
              <a:rPr lang="en-US" sz="2400" baseline="-25000"/>
              <a:t>4</a:t>
            </a:r>
            <a:r>
              <a:rPr lang="en-US" sz="2400"/>
              <a:t> = 8</a:t>
            </a:r>
          </a:p>
          <a:p>
            <a:r>
              <a:rPr lang="en-US" sz="2800"/>
              <a:t>Mix consists of  at least 20% corn </a:t>
            </a:r>
            <a:endParaRPr lang="en-US"/>
          </a:p>
          <a:p>
            <a:pPr lvl="1" indent="-284163">
              <a:buFontTx/>
              <a:buNone/>
            </a:pPr>
            <a:r>
              <a:rPr lang="en-US" sz="2400"/>
              <a:t>(0.3X</a:t>
            </a:r>
            <a:r>
              <a:rPr lang="en-US" sz="2400" baseline="-25000"/>
              <a:t>1</a:t>
            </a:r>
            <a:r>
              <a:rPr lang="en-US" sz="2400"/>
              <a:t> + 0.5X</a:t>
            </a:r>
            <a:r>
              <a:rPr lang="en-US" sz="2400" baseline="-25000"/>
              <a:t>2</a:t>
            </a:r>
            <a:r>
              <a:rPr lang="en-US" sz="2400"/>
              <a:t> + 0.2X</a:t>
            </a:r>
            <a:r>
              <a:rPr lang="en-US" sz="2400" baseline="-25000"/>
              <a:t>3</a:t>
            </a:r>
            <a:r>
              <a:rPr lang="en-US" sz="2400"/>
              <a:t> + 0.1X</a:t>
            </a:r>
            <a:r>
              <a:rPr lang="en-US" sz="2400" baseline="-25000"/>
              <a:t>4</a:t>
            </a:r>
            <a:r>
              <a:rPr lang="en-US" sz="2400"/>
              <a:t>)/8 &gt;= 0.2</a:t>
            </a:r>
          </a:p>
          <a:p>
            <a:r>
              <a:rPr lang="en-US" sz="2800"/>
              <a:t>Mix consists of  at least 15% grain</a:t>
            </a:r>
            <a:endParaRPr lang="en-US"/>
          </a:p>
          <a:p>
            <a:pPr lvl="1" indent="-284163">
              <a:buFontTx/>
              <a:buNone/>
            </a:pPr>
            <a:r>
              <a:rPr lang="en-US" sz="2400"/>
              <a:t>(0.1X</a:t>
            </a:r>
            <a:r>
              <a:rPr lang="en-US" sz="2400" baseline="-25000"/>
              <a:t>1</a:t>
            </a:r>
            <a:r>
              <a:rPr lang="en-US" sz="2400"/>
              <a:t> + 0.3X</a:t>
            </a:r>
            <a:r>
              <a:rPr lang="en-US" sz="2400" baseline="-25000"/>
              <a:t>2</a:t>
            </a:r>
            <a:r>
              <a:rPr lang="en-US" sz="2400"/>
              <a:t> + 0.15X</a:t>
            </a:r>
            <a:r>
              <a:rPr lang="en-US" sz="2400" baseline="-25000"/>
              <a:t>3</a:t>
            </a:r>
            <a:r>
              <a:rPr lang="en-US" sz="2400"/>
              <a:t> + 0.1X</a:t>
            </a:r>
            <a:r>
              <a:rPr lang="en-US" sz="2400" baseline="-25000"/>
              <a:t>4</a:t>
            </a:r>
            <a:r>
              <a:rPr lang="en-US" sz="2400"/>
              <a:t>)/8 &gt;= 0.15</a:t>
            </a:r>
          </a:p>
          <a:p>
            <a:r>
              <a:rPr lang="en-US" sz="2800"/>
              <a:t>Mix consists of  at least 15% minerals</a:t>
            </a:r>
          </a:p>
          <a:p>
            <a:pPr lvl="1" indent="-284163">
              <a:buFontTx/>
              <a:buNone/>
            </a:pPr>
            <a:r>
              <a:rPr lang="en-US" sz="2400"/>
              <a:t>(0.2X</a:t>
            </a:r>
            <a:r>
              <a:rPr lang="en-US" sz="2400" baseline="-25000"/>
              <a:t>1</a:t>
            </a:r>
            <a:r>
              <a:rPr lang="en-US" sz="2400"/>
              <a:t> + 0.2X</a:t>
            </a:r>
            <a:r>
              <a:rPr lang="en-US" sz="2400" baseline="-25000"/>
              <a:t>2</a:t>
            </a:r>
            <a:r>
              <a:rPr lang="en-US" sz="2400"/>
              <a:t> + 0.2X</a:t>
            </a:r>
            <a:r>
              <a:rPr lang="en-US" sz="2400" baseline="-25000"/>
              <a:t>3</a:t>
            </a:r>
            <a:r>
              <a:rPr lang="en-US" sz="2400"/>
              <a:t> + 0.3X</a:t>
            </a:r>
            <a:r>
              <a:rPr lang="en-US" sz="2400" baseline="-25000"/>
              <a:t>4</a:t>
            </a:r>
            <a:r>
              <a:rPr lang="en-US" sz="2400"/>
              <a:t>)/8 &gt;= 0.15</a:t>
            </a:r>
          </a:p>
          <a:p>
            <a:r>
              <a:rPr lang="en-US" sz="2800"/>
              <a:t>Nonnegativity conditions</a:t>
            </a:r>
          </a:p>
          <a:p>
            <a:pPr lvl="1" indent="-284163">
              <a:buFontTx/>
              <a:buNone/>
            </a:pPr>
            <a:r>
              <a:rPr lang="en-US" sz="2400"/>
              <a:t>X</a:t>
            </a:r>
            <a:r>
              <a:rPr lang="en-US" sz="2400" baseline="-25000"/>
              <a:t>1</a:t>
            </a:r>
            <a:r>
              <a:rPr lang="en-US" sz="2400"/>
              <a:t>, X</a:t>
            </a:r>
            <a:r>
              <a:rPr lang="en-US" sz="2400" baseline="-25000"/>
              <a:t>2</a:t>
            </a:r>
            <a:r>
              <a:rPr lang="en-US" sz="2400"/>
              <a:t>, X</a:t>
            </a:r>
            <a:r>
              <a:rPr lang="en-US" sz="2400" baseline="-25000"/>
              <a:t>3</a:t>
            </a:r>
            <a:r>
              <a:rPr lang="en-US" sz="2400"/>
              <a:t>, X</a:t>
            </a:r>
            <a:r>
              <a:rPr lang="en-US" sz="2400" baseline="-25000"/>
              <a:t>4 </a:t>
            </a:r>
            <a:r>
              <a:rPr lang="en-US" sz="2400"/>
              <a:t> &gt;=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3250"/>
          </a:xfrm>
          <a:noFill/>
          <a:ln/>
        </p:spPr>
        <p:txBody>
          <a:bodyPr lIns="92075" tIns="46038" rIns="92075" bIns="46038"/>
          <a:lstStyle/>
          <a:p>
            <a:r>
              <a:rPr lang="en-US" sz="4000" i="1">
                <a:solidFill>
                  <a:schemeClr val="hlink"/>
                </a:solidFill>
              </a:rPr>
              <a:t>Scaling: Before and After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53400" cy="3987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Before:</a:t>
            </a:r>
          </a:p>
          <a:p>
            <a:pPr lvl="1"/>
            <a:r>
              <a:rPr lang="en-US"/>
              <a:t>Largest constraint coefficient was 8,000</a:t>
            </a:r>
          </a:p>
          <a:p>
            <a:pPr lvl="1"/>
            <a:r>
              <a:rPr lang="en-US"/>
              <a:t>Smallest constraint coefficient was </a:t>
            </a:r>
          </a:p>
          <a:p>
            <a:pPr lvl="1">
              <a:buFontTx/>
              <a:buNone/>
            </a:pPr>
            <a:r>
              <a:rPr lang="en-US"/>
              <a:t>    0.05/8 = 0.00000625.</a:t>
            </a:r>
          </a:p>
          <a:p>
            <a:r>
              <a:rPr lang="en-US"/>
              <a:t>After: </a:t>
            </a:r>
          </a:p>
          <a:p>
            <a:pPr lvl="1"/>
            <a:r>
              <a:rPr lang="en-US"/>
              <a:t>Largest constraint coefficient is 8</a:t>
            </a:r>
          </a:p>
          <a:p>
            <a:pPr lvl="1"/>
            <a:r>
              <a:rPr lang="en-US"/>
              <a:t>Smallest constraint coefficient is </a:t>
            </a:r>
          </a:p>
          <a:p>
            <a:pPr lvl="1">
              <a:buFontTx/>
              <a:buNone/>
            </a:pPr>
            <a:r>
              <a:rPr lang="en-US"/>
              <a:t>	0.05/8 = 0.00625.</a:t>
            </a:r>
          </a:p>
          <a:p>
            <a:r>
              <a:rPr lang="en-US"/>
              <a:t>The problem is now more evenly scaled!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387350"/>
            <a:ext cx="7772400" cy="676275"/>
          </a:xfrm>
          <a:noFill/>
          <a:ln/>
        </p:spPr>
        <p:txBody>
          <a:bodyPr lIns="92075" tIns="46038" rIns="92075" bIns="46038"/>
          <a:lstStyle/>
          <a:p>
            <a:r>
              <a:rPr lang="en-US" sz="4000" i="1">
                <a:solidFill>
                  <a:schemeClr val="hlink"/>
                </a:solidFill>
              </a:rPr>
              <a:t>The Assume Linear Model Option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152900"/>
          </a:xfrm>
          <a:noFill/>
          <a:ln/>
        </p:spPr>
        <p:txBody>
          <a:bodyPr lIns="92075" tIns="46038" rIns="92075" bIns="46038"/>
          <a:lstStyle/>
          <a:p>
            <a:pPr marL="233363" indent="-233363"/>
            <a:r>
              <a:rPr lang="en-US" sz="2800"/>
              <a:t>The Solver Options dialog box has an option labeled “Assume Linear Model”. </a:t>
            </a:r>
          </a:p>
          <a:p>
            <a:pPr marL="233363" indent="-233363"/>
            <a:r>
              <a:rPr lang="en-US" sz="2800"/>
              <a:t>This option makes Solver perform some tests to verify that your model is in fact linear.  </a:t>
            </a:r>
          </a:p>
          <a:p>
            <a:pPr marL="233363" indent="-233363"/>
            <a:r>
              <a:rPr lang="en-US" sz="2800"/>
              <a:t>These test are not 100% accurate &amp; may fail as a result of a poorly scaled model.</a:t>
            </a:r>
          </a:p>
          <a:p>
            <a:pPr marL="233363" indent="-233363"/>
            <a:r>
              <a:rPr lang="en-US" sz="2800"/>
              <a:t>If Solver tells you a model isn’t linear when you know it is, try solving it again.  If that doesn’t work, try re-scaling your model.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Implementing the Model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6836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/>
              <a:t>See file </a:t>
            </a:r>
            <a:r>
              <a:rPr lang="en-US">
                <a:hlinkClick r:id="rId2" action="ppaction://hlinkfile"/>
              </a:rPr>
              <a:t>Fig3-28.xls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84225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Spreadsheet Solvers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1617663"/>
            <a:ext cx="8223250" cy="4478337"/>
          </a:xfrm>
          <a:noFill/>
          <a:ln/>
        </p:spPr>
        <p:txBody>
          <a:bodyPr lIns="92075" tIns="46038" rIns="92075" bIns="46038"/>
          <a:lstStyle/>
          <a:p>
            <a:pPr defTabSz="906463">
              <a:tabLst>
                <a:tab pos="3709988" algn="ctr"/>
              </a:tabLst>
            </a:pPr>
            <a:r>
              <a:rPr lang="en-US"/>
              <a:t>The company that makes the Solver in Excel, Lotus 1-2-3, and Quattro Pro is Frontline Systems, Inc.</a:t>
            </a:r>
          </a:p>
          <a:p>
            <a:pPr lvl="1" defTabSz="906463">
              <a:buFontTx/>
              <a:buNone/>
              <a:tabLst>
                <a:tab pos="3709988" algn="ctr"/>
              </a:tabLst>
            </a:pPr>
            <a:r>
              <a:rPr lang="en-US"/>
              <a:t>		Check out their web site:</a:t>
            </a:r>
          </a:p>
          <a:p>
            <a:pPr lvl="1" defTabSz="906463">
              <a:buFontTx/>
              <a:buNone/>
              <a:tabLst>
                <a:tab pos="3709988" algn="ctr"/>
              </a:tabLst>
            </a:pPr>
            <a:r>
              <a:rPr lang="en-US"/>
              <a:t>		</a:t>
            </a:r>
            <a:r>
              <a:rPr lang="en-US">
                <a:hlinkClick r:id="rId2"/>
              </a:rPr>
              <a:t>http://www.solver.com</a:t>
            </a:r>
            <a:endParaRPr lang="en-US"/>
          </a:p>
          <a:p>
            <a:pPr defTabSz="906463">
              <a:tabLst>
                <a:tab pos="3709988" algn="ctr"/>
              </a:tabLst>
            </a:pPr>
            <a:r>
              <a:rPr lang="en-US"/>
              <a:t>Other packages for solving MP problems:</a:t>
            </a:r>
          </a:p>
          <a:p>
            <a:pPr lvl="1" defTabSz="906463">
              <a:buFontTx/>
              <a:buNone/>
              <a:tabLst>
                <a:tab pos="3709988" algn="ctr"/>
              </a:tabLst>
            </a:pPr>
            <a:r>
              <a:rPr lang="en-US"/>
              <a:t>	AMPL		LINDO</a:t>
            </a:r>
          </a:p>
          <a:p>
            <a:pPr lvl="1" defTabSz="906463">
              <a:buFontTx/>
              <a:buNone/>
              <a:tabLst>
                <a:tab pos="3709988" algn="ctr"/>
              </a:tabLst>
            </a:pPr>
            <a:r>
              <a:rPr lang="en-US"/>
              <a:t>	CPLEX		MPSX </a:t>
            </a:r>
          </a:p>
          <a:p>
            <a:pPr defTabSz="906463">
              <a:buFont typeface="Wingdings" pitchFamily="2" charset="2"/>
              <a:buNone/>
              <a:tabLst>
                <a:tab pos="3709988" algn="ctr"/>
              </a:tabLst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68338" y="185738"/>
            <a:ext cx="7772400" cy="1109662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4000" i="1">
                <a:solidFill>
                  <a:schemeClr val="hlink"/>
                </a:solidFill>
              </a:rPr>
              <a:t>A Production Planning Problem:</a:t>
            </a:r>
            <a:br>
              <a:rPr lang="en-US" sz="4000" i="1">
                <a:solidFill>
                  <a:schemeClr val="hlink"/>
                </a:solidFill>
              </a:rPr>
            </a:br>
            <a:r>
              <a:rPr lang="en-US" sz="4000" i="1">
                <a:solidFill>
                  <a:schemeClr val="hlink"/>
                </a:solidFill>
              </a:rPr>
              <a:t>The Upton Corporation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384300"/>
            <a:ext cx="8758237" cy="90170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Upton is planning the production of their heavy-duty air compressors for the next 6 months.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30200" y="4699000"/>
            <a:ext cx="7899400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400">
                <a:latin typeface="Tahoma" pitchFamily="34" charset="0"/>
              </a:rPr>
              <a:t>Beginning inventory = 2,750 units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400">
                <a:latin typeface="Tahoma" pitchFamily="34" charset="0"/>
              </a:rPr>
              <a:t>Safety stock = 1,500 units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400">
                <a:latin typeface="Tahoma" pitchFamily="34" charset="0"/>
              </a:rPr>
              <a:t>Unit carrying cost = 1.5% of unit production cost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2400">
                <a:latin typeface="Tahoma" pitchFamily="34" charset="0"/>
              </a:rPr>
              <a:t>Maximum warehouse capacity = 6,000 units</a:t>
            </a:r>
          </a:p>
        </p:txBody>
      </p:sp>
      <p:grpSp>
        <p:nvGrpSpPr>
          <p:cNvPr id="51211" name="Group 11"/>
          <p:cNvGrpSpPr>
            <a:grpSpLocks/>
          </p:cNvGrpSpPr>
          <p:nvPr/>
        </p:nvGrpSpPr>
        <p:grpSpPr bwMode="auto">
          <a:xfrm>
            <a:off x="381000" y="2209800"/>
            <a:ext cx="8753475" cy="2378075"/>
            <a:chOff x="240" y="1430"/>
            <a:chExt cx="5514" cy="1498"/>
          </a:xfrm>
        </p:grpSpPr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240" y="1583"/>
              <a:ext cx="5514" cy="1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110000"/>
                </a:lnSpc>
                <a:spcBef>
                  <a:spcPct val="50000"/>
                </a:spcBef>
                <a:tabLst>
                  <a:tab pos="3141663" algn="ctr"/>
                  <a:tab pos="4110038" algn="ctr"/>
                  <a:tab pos="5029200" algn="ctr"/>
                  <a:tab pos="5999163" algn="ctr"/>
                  <a:tab pos="6851650" algn="ctr"/>
                  <a:tab pos="7837488" algn="ctr"/>
                </a:tabLst>
              </a:pPr>
              <a:r>
                <a:rPr lang="en-US" sz="2000">
                  <a:latin typeface="Tahoma" pitchFamily="34" charset="0"/>
                </a:rPr>
                <a:t>	1	2 	 3	4	5	6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141663" algn="ctr"/>
                  <a:tab pos="4110038" algn="ctr"/>
                  <a:tab pos="5029200" algn="ctr"/>
                  <a:tab pos="5999163" algn="ctr"/>
                  <a:tab pos="6851650" algn="ctr"/>
                  <a:tab pos="7837488" algn="ctr"/>
                </a:tabLst>
              </a:pPr>
              <a:r>
                <a:rPr lang="en-US" sz="2000">
                  <a:latin typeface="Tahoma" pitchFamily="34" charset="0"/>
                </a:rPr>
                <a:t>Unit Production Cost	$240	$250	$265	$285	$280	$260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141663" algn="ctr"/>
                  <a:tab pos="4110038" algn="ctr"/>
                  <a:tab pos="5029200" algn="ctr"/>
                  <a:tab pos="5999163" algn="ctr"/>
                  <a:tab pos="6851650" algn="ctr"/>
                  <a:tab pos="7837488" algn="ctr"/>
                </a:tabLst>
              </a:pPr>
              <a:r>
                <a:rPr lang="en-US" sz="2000">
                  <a:latin typeface="Tahoma" pitchFamily="34" charset="0"/>
                </a:rPr>
                <a:t>Units Demanded	1,000	4,500	6,000	5,500	3,500	4,000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141663" algn="ctr"/>
                  <a:tab pos="4110038" algn="ctr"/>
                  <a:tab pos="5029200" algn="ctr"/>
                  <a:tab pos="5999163" algn="ctr"/>
                  <a:tab pos="6851650" algn="ctr"/>
                  <a:tab pos="7837488" algn="ctr"/>
                </a:tabLst>
              </a:pPr>
              <a:r>
                <a:rPr lang="en-US" sz="2000">
                  <a:latin typeface="Tahoma" pitchFamily="34" charset="0"/>
                </a:rPr>
                <a:t>Maximum Production	4,000	3,500	4,000	4,500	4,000	3,500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3141663" algn="ctr"/>
                  <a:tab pos="4110038" algn="ctr"/>
                  <a:tab pos="5029200" algn="ctr"/>
                  <a:tab pos="5999163" algn="ctr"/>
                  <a:tab pos="6851650" algn="ctr"/>
                  <a:tab pos="7837488" algn="ctr"/>
                </a:tabLst>
              </a:pPr>
              <a:r>
                <a:rPr lang="en-US" sz="2000">
                  <a:latin typeface="Tahoma" pitchFamily="34" charset="0"/>
                </a:rPr>
                <a:t>Minimum Production	2,000	1,750	2,000	2,250	2,000	1,750</a:t>
              </a:r>
            </a:p>
          </p:txBody>
        </p:sp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522" y="1430"/>
              <a:ext cx="50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tabLst>
                  <a:tab pos="5080000" algn="ctr"/>
                </a:tabLst>
              </a:pPr>
              <a:r>
                <a:rPr lang="en-US" sz="2000" b="1"/>
                <a:t>	</a:t>
              </a:r>
              <a:r>
                <a:rPr lang="en-US" sz="2000"/>
                <a:t>Month</a:t>
              </a:r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>
              <a:off x="288" y="2928"/>
              <a:ext cx="51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288" y="1872"/>
              <a:ext cx="51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8037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Decision Variables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04800" y="1524000"/>
            <a:ext cx="88392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752475" indent="-752475" eaLnBrk="0" hangingPunct="0">
              <a:lnSpc>
                <a:spcPct val="110000"/>
              </a:lnSpc>
            </a:pPr>
            <a:r>
              <a:rPr lang="en-US" sz="2800">
                <a:latin typeface="Tahoma" pitchFamily="34" charset="0"/>
              </a:rPr>
              <a:t>P</a:t>
            </a:r>
            <a:r>
              <a:rPr lang="en-US" sz="2800" i="1" baseline="-25000">
                <a:latin typeface="Times New Roman" pitchFamily="18" charset="0"/>
              </a:rPr>
              <a:t>i</a:t>
            </a:r>
            <a:r>
              <a:rPr lang="en-US" sz="2800">
                <a:latin typeface="Tahoma" pitchFamily="34" charset="0"/>
              </a:rPr>
              <a:t> = number of units to produce in month </a:t>
            </a:r>
            <a:r>
              <a:rPr lang="en-US" sz="2800" i="1">
                <a:latin typeface="Times New Roman" pitchFamily="18" charset="0"/>
              </a:rPr>
              <a:t>i,</a:t>
            </a:r>
            <a:r>
              <a:rPr lang="en-US" sz="2800" i="1">
                <a:latin typeface="Tahoma" pitchFamily="34" charset="0"/>
              </a:rPr>
              <a:t>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 sz="2800" i="1">
                <a:latin typeface="Tahoma" pitchFamily="34" charset="0"/>
              </a:rPr>
              <a:t>=1 to 6</a:t>
            </a:r>
          </a:p>
          <a:p>
            <a:pPr marL="752475" indent="-752475" eaLnBrk="0" hangingPunct="0">
              <a:lnSpc>
                <a:spcPct val="110000"/>
              </a:lnSpc>
            </a:pPr>
            <a:endParaRPr lang="en-US" sz="2800" i="1">
              <a:latin typeface="Tahoma" pitchFamily="34" charset="0"/>
            </a:endParaRPr>
          </a:p>
          <a:p>
            <a:pPr marL="752475" indent="-752475" eaLnBrk="0" hangingPunct="0">
              <a:lnSpc>
                <a:spcPct val="110000"/>
              </a:lnSpc>
            </a:pPr>
            <a:r>
              <a:rPr lang="en-US" sz="2800">
                <a:latin typeface="Tahoma" pitchFamily="34" charset="0"/>
              </a:rPr>
              <a:t>B</a:t>
            </a:r>
            <a:r>
              <a:rPr lang="en-US" sz="2800" i="1" baseline="-25000">
                <a:latin typeface="Times New Roman" pitchFamily="18" charset="0"/>
              </a:rPr>
              <a:t>i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latin typeface="Tahoma" pitchFamily="34" charset="0"/>
              </a:rPr>
              <a:t>= beginning inventory month </a:t>
            </a:r>
            <a:r>
              <a:rPr lang="en-US" sz="2800" i="1">
                <a:latin typeface="Times New Roman" pitchFamily="18" charset="0"/>
              </a:rPr>
              <a:t>i,</a:t>
            </a:r>
            <a:r>
              <a:rPr lang="en-US" sz="2800" i="1">
                <a:latin typeface="Tahoma" pitchFamily="34" charset="0"/>
              </a:rPr>
              <a:t> 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 sz="2800" i="1">
                <a:latin typeface="Tahoma" pitchFamily="34" charset="0"/>
              </a:rPr>
              <a:t>=1 to 6</a:t>
            </a:r>
            <a:endParaRPr lang="en-US" sz="2800">
              <a:latin typeface="Tahoma" pitchFamily="34" charset="0"/>
            </a:endParaRPr>
          </a:p>
          <a:p>
            <a:pPr marL="752475" indent="-752475" eaLnBrk="0" hangingPunct="0"/>
            <a:endParaRPr lang="en-US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Objective Function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1000" y="1728788"/>
            <a:ext cx="853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9163" indent="-919163" algn="ctr" eaLnBrk="0" hangingPunct="0">
              <a:lnSpc>
                <a:spcPct val="50000"/>
              </a:lnSpc>
              <a:spcBef>
                <a:spcPct val="50000"/>
              </a:spcBef>
              <a:tabLst>
                <a:tab pos="1836738" algn="l"/>
              </a:tabLst>
            </a:pPr>
            <a:r>
              <a:rPr lang="en-US" sz="3200">
                <a:latin typeface="Tahoma" pitchFamily="34" charset="0"/>
              </a:rPr>
              <a:t>Minimize the total cost production </a:t>
            </a:r>
          </a:p>
          <a:p>
            <a:pPr marL="919163" indent="-919163" algn="ctr" eaLnBrk="0" hangingPunct="0">
              <a:lnSpc>
                <a:spcPct val="50000"/>
              </a:lnSpc>
              <a:spcBef>
                <a:spcPct val="50000"/>
              </a:spcBef>
              <a:tabLst>
                <a:tab pos="1836738" algn="l"/>
              </a:tabLst>
            </a:pPr>
            <a:r>
              <a:rPr lang="en-US" sz="3200">
                <a:latin typeface="Tahoma" pitchFamily="34" charset="0"/>
              </a:rPr>
              <a:t>&amp; inventory costs.</a:t>
            </a:r>
            <a:endParaRPr lang="en-US" sz="2800">
              <a:latin typeface="Tahoma" pitchFamily="34" charset="0"/>
            </a:endParaRPr>
          </a:p>
          <a:p>
            <a:pPr marL="919163" indent="-919163" eaLnBrk="0" hangingPunct="0">
              <a:lnSpc>
                <a:spcPct val="130000"/>
              </a:lnSpc>
              <a:spcBef>
                <a:spcPct val="50000"/>
              </a:spcBef>
              <a:tabLst>
                <a:tab pos="1836738" algn="l"/>
              </a:tabLst>
            </a:pPr>
            <a:r>
              <a:rPr lang="en-US" sz="2800">
                <a:latin typeface="Tahoma" pitchFamily="34" charset="0"/>
              </a:rPr>
              <a:t>MIN</a:t>
            </a:r>
            <a:r>
              <a:rPr lang="en-US" sz="3600">
                <a:latin typeface="Tahoma" pitchFamily="34" charset="0"/>
              </a:rPr>
              <a:t>:	</a:t>
            </a:r>
            <a:r>
              <a:rPr lang="en-US" sz="2800">
                <a:latin typeface="Tahoma" pitchFamily="34" charset="0"/>
              </a:rPr>
              <a:t>240P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+250P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+265P</a:t>
            </a:r>
            <a:r>
              <a:rPr lang="en-US" sz="2800" baseline="-25000">
                <a:latin typeface="Tahoma" pitchFamily="34" charset="0"/>
              </a:rPr>
              <a:t>3</a:t>
            </a:r>
            <a:r>
              <a:rPr lang="en-US" sz="2800">
                <a:latin typeface="Tahoma" pitchFamily="34" charset="0"/>
              </a:rPr>
              <a:t>+285P</a:t>
            </a:r>
            <a:r>
              <a:rPr lang="en-US" sz="2800" baseline="-25000">
                <a:latin typeface="Tahoma" pitchFamily="34" charset="0"/>
              </a:rPr>
              <a:t>4</a:t>
            </a:r>
            <a:r>
              <a:rPr lang="en-US" sz="2800">
                <a:latin typeface="Tahoma" pitchFamily="34" charset="0"/>
              </a:rPr>
              <a:t>+280P</a:t>
            </a:r>
            <a:r>
              <a:rPr lang="en-US" sz="2800" baseline="-25000">
                <a:latin typeface="Tahoma" pitchFamily="34" charset="0"/>
              </a:rPr>
              <a:t>5</a:t>
            </a:r>
            <a:r>
              <a:rPr lang="en-US" sz="2800">
                <a:latin typeface="Tahoma" pitchFamily="34" charset="0"/>
              </a:rPr>
              <a:t>+260P</a:t>
            </a:r>
            <a:r>
              <a:rPr lang="en-US" sz="2800" baseline="-25000">
                <a:latin typeface="Tahoma" pitchFamily="34" charset="0"/>
              </a:rPr>
              <a:t>6</a:t>
            </a:r>
          </a:p>
          <a:p>
            <a:pPr marL="919163" indent="-919163" eaLnBrk="0" hangingPunct="0">
              <a:spcBef>
                <a:spcPct val="50000"/>
              </a:spcBef>
              <a:tabLst>
                <a:tab pos="1836738" algn="l"/>
              </a:tabLst>
            </a:pPr>
            <a:r>
              <a:rPr lang="en-US" sz="2800">
                <a:latin typeface="Tahoma" pitchFamily="34" charset="0"/>
              </a:rPr>
              <a:t>   + 3.6(B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+B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)/2 + 3.75(B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+B</a:t>
            </a:r>
            <a:r>
              <a:rPr lang="en-US" sz="2800" baseline="-25000">
                <a:latin typeface="Tahoma" pitchFamily="34" charset="0"/>
              </a:rPr>
              <a:t>3</a:t>
            </a:r>
            <a:r>
              <a:rPr lang="en-US" sz="2800">
                <a:latin typeface="Tahoma" pitchFamily="34" charset="0"/>
              </a:rPr>
              <a:t>)/2 + 3.98(B</a:t>
            </a:r>
            <a:r>
              <a:rPr lang="en-US" sz="2800" baseline="-25000">
                <a:latin typeface="Tahoma" pitchFamily="34" charset="0"/>
              </a:rPr>
              <a:t>3</a:t>
            </a:r>
            <a:r>
              <a:rPr lang="en-US" sz="2800">
                <a:latin typeface="Tahoma" pitchFamily="34" charset="0"/>
              </a:rPr>
              <a:t>+B</a:t>
            </a:r>
            <a:r>
              <a:rPr lang="en-US" sz="2800" baseline="-25000">
                <a:latin typeface="Tahoma" pitchFamily="34" charset="0"/>
              </a:rPr>
              <a:t>4</a:t>
            </a:r>
            <a:r>
              <a:rPr lang="en-US" sz="2800">
                <a:latin typeface="Tahoma" pitchFamily="34" charset="0"/>
              </a:rPr>
              <a:t>)/2 </a:t>
            </a:r>
          </a:p>
          <a:p>
            <a:pPr marL="919163" indent="-919163" eaLnBrk="0" hangingPunct="0">
              <a:spcBef>
                <a:spcPct val="50000"/>
              </a:spcBef>
              <a:tabLst>
                <a:tab pos="1836738" algn="l"/>
              </a:tabLst>
            </a:pPr>
            <a:r>
              <a:rPr lang="en-US" sz="2800">
                <a:latin typeface="Tahoma" pitchFamily="34" charset="0"/>
              </a:rPr>
              <a:t>   + 4.28(B</a:t>
            </a:r>
            <a:r>
              <a:rPr lang="en-US" sz="2800" baseline="-25000">
                <a:latin typeface="Tahoma" pitchFamily="34" charset="0"/>
              </a:rPr>
              <a:t>4</a:t>
            </a:r>
            <a:r>
              <a:rPr lang="en-US" sz="2800">
                <a:latin typeface="Tahoma" pitchFamily="34" charset="0"/>
              </a:rPr>
              <a:t>+B</a:t>
            </a:r>
            <a:r>
              <a:rPr lang="en-US" sz="2800" baseline="-25000">
                <a:latin typeface="Tahoma" pitchFamily="34" charset="0"/>
              </a:rPr>
              <a:t>5</a:t>
            </a:r>
            <a:r>
              <a:rPr lang="en-US" sz="2800">
                <a:latin typeface="Tahoma" pitchFamily="34" charset="0"/>
              </a:rPr>
              <a:t>)/2 + 4.20(B</a:t>
            </a:r>
            <a:r>
              <a:rPr lang="en-US" sz="2800" baseline="-25000">
                <a:latin typeface="Tahoma" pitchFamily="34" charset="0"/>
              </a:rPr>
              <a:t>5</a:t>
            </a:r>
            <a:r>
              <a:rPr lang="en-US" sz="2800">
                <a:latin typeface="Tahoma" pitchFamily="34" charset="0"/>
              </a:rPr>
              <a:t>+ B</a:t>
            </a:r>
            <a:r>
              <a:rPr lang="en-US" sz="2800" baseline="-25000">
                <a:latin typeface="Tahoma" pitchFamily="34" charset="0"/>
              </a:rPr>
              <a:t>6</a:t>
            </a:r>
            <a:r>
              <a:rPr lang="en-US" sz="2800">
                <a:latin typeface="Tahoma" pitchFamily="34" charset="0"/>
              </a:rPr>
              <a:t>)/2 + 3.9(B</a:t>
            </a:r>
            <a:r>
              <a:rPr lang="en-US" sz="2800" baseline="-25000">
                <a:latin typeface="Tahoma" pitchFamily="34" charset="0"/>
              </a:rPr>
              <a:t>6</a:t>
            </a:r>
            <a:r>
              <a:rPr lang="en-US" sz="2800">
                <a:latin typeface="Tahoma" pitchFamily="34" charset="0"/>
              </a:rPr>
              <a:t>+B</a:t>
            </a:r>
            <a:r>
              <a:rPr lang="en-US" sz="2800" baseline="-25000">
                <a:latin typeface="Tahoma" pitchFamily="34" charset="0"/>
              </a:rPr>
              <a:t>7</a:t>
            </a:r>
            <a:r>
              <a:rPr lang="en-US" sz="2800">
                <a:latin typeface="Tahoma" pitchFamily="34" charset="0"/>
              </a:rPr>
              <a:t>)/2</a:t>
            </a:r>
            <a:r>
              <a:rPr lang="en-US" sz="2400">
                <a:latin typeface="Tahoma" pitchFamily="34" charset="0"/>
              </a:rPr>
              <a:t> </a:t>
            </a:r>
          </a:p>
          <a:p>
            <a:pPr marL="919163" indent="-919163" eaLnBrk="0" hangingPunct="0">
              <a:lnSpc>
                <a:spcPct val="50000"/>
              </a:lnSpc>
              <a:spcBef>
                <a:spcPct val="50000"/>
              </a:spcBef>
              <a:tabLst>
                <a:tab pos="1836738" algn="l"/>
              </a:tabLs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62000" y="5349875"/>
            <a:ext cx="7543800" cy="8223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Note: The beginning inventory in any month is the same as the ending inventory in the previous month.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4025"/>
            <a:ext cx="7772400" cy="676275"/>
          </a:xfrm>
          <a:noFill/>
          <a:ln/>
        </p:spPr>
        <p:txBody>
          <a:bodyPr lIns="92075" tIns="46038" rIns="92075" bIns="46038"/>
          <a:lstStyle/>
          <a:p>
            <a:r>
              <a:rPr lang="en-US" sz="4000" i="1">
                <a:solidFill>
                  <a:schemeClr val="hlink"/>
                </a:solidFill>
              </a:rPr>
              <a:t>Defining the Constraints - 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419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05000"/>
              </a:lnSpc>
              <a:spcBef>
                <a:spcPct val="0"/>
              </a:spcBef>
            </a:pPr>
            <a:r>
              <a:rPr lang="en-US"/>
              <a:t>Production levels</a:t>
            </a:r>
          </a:p>
          <a:p>
            <a:pPr>
              <a:lnSpc>
                <a:spcPct val="105000"/>
              </a:lnSpc>
              <a:buFont typeface="Wingdings" pitchFamily="2" charset="2"/>
              <a:buNone/>
            </a:pPr>
            <a:r>
              <a:rPr lang="en-US"/>
              <a:t>		2,000 &lt;= P</a:t>
            </a:r>
            <a:r>
              <a:rPr lang="en-US" baseline="-25000"/>
              <a:t>1</a:t>
            </a:r>
            <a:r>
              <a:rPr lang="en-US"/>
              <a:t> &lt;= 4,000 } month 1</a:t>
            </a:r>
          </a:p>
          <a:p>
            <a:pPr>
              <a:lnSpc>
                <a:spcPct val="105000"/>
              </a:lnSpc>
              <a:buFont typeface="Wingdings" pitchFamily="2" charset="2"/>
              <a:buNone/>
            </a:pPr>
            <a:r>
              <a:rPr lang="en-US"/>
              <a:t>		1,750 &lt;= P</a:t>
            </a:r>
            <a:r>
              <a:rPr lang="en-US" baseline="-25000"/>
              <a:t>2</a:t>
            </a:r>
            <a:r>
              <a:rPr lang="en-US"/>
              <a:t> &lt;= 3,500 } month 2</a:t>
            </a:r>
          </a:p>
          <a:p>
            <a:pPr>
              <a:lnSpc>
                <a:spcPct val="105000"/>
              </a:lnSpc>
              <a:buFont typeface="Wingdings" pitchFamily="2" charset="2"/>
              <a:buNone/>
            </a:pPr>
            <a:r>
              <a:rPr lang="en-US"/>
              <a:t>		2,000 &lt;= P</a:t>
            </a:r>
            <a:r>
              <a:rPr lang="en-US" baseline="-25000"/>
              <a:t>3</a:t>
            </a:r>
            <a:r>
              <a:rPr lang="en-US"/>
              <a:t> &lt;= 4,000 } month 3</a:t>
            </a:r>
          </a:p>
          <a:p>
            <a:pPr>
              <a:lnSpc>
                <a:spcPct val="105000"/>
              </a:lnSpc>
              <a:buFont typeface="Wingdings" pitchFamily="2" charset="2"/>
              <a:buNone/>
            </a:pPr>
            <a:r>
              <a:rPr lang="en-US"/>
              <a:t>		2,250 &lt;= P</a:t>
            </a:r>
            <a:r>
              <a:rPr lang="en-US" baseline="-25000"/>
              <a:t>4</a:t>
            </a:r>
            <a:r>
              <a:rPr lang="en-US"/>
              <a:t> &lt;= 4,500 } month 4</a:t>
            </a:r>
          </a:p>
          <a:p>
            <a:pPr>
              <a:lnSpc>
                <a:spcPct val="105000"/>
              </a:lnSpc>
              <a:buFont typeface="Wingdings" pitchFamily="2" charset="2"/>
              <a:buNone/>
            </a:pPr>
            <a:r>
              <a:rPr lang="en-US"/>
              <a:t>		2,000 &lt;= P</a:t>
            </a:r>
            <a:r>
              <a:rPr lang="en-US" baseline="-25000"/>
              <a:t>5</a:t>
            </a:r>
            <a:r>
              <a:rPr lang="en-US"/>
              <a:t> &lt;= 4,000 } month 5</a:t>
            </a:r>
          </a:p>
          <a:p>
            <a:pPr>
              <a:lnSpc>
                <a:spcPct val="105000"/>
              </a:lnSpc>
              <a:buFont typeface="Wingdings" pitchFamily="2" charset="2"/>
              <a:buNone/>
            </a:pPr>
            <a:r>
              <a:rPr lang="en-US"/>
              <a:t>		1,750 &lt;= P</a:t>
            </a:r>
            <a:r>
              <a:rPr lang="en-US" baseline="-25000"/>
              <a:t>6</a:t>
            </a:r>
            <a:r>
              <a:rPr lang="en-US"/>
              <a:t> &lt;= 3,500 } month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4025"/>
            <a:ext cx="7772400" cy="676275"/>
          </a:xfrm>
          <a:noFill/>
          <a:ln/>
        </p:spPr>
        <p:txBody>
          <a:bodyPr lIns="92075" tIns="46038" rIns="92075" bIns="46038"/>
          <a:lstStyle/>
          <a:p>
            <a:r>
              <a:rPr lang="en-US" sz="4000" i="1">
                <a:solidFill>
                  <a:schemeClr val="hlink"/>
                </a:solidFill>
              </a:rPr>
              <a:t>Defining the Constraints - II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4196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Ending Inventory (EI = BI + P - D)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sz="3000"/>
              <a:t>1,500 </a:t>
            </a:r>
            <a:r>
              <a:rPr lang="en-US" sz="3000" u="sng"/>
              <a:t>&lt;</a:t>
            </a:r>
            <a:r>
              <a:rPr lang="en-US" sz="3000"/>
              <a:t>  B</a:t>
            </a:r>
            <a:r>
              <a:rPr lang="en-US" sz="3000" baseline="-25000"/>
              <a:t>1 </a:t>
            </a:r>
            <a:r>
              <a:rPr lang="en-US" sz="3000"/>
              <a:t>+ P</a:t>
            </a:r>
            <a:r>
              <a:rPr lang="en-US" sz="3000" baseline="-25000"/>
              <a:t>1 </a:t>
            </a:r>
            <a:r>
              <a:rPr lang="en-US" sz="3000"/>
              <a:t>- 1,000 </a:t>
            </a:r>
            <a:r>
              <a:rPr lang="en-US" sz="3000" u="sng"/>
              <a:t>&lt;</a:t>
            </a:r>
            <a:r>
              <a:rPr lang="en-US" sz="3000"/>
              <a:t> 6,000 } month 1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sz="3000"/>
              <a:t>1,500 </a:t>
            </a:r>
            <a:r>
              <a:rPr lang="en-US" sz="3000" u="sng"/>
              <a:t>&lt;</a:t>
            </a:r>
            <a:r>
              <a:rPr lang="en-US" sz="3000"/>
              <a:t>  B</a:t>
            </a:r>
            <a:r>
              <a:rPr lang="en-US" sz="3000" baseline="-25000"/>
              <a:t>2 </a:t>
            </a:r>
            <a:r>
              <a:rPr lang="en-US" sz="3000"/>
              <a:t>+ P</a:t>
            </a:r>
            <a:r>
              <a:rPr lang="en-US" sz="3000" baseline="-25000"/>
              <a:t>2 </a:t>
            </a:r>
            <a:r>
              <a:rPr lang="en-US" sz="3000"/>
              <a:t>- 4,500 </a:t>
            </a:r>
            <a:r>
              <a:rPr lang="en-US" sz="3000" u="sng"/>
              <a:t>&lt;</a:t>
            </a:r>
            <a:r>
              <a:rPr lang="en-US" sz="3000"/>
              <a:t> 6,000 } month 2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sz="3000"/>
              <a:t>1,500 </a:t>
            </a:r>
            <a:r>
              <a:rPr lang="en-US" sz="3000" u="sng"/>
              <a:t>&lt;</a:t>
            </a:r>
            <a:r>
              <a:rPr lang="en-US" sz="3000"/>
              <a:t>  B</a:t>
            </a:r>
            <a:r>
              <a:rPr lang="en-US" sz="3000" baseline="-25000"/>
              <a:t>3 </a:t>
            </a:r>
            <a:r>
              <a:rPr lang="en-US" sz="3000"/>
              <a:t>+ P</a:t>
            </a:r>
            <a:r>
              <a:rPr lang="en-US" sz="3000" baseline="-25000"/>
              <a:t>3 </a:t>
            </a:r>
            <a:r>
              <a:rPr lang="en-US" sz="3000"/>
              <a:t>- 6,000 </a:t>
            </a:r>
            <a:r>
              <a:rPr lang="en-US" sz="3000" u="sng"/>
              <a:t>&lt;</a:t>
            </a:r>
            <a:r>
              <a:rPr lang="en-US" sz="3000"/>
              <a:t> 6,000 } month 3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sz="3000"/>
              <a:t>1,500 </a:t>
            </a:r>
            <a:r>
              <a:rPr lang="en-US" sz="3000" u="sng"/>
              <a:t>&lt;</a:t>
            </a:r>
            <a:r>
              <a:rPr lang="en-US" sz="3000"/>
              <a:t>  B</a:t>
            </a:r>
            <a:r>
              <a:rPr lang="en-US" sz="3000" baseline="-25000"/>
              <a:t>4 </a:t>
            </a:r>
            <a:r>
              <a:rPr lang="en-US" sz="3000"/>
              <a:t>+ P</a:t>
            </a:r>
            <a:r>
              <a:rPr lang="en-US" sz="3000" baseline="-25000"/>
              <a:t>4 </a:t>
            </a:r>
            <a:r>
              <a:rPr lang="en-US" sz="3000"/>
              <a:t>- 5,500 </a:t>
            </a:r>
            <a:r>
              <a:rPr lang="en-US" sz="3000" u="sng"/>
              <a:t>&lt;</a:t>
            </a:r>
            <a:r>
              <a:rPr lang="en-US" sz="3000"/>
              <a:t> 6,000 } month 4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sz="3000"/>
              <a:t>1,500 </a:t>
            </a:r>
            <a:r>
              <a:rPr lang="en-US" sz="3000" u="sng"/>
              <a:t>&lt;</a:t>
            </a:r>
            <a:r>
              <a:rPr lang="en-US" sz="3000"/>
              <a:t>  B</a:t>
            </a:r>
            <a:r>
              <a:rPr lang="en-US" sz="3000" baseline="-25000"/>
              <a:t>5 </a:t>
            </a:r>
            <a:r>
              <a:rPr lang="en-US" sz="3000"/>
              <a:t>+ P</a:t>
            </a:r>
            <a:r>
              <a:rPr lang="en-US" sz="3000" baseline="-25000"/>
              <a:t>5 </a:t>
            </a:r>
            <a:r>
              <a:rPr lang="en-US" sz="3000"/>
              <a:t>- 3,500 </a:t>
            </a:r>
            <a:r>
              <a:rPr lang="en-US" sz="3000" u="sng"/>
              <a:t>&lt;</a:t>
            </a:r>
            <a:r>
              <a:rPr lang="en-US" sz="3000"/>
              <a:t> 6,000 } month 5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sz="3000"/>
              <a:t>1,500 </a:t>
            </a:r>
            <a:r>
              <a:rPr lang="en-US" sz="3000" u="sng"/>
              <a:t>&lt;</a:t>
            </a:r>
            <a:r>
              <a:rPr lang="en-US" sz="3000"/>
              <a:t>  B</a:t>
            </a:r>
            <a:r>
              <a:rPr lang="en-US" sz="3000" baseline="-25000"/>
              <a:t>6 </a:t>
            </a:r>
            <a:r>
              <a:rPr lang="en-US" sz="3000"/>
              <a:t>+ P</a:t>
            </a:r>
            <a:r>
              <a:rPr lang="en-US" sz="3000" baseline="-25000"/>
              <a:t>6 </a:t>
            </a:r>
            <a:r>
              <a:rPr lang="en-US" sz="3000"/>
              <a:t>- 4,000 </a:t>
            </a:r>
            <a:r>
              <a:rPr lang="en-US" sz="3000" u="sng"/>
              <a:t>&lt;</a:t>
            </a:r>
            <a:r>
              <a:rPr lang="en-US" sz="3000"/>
              <a:t> 6,000 } month 6</a:t>
            </a:r>
          </a:p>
          <a:p>
            <a:pPr>
              <a:buFont typeface="Wingdings" pitchFamily="2" charset="2"/>
              <a:buNone/>
            </a:pP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169863"/>
            <a:ext cx="7772400" cy="809625"/>
          </a:xfrm>
          <a:noFill/>
          <a:ln/>
        </p:spPr>
        <p:txBody>
          <a:bodyPr lIns="92075" tIns="46038" rIns="92075" bIns="46038"/>
          <a:lstStyle/>
          <a:p>
            <a:r>
              <a:rPr lang="en-US" sz="4000" i="1">
                <a:solidFill>
                  <a:schemeClr val="hlink"/>
                </a:solidFill>
              </a:rPr>
              <a:t>Defining the Constraints - III</a:t>
            </a:r>
            <a:endParaRPr lang="en-US" sz="1600" i="1">
              <a:solidFill>
                <a:schemeClr val="hlink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6858000" cy="3887788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Beginning Balances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B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= 2750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B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= B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+ P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- 1,000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B</a:t>
            </a:r>
            <a:r>
              <a:rPr lang="en-US" baseline="-25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 = B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P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- 4,500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B</a:t>
            </a:r>
            <a:r>
              <a:rPr lang="en-US" baseline="-25000">
                <a:latin typeface="Times New Roman" pitchFamily="18" charset="0"/>
              </a:rPr>
              <a:t>4</a:t>
            </a:r>
            <a:r>
              <a:rPr lang="en-US">
                <a:latin typeface="Times New Roman" pitchFamily="18" charset="0"/>
              </a:rPr>
              <a:t> = B</a:t>
            </a:r>
            <a:r>
              <a:rPr lang="en-US" baseline="-25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 + P</a:t>
            </a:r>
            <a:r>
              <a:rPr lang="en-US" baseline="-25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 - 6,000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B</a:t>
            </a:r>
            <a:r>
              <a:rPr lang="en-US" baseline="-25000">
                <a:latin typeface="Times New Roman" pitchFamily="18" charset="0"/>
              </a:rPr>
              <a:t>5</a:t>
            </a:r>
            <a:r>
              <a:rPr lang="en-US">
                <a:latin typeface="Times New Roman" pitchFamily="18" charset="0"/>
              </a:rPr>
              <a:t> = B</a:t>
            </a:r>
            <a:r>
              <a:rPr lang="en-US" baseline="-25000">
                <a:latin typeface="Times New Roman" pitchFamily="18" charset="0"/>
              </a:rPr>
              <a:t>4</a:t>
            </a:r>
            <a:r>
              <a:rPr lang="en-US">
                <a:latin typeface="Times New Roman" pitchFamily="18" charset="0"/>
              </a:rPr>
              <a:t> + P</a:t>
            </a:r>
            <a:r>
              <a:rPr lang="en-US" baseline="-25000">
                <a:latin typeface="Times New Roman" pitchFamily="18" charset="0"/>
              </a:rPr>
              <a:t>4</a:t>
            </a:r>
            <a:r>
              <a:rPr lang="en-US">
                <a:latin typeface="Times New Roman" pitchFamily="18" charset="0"/>
              </a:rPr>
              <a:t> - 5,500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B</a:t>
            </a:r>
            <a:r>
              <a:rPr lang="en-US" baseline="-25000">
                <a:latin typeface="Times New Roman" pitchFamily="18" charset="0"/>
              </a:rPr>
              <a:t>6</a:t>
            </a:r>
            <a:r>
              <a:rPr lang="en-US">
                <a:latin typeface="Times New Roman" pitchFamily="18" charset="0"/>
              </a:rPr>
              <a:t> = B</a:t>
            </a:r>
            <a:r>
              <a:rPr lang="en-US" baseline="-25000">
                <a:latin typeface="Times New Roman" pitchFamily="18" charset="0"/>
              </a:rPr>
              <a:t>5</a:t>
            </a:r>
            <a:r>
              <a:rPr lang="en-US">
                <a:latin typeface="Times New Roman" pitchFamily="18" charset="0"/>
              </a:rPr>
              <a:t> + P</a:t>
            </a:r>
            <a:r>
              <a:rPr lang="en-US" baseline="-25000">
                <a:latin typeface="Times New Roman" pitchFamily="18" charset="0"/>
              </a:rPr>
              <a:t>5</a:t>
            </a:r>
            <a:r>
              <a:rPr lang="en-US">
                <a:latin typeface="Times New Roman" pitchFamily="18" charset="0"/>
              </a:rPr>
              <a:t> - 3,500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B</a:t>
            </a:r>
            <a:r>
              <a:rPr lang="en-US" baseline="-25000">
                <a:latin typeface="Times New Roman" pitchFamily="18" charset="0"/>
              </a:rPr>
              <a:t>7</a:t>
            </a:r>
            <a:r>
              <a:rPr lang="en-US">
                <a:latin typeface="Times New Roman" pitchFamily="18" charset="0"/>
              </a:rPr>
              <a:t> = B</a:t>
            </a:r>
            <a:r>
              <a:rPr lang="en-US" baseline="-25000">
                <a:latin typeface="Times New Roman" pitchFamily="18" charset="0"/>
              </a:rPr>
              <a:t>6</a:t>
            </a:r>
            <a:r>
              <a:rPr lang="en-US">
                <a:latin typeface="Times New Roman" pitchFamily="18" charset="0"/>
              </a:rPr>
              <a:t> + P</a:t>
            </a:r>
            <a:r>
              <a:rPr lang="en-US" baseline="-25000">
                <a:latin typeface="Times New Roman" pitchFamily="18" charset="0"/>
              </a:rPr>
              <a:t>6</a:t>
            </a:r>
            <a:r>
              <a:rPr lang="en-US">
                <a:latin typeface="Times New Roman" pitchFamily="18" charset="0"/>
              </a:rPr>
              <a:t> - 4,000</a:t>
            </a:r>
          </a:p>
          <a:p>
            <a:pPr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6019800" y="1981200"/>
            <a:ext cx="2514600" cy="30130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Notice that the B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 can be computed directly from the P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sz="2400" i="1">
                <a:solidFill>
                  <a:schemeClr val="bg1"/>
                </a:solidFill>
                <a:latin typeface="Tahoma" pitchFamily="34" charset="0"/>
              </a:rPr>
              <a:t>.  </a:t>
            </a: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Therefore, only the P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sz="2400" i="1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need to be identified as changing cells.</a:t>
            </a:r>
            <a:r>
              <a:rPr lang="en-US" sz="2400" i="1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  <p:bldP spid="5530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Implementing the Model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6836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/>
              <a:t>See file </a:t>
            </a:r>
            <a:r>
              <a:rPr lang="en-US">
                <a:hlinkClick r:id="rId2" action="ppaction://hlinkfile"/>
              </a:rPr>
              <a:t>Fig3-31.xls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68338" y="414338"/>
            <a:ext cx="7772400" cy="1109662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4000" i="1">
                <a:solidFill>
                  <a:schemeClr val="hlink"/>
                </a:solidFill>
              </a:rPr>
              <a:t>A Multi-Period Cash Flow Problem:</a:t>
            </a:r>
            <a:br>
              <a:rPr lang="en-US" sz="4000" i="1">
                <a:solidFill>
                  <a:schemeClr val="hlink"/>
                </a:solidFill>
              </a:rPr>
            </a:br>
            <a:r>
              <a:rPr lang="en-US" sz="4000" i="1">
                <a:solidFill>
                  <a:schemeClr val="hlink"/>
                </a:solidFill>
              </a:rPr>
              <a:t>The Taco-Viva Sinking Fund - 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727200"/>
            <a:ext cx="8307387" cy="254000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Taco-Viva needs a sinking fund to pay $800,000 in building costs for a new restaurant in the next 6 months. </a:t>
            </a:r>
          </a:p>
          <a:p>
            <a:r>
              <a:rPr lang="en-US" sz="2400"/>
              <a:t> Payments of $250,000 are due at the end of months 2 and 4, and a final payment of $300,000 is due at the end of month 6.</a:t>
            </a:r>
          </a:p>
          <a:p>
            <a:r>
              <a:rPr lang="en-US" sz="2400"/>
              <a:t>The following investments may be used.</a:t>
            </a:r>
          </a:p>
        </p:txBody>
      </p:sp>
      <p:grpSp>
        <p:nvGrpSpPr>
          <p:cNvPr id="57350" name="Group 6"/>
          <p:cNvGrpSpPr>
            <a:grpSpLocks/>
          </p:cNvGrpSpPr>
          <p:nvPr/>
        </p:nvGrpSpPr>
        <p:grpSpPr bwMode="auto">
          <a:xfrm>
            <a:off x="195263" y="4343400"/>
            <a:ext cx="8920162" cy="2224088"/>
            <a:chOff x="123" y="2566"/>
            <a:chExt cx="5619" cy="1401"/>
          </a:xfrm>
        </p:grpSpPr>
        <p:sp>
          <p:nvSpPr>
            <p:cNvPr id="57348" name="Rectangle 4"/>
            <p:cNvSpPr>
              <a:spLocks noChangeArrowheads="1"/>
            </p:cNvSpPr>
            <p:nvPr/>
          </p:nvSpPr>
          <p:spPr bwMode="auto">
            <a:xfrm>
              <a:off x="123" y="2566"/>
              <a:ext cx="5619" cy="1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0000"/>
                </a:spcBef>
                <a:tabLst>
                  <a:tab pos="685800" algn="ctr"/>
                  <a:tab pos="2740025" algn="ctr"/>
                  <a:tab pos="5197475" algn="ctr"/>
                  <a:tab pos="7535863" algn="ctr"/>
                </a:tabLst>
              </a:pPr>
              <a:r>
                <a:rPr lang="en-US" sz="2000" b="1"/>
                <a:t>Investment	Available in Month	Months to Maturity	Yield at Maturity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  <a:tabLst>
                  <a:tab pos="685800" algn="ctr"/>
                  <a:tab pos="2740025" algn="ctr"/>
                  <a:tab pos="5197475" algn="ctr"/>
                  <a:tab pos="7535863" algn="ctr"/>
                </a:tabLst>
              </a:pPr>
              <a:r>
                <a:rPr lang="en-US" sz="2000" b="1"/>
                <a:t>	A	1, 2, 3, 4, 5, 6	1	1.8%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  <a:tabLst>
                  <a:tab pos="685800" algn="ctr"/>
                  <a:tab pos="2740025" algn="ctr"/>
                  <a:tab pos="5197475" algn="ctr"/>
                  <a:tab pos="7535863" algn="ctr"/>
                </a:tabLst>
              </a:pPr>
              <a:r>
                <a:rPr lang="en-US" sz="2000" b="1"/>
                <a:t>	B	1, 3, 5	2	3.5%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  <a:tabLst>
                  <a:tab pos="685800" algn="ctr"/>
                  <a:tab pos="2740025" algn="ctr"/>
                  <a:tab pos="5197475" algn="ctr"/>
                  <a:tab pos="7535863" algn="ctr"/>
                </a:tabLst>
              </a:pPr>
              <a:r>
                <a:rPr lang="en-US" sz="2000" b="1"/>
                <a:t>	C	1, 4	3	5.8%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  <a:tabLst>
                  <a:tab pos="685800" algn="ctr"/>
                  <a:tab pos="2740025" algn="ctr"/>
                  <a:tab pos="5197475" algn="ctr"/>
                  <a:tab pos="7535863" algn="ctr"/>
                </a:tabLst>
              </a:pPr>
              <a:r>
                <a:rPr lang="en-US" sz="2000" b="1"/>
                <a:t>	D	1	6	11.0%</a:t>
              </a:r>
            </a:p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685800" algn="ctr"/>
                  <a:tab pos="2740025" algn="ctr"/>
                  <a:tab pos="5197475" algn="ctr"/>
                  <a:tab pos="7535863" algn="ctr"/>
                </a:tabLst>
              </a:pPr>
              <a:endParaRPr lang="en-US" sz="2000" b="1"/>
            </a:p>
          </p:txBody>
        </p:sp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 flipV="1">
              <a:off x="154" y="2756"/>
              <a:ext cx="541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54000" y="4699000"/>
            <a:ext cx="8758238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27025"/>
            <a:ext cx="7772400" cy="660400"/>
          </a:xfrm>
          <a:noFill/>
          <a:ln/>
        </p:spPr>
        <p:txBody>
          <a:bodyPr lIns="92075" tIns="46038" rIns="92075" bIns="46038"/>
          <a:lstStyle/>
          <a:p>
            <a:r>
              <a:rPr lang="en-US" sz="4000" i="1">
                <a:solidFill>
                  <a:schemeClr val="hlink"/>
                </a:solidFill>
              </a:rPr>
              <a:t>Summary of Possible Cash Flows</a:t>
            </a:r>
          </a:p>
        </p:txBody>
      </p: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228600" y="1143000"/>
            <a:ext cx="8837613" cy="5462588"/>
            <a:chOff x="165" y="487"/>
            <a:chExt cx="5567" cy="3441"/>
          </a:xfrm>
        </p:grpSpPr>
        <p:sp>
          <p:nvSpPr>
            <p:cNvPr id="58371" name="Rectangle 3"/>
            <p:cNvSpPr>
              <a:spLocks noChangeArrowheads="1"/>
            </p:cNvSpPr>
            <p:nvPr/>
          </p:nvSpPr>
          <p:spPr bwMode="auto">
            <a:xfrm>
              <a:off x="165" y="711"/>
              <a:ext cx="5567" cy="3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400" b="1">
                  <a:latin typeface="Times New Roman" pitchFamily="18" charset="0"/>
                </a:rPr>
                <a:t>	</a:t>
              </a:r>
              <a:r>
                <a:rPr lang="en-US" sz="2300" b="1">
                  <a:latin typeface="Times New Roman" pitchFamily="18" charset="0"/>
                </a:rPr>
                <a:t>Investment	1	2	3	4	5	6	7</a:t>
              </a:r>
            </a:p>
            <a:p>
              <a:pPr defTabSz="919163" eaLnBrk="0" hangingPunct="0">
                <a:lnSpc>
                  <a:spcPct val="12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A</a:t>
              </a:r>
              <a:r>
                <a:rPr lang="en-US" sz="2300" b="1" baseline="-25000">
                  <a:latin typeface="Times New Roman" pitchFamily="18" charset="0"/>
                </a:rPr>
                <a:t>1</a:t>
              </a:r>
              <a:r>
                <a:rPr lang="en-US" sz="2300" b="1">
                  <a:latin typeface="Times New Roman" pitchFamily="18" charset="0"/>
                </a:rPr>
                <a:t>	-1	1.018						</a:t>
              </a: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B</a:t>
              </a:r>
              <a:r>
                <a:rPr lang="en-US" sz="2300" b="1" baseline="-25000">
                  <a:latin typeface="Times New Roman" pitchFamily="18" charset="0"/>
                </a:rPr>
                <a:t>1</a:t>
              </a:r>
              <a:r>
                <a:rPr lang="en-US" sz="2300" b="1">
                  <a:latin typeface="Times New Roman" pitchFamily="18" charset="0"/>
                </a:rPr>
                <a:t>	-1	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1.035					</a:t>
              </a: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C</a:t>
              </a:r>
              <a:r>
                <a:rPr lang="en-US" sz="2300" b="1" baseline="-25000">
                  <a:latin typeface="Times New Roman" pitchFamily="18" charset="0"/>
                </a:rPr>
                <a:t>1</a:t>
              </a:r>
              <a:r>
                <a:rPr lang="en-US" sz="2300" b="1">
                  <a:latin typeface="Times New Roman" pitchFamily="18" charset="0"/>
                </a:rPr>
                <a:t>	-1	 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 1.058				</a:t>
              </a: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D</a:t>
              </a:r>
              <a:r>
                <a:rPr lang="en-US" sz="2300" b="1" baseline="-25000">
                  <a:latin typeface="Times New Roman" pitchFamily="18" charset="0"/>
                </a:rPr>
                <a:t>1</a:t>
              </a:r>
              <a:r>
                <a:rPr lang="en-US" sz="2300" b="1">
                  <a:latin typeface="Times New Roman" pitchFamily="18" charset="0"/>
                </a:rPr>
                <a:t>	-1	 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 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 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 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 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 1.11	</a:t>
              </a: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A</a:t>
              </a:r>
              <a:r>
                <a:rPr lang="en-US" sz="2300" b="1" baseline="-25000">
                  <a:latin typeface="Times New Roman" pitchFamily="18" charset="0"/>
                </a:rPr>
                <a:t>2</a:t>
              </a:r>
              <a:r>
                <a:rPr lang="en-US" sz="2300" b="1">
                  <a:latin typeface="Times New Roman" pitchFamily="18" charset="0"/>
                </a:rPr>
                <a:t>		-1	1.018					</a:t>
              </a: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A</a:t>
              </a:r>
              <a:r>
                <a:rPr lang="en-US" sz="2300" b="1" baseline="-25000">
                  <a:latin typeface="Times New Roman" pitchFamily="18" charset="0"/>
                </a:rPr>
                <a:t>3</a:t>
              </a:r>
              <a:r>
                <a:rPr lang="en-US" sz="2300" b="1">
                  <a:latin typeface="Times New Roman" pitchFamily="18" charset="0"/>
                </a:rPr>
                <a:t>			-1	1.018				</a:t>
              </a: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B</a:t>
              </a:r>
              <a:r>
                <a:rPr lang="en-US" sz="2300" b="1" baseline="-25000">
                  <a:latin typeface="Times New Roman" pitchFamily="18" charset="0"/>
                </a:rPr>
                <a:t>3</a:t>
              </a:r>
              <a:r>
                <a:rPr lang="en-US" sz="2300" b="1">
                  <a:latin typeface="Times New Roman" pitchFamily="18" charset="0"/>
                </a:rPr>
                <a:t>			-1	 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 1.035			</a:t>
              </a: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A</a:t>
              </a:r>
              <a:r>
                <a:rPr lang="en-US" sz="2300" b="1" baseline="-25000">
                  <a:latin typeface="Times New Roman" pitchFamily="18" charset="0"/>
                </a:rPr>
                <a:t>4</a:t>
              </a:r>
              <a:r>
                <a:rPr lang="en-US" sz="2300" b="1">
                  <a:latin typeface="Times New Roman" pitchFamily="18" charset="0"/>
                </a:rPr>
                <a:t>				-1	1.018			</a:t>
              </a: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C</a:t>
              </a:r>
              <a:r>
                <a:rPr lang="en-US" sz="2300" b="1" baseline="-25000">
                  <a:latin typeface="Times New Roman" pitchFamily="18" charset="0"/>
                </a:rPr>
                <a:t>4</a:t>
              </a:r>
              <a:r>
                <a:rPr lang="en-US" sz="2300" b="1">
                  <a:latin typeface="Times New Roman" pitchFamily="18" charset="0"/>
                </a:rPr>
                <a:t>				-1	 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 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 1.058	</a:t>
              </a: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A</a:t>
              </a:r>
              <a:r>
                <a:rPr lang="en-US" sz="2300" b="1" baseline="-25000">
                  <a:latin typeface="Times New Roman" pitchFamily="18" charset="0"/>
                </a:rPr>
                <a:t>5</a:t>
              </a:r>
              <a:r>
                <a:rPr lang="en-US" sz="2300" b="1">
                  <a:latin typeface="Times New Roman" pitchFamily="18" charset="0"/>
                </a:rPr>
                <a:t>					-1	1.018		</a:t>
              </a: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B</a:t>
              </a:r>
              <a:r>
                <a:rPr lang="en-US" sz="2300" b="1" baseline="-25000">
                  <a:latin typeface="Times New Roman" pitchFamily="18" charset="0"/>
                </a:rPr>
                <a:t>5</a:t>
              </a:r>
              <a:r>
                <a:rPr lang="en-US" sz="2300" b="1">
                  <a:latin typeface="Times New Roman" pitchFamily="18" charset="0"/>
                </a:rPr>
                <a:t>					-1	 &lt;</a:t>
              </a:r>
              <a:r>
                <a:rPr lang="en-US" sz="2300" b="1" baseline="38000">
                  <a:latin typeface="Times New Roman" pitchFamily="18" charset="0"/>
                </a:rPr>
                <a:t>_____</a:t>
              </a:r>
              <a:r>
                <a:rPr lang="en-US" sz="2300" b="1">
                  <a:latin typeface="Times New Roman" pitchFamily="18" charset="0"/>
                </a:rPr>
                <a:t>&gt;	 1.035	</a:t>
              </a: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A</a:t>
              </a:r>
              <a:r>
                <a:rPr lang="en-US" sz="2300" b="1" baseline="-25000">
                  <a:latin typeface="Times New Roman" pitchFamily="18" charset="0"/>
                </a:rPr>
                <a:t>6</a:t>
              </a:r>
              <a:r>
                <a:rPr lang="en-US" sz="2300" b="1">
                  <a:latin typeface="Times New Roman" pitchFamily="18" charset="0"/>
                </a:rPr>
                <a:t>						-1	1.018	</a:t>
              </a:r>
            </a:p>
            <a:p>
              <a:pPr defTabSz="919163" eaLnBrk="0" hangingPunct="0">
                <a:lnSpc>
                  <a:spcPct val="13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Req’d Payments 	$0	$0	$250	</a:t>
              </a:r>
              <a:r>
                <a:rPr lang="en-US" sz="2400" b="1">
                  <a:latin typeface="Times New Roman" pitchFamily="18" charset="0"/>
                </a:rPr>
                <a:t>$0	$250	$0	$300</a:t>
              </a:r>
              <a:endParaRPr lang="en-US" sz="2300" b="1">
                <a:latin typeface="Times New Roman" pitchFamily="18" charset="0"/>
              </a:endParaRPr>
            </a:p>
            <a:p>
              <a:pPr defTabSz="919163" eaLnBrk="0" hangingPunct="0">
                <a:lnSpc>
                  <a:spcPct val="90000"/>
                </a:lnSpc>
                <a:tabLst>
                  <a:tab pos="919163" algn="ctr"/>
                  <a:tab pos="2339975" algn="ctr"/>
                  <a:tab pos="3259138" algn="ctr"/>
                  <a:tab pos="4178300" algn="ctr"/>
                  <a:tab pos="5080000" algn="ctr"/>
                  <a:tab pos="5999163" algn="ctr"/>
                  <a:tab pos="6918325" algn="ctr"/>
                  <a:tab pos="7837488" algn="ctr"/>
                </a:tabLst>
              </a:pPr>
              <a:r>
                <a:rPr lang="en-US" sz="2300" b="1">
                  <a:latin typeface="Times New Roman" pitchFamily="18" charset="0"/>
                </a:rPr>
                <a:t>	(in $1,000s)	</a:t>
              </a:r>
            </a:p>
          </p:txBody>
        </p:sp>
        <p:sp>
          <p:nvSpPr>
            <p:cNvPr id="58372" name="Line 4"/>
            <p:cNvSpPr>
              <a:spLocks noChangeShapeType="1"/>
            </p:cNvSpPr>
            <p:nvPr/>
          </p:nvSpPr>
          <p:spPr bwMode="auto">
            <a:xfrm>
              <a:off x="312" y="949"/>
              <a:ext cx="52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3" name="Line 5"/>
            <p:cNvSpPr>
              <a:spLocks noChangeShapeType="1"/>
            </p:cNvSpPr>
            <p:nvPr/>
          </p:nvSpPr>
          <p:spPr bwMode="auto">
            <a:xfrm>
              <a:off x="229" y="3446"/>
              <a:ext cx="52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4" name="Rectangle 6"/>
            <p:cNvSpPr>
              <a:spLocks noChangeArrowheads="1"/>
            </p:cNvSpPr>
            <p:nvPr/>
          </p:nvSpPr>
          <p:spPr bwMode="auto">
            <a:xfrm>
              <a:off x="450" y="487"/>
              <a:ext cx="5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tabLst>
                  <a:tab pos="1487488" algn="l"/>
                </a:tabLst>
              </a:pPr>
              <a:r>
                <a:rPr lang="en-US" sz="2400"/>
                <a:t>	</a:t>
              </a:r>
              <a:r>
                <a:rPr lang="en-US" sz="2400">
                  <a:latin typeface="Times New Roman" pitchFamily="18" charset="0"/>
                </a:rPr>
                <a:t>Cash Inflow/Outflow at the Beginning of Month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8037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Decision Variables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96875" y="1444625"/>
            <a:ext cx="8670925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635000" indent="-635000" eaLnBrk="0" hangingPunct="0">
              <a:lnSpc>
                <a:spcPct val="120000"/>
              </a:lnSpc>
            </a:pPr>
            <a:r>
              <a:rPr lang="en-US" sz="2800">
                <a:latin typeface="Tahoma" pitchFamily="34" charset="0"/>
              </a:rPr>
              <a:t>A</a:t>
            </a:r>
            <a:r>
              <a:rPr lang="en-US" sz="2800" i="1" baseline="-25000">
                <a:latin typeface="Times New Roman" pitchFamily="18" charset="0"/>
              </a:rPr>
              <a:t>i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latin typeface="Tahoma" pitchFamily="34" charset="0"/>
              </a:rPr>
              <a:t>= amount (in $1,000s) placed in investment A at the beginning of month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 sz="2800">
                <a:latin typeface="Tahoma" pitchFamily="34" charset="0"/>
              </a:rPr>
              <a:t>=1, 2, 3, 4, 5, 6</a:t>
            </a:r>
          </a:p>
          <a:p>
            <a:pPr marL="635000" indent="-635000" eaLnBrk="0" hangingPunct="0">
              <a:lnSpc>
                <a:spcPct val="120000"/>
              </a:lnSpc>
            </a:pPr>
            <a:r>
              <a:rPr lang="en-US" sz="2800">
                <a:latin typeface="Tahoma" pitchFamily="34" charset="0"/>
              </a:rPr>
              <a:t>B</a:t>
            </a:r>
            <a:r>
              <a:rPr lang="en-US" sz="2800" i="1" baseline="-25000">
                <a:latin typeface="Times New Roman" pitchFamily="18" charset="0"/>
              </a:rPr>
              <a:t>i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latin typeface="Tahoma" pitchFamily="34" charset="0"/>
              </a:rPr>
              <a:t>= amount (in $1,000s) placed in investment B at the beginning of month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 sz="2800">
                <a:latin typeface="Tahoma" pitchFamily="34" charset="0"/>
              </a:rPr>
              <a:t>=1, 3, 5</a:t>
            </a:r>
          </a:p>
          <a:p>
            <a:pPr marL="635000" indent="-635000" eaLnBrk="0" hangingPunct="0">
              <a:lnSpc>
                <a:spcPct val="120000"/>
              </a:lnSpc>
            </a:pPr>
            <a:r>
              <a:rPr lang="en-US" sz="2800">
                <a:latin typeface="Tahoma" pitchFamily="34" charset="0"/>
              </a:rPr>
              <a:t>C</a:t>
            </a:r>
            <a:r>
              <a:rPr lang="en-US" sz="2800" i="1" baseline="-25000">
                <a:latin typeface="Times New Roman" pitchFamily="18" charset="0"/>
              </a:rPr>
              <a:t>i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latin typeface="Tahoma" pitchFamily="34" charset="0"/>
              </a:rPr>
              <a:t>= amount (in $1,000s) placed in investment C at the beginning of month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 sz="2800">
                <a:latin typeface="Tahoma" pitchFamily="34" charset="0"/>
              </a:rPr>
              <a:t>=1, 4</a:t>
            </a:r>
          </a:p>
          <a:p>
            <a:pPr marL="635000" indent="-635000" eaLnBrk="0" hangingPunct="0">
              <a:lnSpc>
                <a:spcPct val="120000"/>
              </a:lnSpc>
            </a:pPr>
            <a:r>
              <a:rPr lang="en-US" sz="2800">
                <a:latin typeface="Tahoma" pitchFamily="34" charset="0"/>
              </a:rPr>
              <a:t>D</a:t>
            </a:r>
            <a:r>
              <a:rPr lang="en-US" sz="2800" i="1" baseline="-25000">
                <a:latin typeface="Times New Roman" pitchFamily="18" charset="0"/>
              </a:rPr>
              <a:t>i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latin typeface="Tahoma" pitchFamily="34" charset="0"/>
              </a:rPr>
              <a:t>= amount (in $1,000s) placed in investment D at the beginning of month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 sz="2800">
                <a:latin typeface="Tahoma" pitchFamily="34" charset="0"/>
              </a:rPr>
              <a:t>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The Steps in Implementing an LP Model in a Spreadsheet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148138"/>
          </a:xfrm>
          <a:noFill/>
          <a:ln/>
        </p:spPr>
        <p:txBody>
          <a:bodyPr lIns="92075" tIns="46038" rIns="92075" bIns="46038"/>
          <a:lstStyle/>
          <a:p>
            <a:pPr marL="458788" indent="-458788">
              <a:buFont typeface="Wingdings" pitchFamily="2" charset="2"/>
              <a:buNone/>
            </a:pPr>
            <a:r>
              <a:rPr lang="en-US" sz="2800"/>
              <a:t>1.	Organize the data for the model on the spreadsheet.</a:t>
            </a:r>
          </a:p>
          <a:p>
            <a:pPr marL="458788" indent="-458788">
              <a:buFont typeface="Wingdings" pitchFamily="2" charset="2"/>
              <a:buNone/>
            </a:pPr>
            <a:r>
              <a:rPr lang="en-US" sz="2800"/>
              <a:t>2.	Reserve separate cells in the spreadsheet  for each decision variable in the model.</a:t>
            </a:r>
          </a:p>
          <a:p>
            <a:pPr marL="458788" indent="-458788">
              <a:buFont typeface="Wingdings" pitchFamily="2" charset="2"/>
              <a:buNone/>
            </a:pPr>
            <a:r>
              <a:rPr lang="en-US" sz="2800"/>
              <a:t>3.	Create a formula in a cell in the spreadsheet that corresponds to the objective function.</a:t>
            </a:r>
          </a:p>
          <a:p>
            <a:pPr marL="458788" indent="-458788">
              <a:buFont typeface="Wingdings" pitchFamily="2" charset="2"/>
              <a:buNone/>
            </a:pPr>
            <a:r>
              <a:rPr lang="en-US" sz="2800"/>
              <a:t>4.	For each constraint, create a formula in a separate cell in the spreadsheet that corresponds to the left-hand side (LHS) of the constraint.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Objective Function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28588" y="1728788"/>
            <a:ext cx="90138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9163" indent="-919163" algn="ctr" eaLnBrk="0" hangingPunct="0">
              <a:lnSpc>
                <a:spcPct val="130000"/>
              </a:lnSpc>
              <a:spcBef>
                <a:spcPct val="50000"/>
              </a:spcBef>
              <a:tabLst>
                <a:tab pos="1836738" algn="l"/>
              </a:tabLst>
            </a:pPr>
            <a:r>
              <a:rPr lang="en-US" sz="3200">
                <a:latin typeface="Tahoma" pitchFamily="34" charset="0"/>
              </a:rPr>
              <a:t>Minimize the total cash invested in month 1.</a:t>
            </a:r>
            <a:endParaRPr lang="en-US" sz="2800">
              <a:latin typeface="Tahoma" pitchFamily="34" charset="0"/>
            </a:endParaRPr>
          </a:p>
          <a:p>
            <a:pPr marL="919163" indent="-919163" algn="ctr" eaLnBrk="0" hangingPunct="0">
              <a:lnSpc>
                <a:spcPct val="130000"/>
              </a:lnSpc>
              <a:spcBef>
                <a:spcPct val="50000"/>
              </a:spcBef>
              <a:tabLst>
                <a:tab pos="1836738" algn="l"/>
              </a:tabLst>
            </a:pPr>
            <a:r>
              <a:rPr lang="en-US" sz="3600">
                <a:latin typeface="Tahoma" pitchFamily="34" charset="0"/>
              </a:rPr>
              <a:t>MIN: A</a:t>
            </a:r>
            <a:r>
              <a:rPr lang="en-US" sz="3600" baseline="-25000">
                <a:latin typeface="Tahoma" pitchFamily="34" charset="0"/>
              </a:rPr>
              <a:t>1</a:t>
            </a:r>
            <a:r>
              <a:rPr lang="en-US" sz="3600">
                <a:latin typeface="Tahoma" pitchFamily="34" charset="0"/>
              </a:rPr>
              <a:t> + B</a:t>
            </a:r>
            <a:r>
              <a:rPr lang="en-US" sz="3600" baseline="-25000">
                <a:latin typeface="Tahoma" pitchFamily="34" charset="0"/>
              </a:rPr>
              <a:t>1</a:t>
            </a:r>
            <a:r>
              <a:rPr lang="en-US" sz="3600">
                <a:latin typeface="Tahoma" pitchFamily="34" charset="0"/>
              </a:rPr>
              <a:t> + C</a:t>
            </a:r>
            <a:r>
              <a:rPr lang="en-US" sz="3600" baseline="-25000">
                <a:latin typeface="Tahoma" pitchFamily="34" charset="0"/>
              </a:rPr>
              <a:t>1</a:t>
            </a:r>
            <a:r>
              <a:rPr lang="en-US" sz="3600">
                <a:latin typeface="Tahoma" pitchFamily="34" charset="0"/>
              </a:rPr>
              <a:t> + D</a:t>
            </a:r>
            <a:r>
              <a:rPr lang="en-US" sz="3600" baseline="-25000">
                <a:latin typeface="Tahoma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387350"/>
            <a:ext cx="7772400" cy="676275"/>
          </a:xfrm>
          <a:noFill/>
          <a:ln/>
        </p:spPr>
        <p:txBody>
          <a:bodyPr lIns="92075" tIns="46038" rIns="92075" bIns="46038"/>
          <a:lstStyle/>
          <a:p>
            <a:r>
              <a:rPr lang="en-US" sz="4000" i="1">
                <a:solidFill>
                  <a:schemeClr val="hlink"/>
                </a:solidFill>
              </a:rPr>
              <a:t>Defining the Constraints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4652963"/>
          </a:xfrm>
          <a:ln/>
        </p:spPr>
        <p:txBody>
          <a:bodyPr lIns="92075" tIns="46038" rIns="92075" bIns="46038"/>
          <a:lstStyle/>
          <a:p>
            <a:r>
              <a:rPr lang="en-US" sz="2800"/>
              <a:t>Cash Flow Constraints</a:t>
            </a:r>
          </a:p>
          <a:p>
            <a:pPr lvl="1">
              <a:buFontTx/>
              <a:buNone/>
            </a:pPr>
            <a:r>
              <a:rPr lang="en-US" sz="2400"/>
              <a:t>1.018A</a:t>
            </a:r>
            <a:r>
              <a:rPr lang="en-US" sz="2400" baseline="-25000"/>
              <a:t>1</a:t>
            </a:r>
            <a:r>
              <a:rPr lang="en-US" sz="2400"/>
              <a:t> – 1A</a:t>
            </a:r>
            <a:r>
              <a:rPr lang="en-US" sz="2400" baseline="-25000"/>
              <a:t>2</a:t>
            </a:r>
            <a:r>
              <a:rPr lang="en-US" sz="2400"/>
              <a:t> =  0 			 } month 2</a:t>
            </a:r>
          </a:p>
          <a:p>
            <a:pPr lvl="1">
              <a:buFontTx/>
              <a:buNone/>
            </a:pPr>
            <a:r>
              <a:rPr lang="en-US" sz="2400"/>
              <a:t>1.035B</a:t>
            </a:r>
            <a:r>
              <a:rPr lang="en-US" sz="2400" baseline="-25000"/>
              <a:t>1</a:t>
            </a:r>
            <a:r>
              <a:rPr lang="en-US" sz="2400"/>
              <a:t> + 1.018A</a:t>
            </a:r>
            <a:r>
              <a:rPr lang="en-US" sz="2400" baseline="-25000"/>
              <a:t>2</a:t>
            </a:r>
            <a:r>
              <a:rPr lang="en-US" sz="2400"/>
              <a:t> – 1A</a:t>
            </a:r>
            <a:r>
              <a:rPr lang="en-US" sz="2400" baseline="-25000"/>
              <a:t>3</a:t>
            </a:r>
            <a:r>
              <a:rPr lang="en-US" sz="2400"/>
              <a:t> – 1B</a:t>
            </a:r>
            <a:r>
              <a:rPr lang="en-US" sz="2400" baseline="-25000"/>
              <a:t>3</a:t>
            </a:r>
            <a:r>
              <a:rPr lang="en-US" sz="2400"/>
              <a:t> = 250 } month 3</a:t>
            </a:r>
          </a:p>
          <a:p>
            <a:pPr lvl="1">
              <a:buFontTx/>
              <a:buNone/>
            </a:pPr>
            <a:r>
              <a:rPr lang="en-US" sz="2400"/>
              <a:t>1.058C</a:t>
            </a:r>
            <a:r>
              <a:rPr lang="en-US" sz="2400" baseline="-25000"/>
              <a:t>1</a:t>
            </a:r>
            <a:r>
              <a:rPr lang="en-US" sz="2400"/>
              <a:t> + 1.018A</a:t>
            </a:r>
            <a:r>
              <a:rPr lang="en-US" sz="2400" baseline="-25000"/>
              <a:t>3</a:t>
            </a:r>
            <a:r>
              <a:rPr lang="en-US" sz="2400"/>
              <a:t> – 1A</a:t>
            </a:r>
            <a:r>
              <a:rPr lang="en-US" sz="2400" baseline="-25000"/>
              <a:t>4</a:t>
            </a:r>
            <a:r>
              <a:rPr lang="en-US" sz="2400"/>
              <a:t> – 1C</a:t>
            </a:r>
            <a:r>
              <a:rPr lang="en-US" sz="2400" baseline="-25000"/>
              <a:t>4</a:t>
            </a:r>
            <a:r>
              <a:rPr lang="en-US" sz="2400"/>
              <a:t> =  0 	 } month 4</a:t>
            </a:r>
          </a:p>
          <a:p>
            <a:pPr lvl="1">
              <a:buFontTx/>
              <a:buNone/>
            </a:pPr>
            <a:r>
              <a:rPr lang="en-US" sz="2400"/>
              <a:t>1.035B</a:t>
            </a:r>
            <a:r>
              <a:rPr lang="en-US" sz="2400" baseline="-25000"/>
              <a:t>3</a:t>
            </a:r>
            <a:r>
              <a:rPr lang="en-US" sz="2400"/>
              <a:t> + 1.018A</a:t>
            </a:r>
            <a:r>
              <a:rPr lang="en-US" sz="2400" baseline="-25000"/>
              <a:t>4</a:t>
            </a:r>
            <a:r>
              <a:rPr lang="en-US" sz="2400"/>
              <a:t> – 1A</a:t>
            </a:r>
            <a:r>
              <a:rPr lang="en-US" sz="2400" baseline="-25000"/>
              <a:t>5</a:t>
            </a:r>
            <a:r>
              <a:rPr lang="en-US" sz="2400"/>
              <a:t> – 1B</a:t>
            </a:r>
            <a:r>
              <a:rPr lang="en-US" sz="2400" baseline="-25000"/>
              <a:t>5</a:t>
            </a:r>
            <a:r>
              <a:rPr lang="en-US" sz="2400"/>
              <a:t> = 250 } month 5</a:t>
            </a:r>
          </a:p>
          <a:p>
            <a:pPr lvl="1">
              <a:buFontTx/>
              <a:buNone/>
            </a:pPr>
            <a:r>
              <a:rPr lang="en-US" sz="2400"/>
              <a:t>1.018A</a:t>
            </a:r>
            <a:r>
              <a:rPr lang="en-US" sz="2400" baseline="-25000"/>
              <a:t>5</a:t>
            </a:r>
            <a:r>
              <a:rPr lang="en-US" sz="2400"/>
              <a:t> –1A</a:t>
            </a:r>
            <a:r>
              <a:rPr lang="en-US" sz="2400" baseline="-25000"/>
              <a:t>6</a:t>
            </a:r>
            <a:r>
              <a:rPr lang="en-US" sz="2400"/>
              <a:t> =  0 			 } month 6</a:t>
            </a:r>
          </a:p>
          <a:p>
            <a:pPr lvl="1">
              <a:buFontTx/>
              <a:buNone/>
            </a:pPr>
            <a:r>
              <a:rPr lang="en-US" sz="2400"/>
              <a:t>1.11D</a:t>
            </a:r>
            <a:r>
              <a:rPr lang="en-US" sz="2400" baseline="-25000"/>
              <a:t>1</a:t>
            </a:r>
            <a:r>
              <a:rPr lang="en-US" sz="2400"/>
              <a:t> + 1.058C</a:t>
            </a:r>
            <a:r>
              <a:rPr lang="en-US" sz="2400" baseline="-25000"/>
              <a:t>4</a:t>
            </a:r>
            <a:r>
              <a:rPr lang="en-US" sz="2400"/>
              <a:t> + 1.035B</a:t>
            </a:r>
            <a:r>
              <a:rPr lang="en-US" sz="2400" baseline="-25000"/>
              <a:t>5</a:t>
            </a:r>
            <a:r>
              <a:rPr lang="en-US" sz="2400"/>
              <a:t> + 1.018A</a:t>
            </a:r>
            <a:r>
              <a:rPr lang="en-US" sz="2400" baseline="-25000"/>
              <a:t>6</a:t>
            </a:r>
            <a:r>
              <a:rPr lang="en-US" sz="2400"/>
              <a:t> = 300 } month 7</a:t>
            </a:r>
          </a:p>
          <a:p>
            <a:r>
              <a:rPr lang="en-US" sz="2800"/>
              <a:t>Nonnegativity Conditions</a:t>
            </a:r>
            <a:endParaRPr lang="en-US" sz="3600"/>
          </a:p>
          <a:p>
            <a:pPr lvl="1">
              <a:buFontTx/>
              <a:buNone/>
            </a:pPr>
            <a:r>
              <a:rPr lang="en-US" sz="2400"/>
              <a:t>A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/>
              <a:t>, B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/>
              <a:t>, C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/>
              <a:t>, D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 i="1" baseline="-25000"/>
              <a:t> </a:t>
            </a:r>
            <a:r>
              <a:rPr lang="en-US" sz="2400"/>
              <a:t>&gt;=  0, for all </a:t>
            </a:r>
            <a:r>
              <a:rPr lang="en-US" sz="2400" i="1">
                <a:latin typeface="Times New Roman" pitchFamily="18" charset="0"/>
              </a:rPr>
              <a:t>i</a:t>
            </a:r>
            <a:r>
              <a:rPr lang="en-US" sz="2400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Implementing the Model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6836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/>
              <a:t>See file </a:t>
            </a:r>
            <a:r>
              <a:rPr lang="en-US">
                <a:hlinkClick r:id="rId2" action="ppaction://hlinkfile"/>
              </a:rPr>
              <a:t>Fig3-35.xls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8338" y="228600"/>
            <a:ext cx="7772400" cy="110966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4000" i="1">
                <a:solidFill>
                  <a:schemeClr val="hlink"/>
                </a:solidFill>
              </a:rPr>
              <a:t>Risk Management:</a:t>
            </a:r>
            <a:br>
              <a:rPr lang="en-US" sz="4000" i="1">
                <a:solidFill>
                  <a:schemeClr val="hlink"/>
                </a:solidFill>
              </a:rPr>
            </a:br>
            <a:r>
              <a:rPr lang="en-US" sz="4000" i="1">
                <a:solidFill>
                  <a:schemeClr val="hlink"/>
                </a:solidFill>
              </a:rPr>
              <a:t>The Taco-Viva Sinking Fund - II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390650"/>
            <a:ext cx="8758237" cy="81915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Assume the CFO has assigned the following risk ratings to each investment on a scale from 1 to 10 (10 = max risk)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667000" y="2514600"/>
            <a:ext cx="3640138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tabLst>
                <a:tab pos="685800" algn="ctr"/>
                <a:tab pos="2740025" algn="ctr"/>
                <a:tab pos="5197475" algn="ctr"/>
                <a:tab pos="7535863" algn="ctr"/>
              </a:tabLst>
            </a:pPr>
            <a:r>
              <a:rPr lang="en-US" sz="2000" b="1"/>
              <a:t>Investment	Risk Rating	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  <a:tabLst>
                <a:tab pos="685800" algn="ctr"/>
                <a:tab pos="2740025" algn="ctr"/>
                <a:tab pos="5197475" algn="ctr"/>
                <a:tab pos="7535863" algn="ctr"/>
              </a:tabLst>
            </a:pPr>
            <a:r>
              <a:rPr lang="en-US" sz="2000" b="1"/>
              <a:t>	A	1	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  <a:tabLst>
                <a:tab pos="685800" algn="ctr"/>
                <a:tab pos="2740025" algn="ctr"/>
                <a:tab pos="5197475" algn="ctr"/>
                <a:tab pos="7535863" algn="ctr"/>
              </a:tabLst>
            </a:pPr>
            <a:r>
              <a:rPr lang="en-US" sz="2000" b="1"/>
              <a:t>	B	3	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  <a:tabLst>
                <a:tab pos="685800" algn="ctr"/>
                <a:tab pos="2740025" algn="ctr"/>
                <a:tab pos="5197475" algn="ctr"/>
                <a:tab pos="7535863" algn="ctr"/>
              </a:tabLst>
            </a:pPr>
            <a:r>
              <a:rPr lang="en-US" sz="2000" b="1"/>
              <a:t>	C	8	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  <a:tabLst>
                <a:tab pos="685800" algn="ctr"/>
                <a:tab pos="2740025" algn="ctr"/>
                <a:tab pos="5197475" algn="ctr"/>
                <a:tab pos="7535863" algn="ctr"/>
              </a:tabLst>
            </a:pPr>
            <a:r>
              <a:rPr lang="en-US" sz="2000" b="1"/>
              <a:t>	D	6	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tabLst>
                <a:tab pos="685800" algn="ctr"/>
                <a:tab pos="2740025" algn="ctr"/>
                <a:tab pos="5197475" algn="ctr"/>
                <a:tab pos="7535863" algn="ctr"/>
              </a:tabLst>
            </a:pPr>
            <a:endParaRPr lang="en-US" sz="2000" b="1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2647950" y="2840038"/>
            <a:ext cx="3676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307975" y="4333875"/>
            <a:ext cx="875823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>
                <a:latin typeface="Tahoma" pitchFamily="34" charset="0"/>
              </a:rPr>
              <a:t>The CFO wants the weighted average risk to not exceed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7825"/>
            <a:ext cx="7772400" cy="676275"/>
          </a:xfrm>
          <a:noFill/>
          <a:ln/>
        </p:spPr>
        <p:txBody>
          <a:bodyPr lIns="92075" tIns="46038" rIns="92075" bIns="46038"/>
          <a:lstStyle/>
          <a:p>
            <a:r>
              <a:rPr lang="en-US" sz="4000" i="1">
                <a:solidFill>
                  <a:schemeClr val="hlink"/>
                </a:solidFill>
              </a:rPr>
              <a:t>Defining the Constraints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1014413"/>
            <a:ext cx="4354512" cy="509587"/>
          </a:xfrm>
          <a:ln/>
        </p:spPr>
        <p:txBody>
          <a:bodyPr lIns="92075" tIns="46038" rIns="92075" bIns="46038"/>
          <a:lstStyle/>
          <a:p>
            <a:r>
              <a:rPr lang="en-US" sz="2800"/>
              <a:t>Risk Constraints</a:t>
            </a:r>
          </a:p>
          <a:p>
            <a:pPr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		 </a:t>
            </a:r>
          </a:p>
        </p:txBody>
      </p:sp>
      <p:grpSp>
        <p:nvGrpSpPr>
          <p:cNvPr id="64519" name="Group 7"/>
          <p:cNvGrpSpPr>
            <a:grpSpLocks/>
          </p:cNvGrpSpPr>
          <p:nvPr/>
        </p:nvGrpSpPr>
        <p:grpSpPr bwMode="auto">
          <a:xfrm>
            <a:off x="1498600" y="1531938"/>
            <a:ext cx="5278438" cy="754062"/>
            <a:chOff x="944" y="750"/>
            <a:chExt cx="3325" cy="475"/>
          </a:xfrm>
        </p:grpSpPr>
        <p:sp>
          <p:nvSpPr>
            <p:cNvPr id="64516" name="Rectangle 4"/>
            <p:cNvSpPr>
              <a:spLocks noChangeArrowheads="1"/>
            </p:cNvSpPr>
            <p:nvPr/>
          </p:nvSpPr>
          <p:spPr bwMode="auto">
            <a:xfrm>
              <a:off x="944" y="750"/>
              <a:ext cx="3325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1A</a:t>
              </a:r>
              <a:r>
                <a:rPr lang="en-US" baseline="-25000"/>
                <a:t>1</a:t>
              </a:r>
              <a:r>
                <a:rPr lang="en-US"/>
                <a:t> + 3B</a:t>
              </a:r>
              <a:r>
                <a:rPr lang="en-US" baseline="-25000"/>
                <a:t>1</a:t>
              </a:r>
              <a:r>
                <a:rPr lang="en-US"/>
                <a:t> + 8C</a:t>
              </a:r>
              <a:r>
                <a:rPr lang="en-US" baseline="-25000"/>
                <a:t>1</a:t>
              </a:r>
              <a:r>
                <a:rPr lang="en-US"/>
                <a:t> + 6D</a:t>
              </a:r>
              <a:r>
                <a:rPr lang="en-US" baseline="-25000"/>
                <a:t>1</a:t>
              </a:r>
              <a:endParaRPr lang="en-US"/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			</a:t>
              </a:r>
              <a:r>
                <a:rPr lang="en-US" u="sng"/>
                <a:t>&lt;</a:t>
              </a:r>
              <a:r>
                <a:rPr lang="en-US"/>
                <a:t> 5</a:t>
              </a:r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   A</a:t>
              </a:r>
              <a:r>
                <a:rPr lang="en-US" baseline="-25000"/>
                <a:t>1</a:t>
              </a:r>
              <a:r>
                <a:rPr lang="en-US"/>
                <a:t> + B</a:t>
              </a:r>
              <a:r>
                <a:rPr lang="en-US" baseline="-25000"/>
                <a:t>1</a:t>
              </a:r>
              <a:r>
                <a:rPr lang="en-US"/>
                <a:t> + C</a:t>
              </a:r>
              <a:r>
                <a:rPr lang="en-US" baseline="-25000"/>
                <a:t>1</a:t>
              </a:r>
              <a:r>
                <a:rPr lang="en-US"/>
                <a:t> + D</a:t>
              </a:r>
              <a:r>
                <a:rPr lang="en-US" baseline="-25000"/>
                <a:t>1</a:t>
              </a:r>
            </a:p>
          </p:txBody>
        </p:sp>
        <p:sp>
          <p:nvSpPr>
            <p:cNvPr id="64517" name="Line 5"/>
            <p:cNvSpPr>
              <a:spLocks noChangeShapeType="1"/>
            </p:cNvSpPr>
            <p:nvPr/>
          </p:nvSpPr>
          <p:spPr bwMode="auto">
            <a:xfrm flipV="1">
              <a:off x="996" y="1012"/>
              <a:ext cx="15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" name="Rectangle 6"/>
            <p:cNvSpPr>
              <a:spLocks noChangeArrowheads="1"/>
            </p:cNvSpPr>
            <p:nvPr/>
          </p:nvSpPr>
          <p:spPr bwMode="auto">
            <a:xfrm>
              <a:off x="3132" y="876"/>
              <a:ext cx="9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} month 1</a:t>
              </a:r>
            </a:p>
          </p:txBody>
        </p:sp>
      </p:grpSp>
      <p:grpSp>
        <p:nvGrpSpPr>
          <p:cNvPr id="64523" name="Group 11"/>
          <p:cNvGrpSpPr>
            <a:grpSpLocks/>
          </p:cNvGrpSpPr>
          <p:nvPr/>
        </p:nvGrpSpPr>
        <p:grpSpPr bwMode="auto">
          <a:xfrm>
            <a:off x="1516063" y="2370138"/>
            <a:ext cx="5278437" cy="754062"/>
            <a:chOff x="955" y="1299"/>
            <a:chExt cx="3325" cy="475"/>
          </a:xfrm>
        </p:grpSpPr>
        <p:sp>
          <p:nvSpPr>
            <p:cNvPr id="64520" name="Rectangle 8"/>
            <p:cNvSpPr>
              <a:spLocks noChangeArrowheads="1"/>
            </p:cNvSpPr>
            <p:nvPr/>
          </p:nvSpPr>
          <p:spPr bwMode="auto">
            <a:xfrm>
              <a:off x="955" y="1299"/>
              <a:ext cx="3325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1A</a:t>
              </a:r>
              <a:r>
                <a:rPr lang="en-US" baseline="-25000"/>
                <a:t>2</a:t>
              </a:r>
              <a:r>
                <a:rPr lang="en-US"/>
                <a:t> + 3B</a:t>
              </a:r>
              <a:r>
                <a:rPr lang="en-US" baseline="-25000"/>
                <a:t>1</a:t>
              </a:r>
              <a:r>
                <a:rPr lang="en-US"/>
                <a:t> + 8C</a:t>
              </a:r>
              <a:r>
                <a:rPr lang="en-US" baseline="-25000"/>
                <a:t>1</a:t>
              </a:r>
              <a:r>
                <a:rPr lang="en-US"/>
                <a:t> + 6D</a:t>
              </a:r>
              <a:r>
                <a:rPr lang="en-US" baseline="-25000"/>
                <a:t>1</a:t>
              </a:r>
              <a:endParaRPr lang="en-US"/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			</a:t>
              </a:r>
              <a:r>
                <a:rPr lang="en-US" u="sng"/>
                <a:t>&lt;</a:t>
              </a:r>
              <a:r>
                <a:rPr lang="en-US"/>
                <a:t> 5</a:t>
              </a:r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   A</a:t>
              </a:r>
              <a:r>
                <a:rPr lang="en-US" baseline="-25000"/>
                <a:t>2</a:t>
              </a:r>
              <a:r>
                <a:rPr lang="en-US"/>
                <a:t> + B</a:t>
              </a:r>
              <a:r>
                <a:rPr lang="en-US" baseline="-25000"/>
                <a:t>1</a:t>
              </a:r>
              <a:r>
                <a:rPr lang="en-US"/>
                <a:t> + C</a:t>
              </a:r>
              <a:r>
                <a:rPr lang="en-US" baseline="-25000"/>
                <a:t>1</a:t>
              </a:r>
              <a:r>
                <a:rPr lang="en-US"/>
                <a:t> + D</a:t>
              </a:r>
              <a:r>
                <a:rPr lang="en-US" baseline="-25000"/>
                <a:t>1</a:t>
              </a:r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flipV="1">
              <a:off x="1007" y="1561"/>
              <a:ext cx="15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2" name="Rectangle 10"/>
            <p:cNvSpPr>
              <a:spLocks noChangeArrowheads="1"/>
            </p:cNvSpPr>
            <p:nvPr/>
          </p:nvSpPr>
          <p:spPr bwMode="auto">
            <a:xfrm>
              <a:off x="3143" y="1425"/>
              <a:ext cx="9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} month 2</a:t>
              </a:r>
            </a:p>
          </p:txBody>
        </p:sp>
      </p:grpSp>
      <p:grpSp>
        <p:nvGrpSpPr>
          <p:cNvPr id="64527" name="Group 15"/>
          <p:cNvGrpSpPr>
            <a:grpSpLocks/>
          </p:cNvGrpSpPr>
          <p:nvPr/>
        </p:nvGrpSpPr>
        <p:grpSpPr bwMode="auto">
          <a:xfrm>
            <a:off x="1550988" y="3208338"/>
            <a:ext cx="5278437" cy="754062"/>
            <a:chOff x="977" y="1846"/>
            <a:chExt cx="3325" cy="475"/>
          </a:xfrm>
        </p:grpSpPr>
        <p:sp>
          <p:nvSpPr>
            <p:cNvPr id="64524" name="Rectangle 12"/>
            <p:cNvSpPr>
              <a:spLocks noChangeArrowheads="1"/>
            </p:cNvSpPr>
            <p:nvPr/>
          </p:nvSpPr>
          <p:spPr bwMode="auto">
            <a:xfrm>
              <a:off x="977" y="1846"/>
              <a:ext cx="3325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1A</a:t>
              </a:r>
              <a:r>
                <a:rPr lang="en-US" baseline="-25000"/>
                <a:t>3</a:t>
              </a:r>
              <a:r>
                <a:rPr lang="en-US"/>
                <a:t> + 3B</a:t>
              </a:r>
              <a:r>
                <a:rPr lang="en-US" baseline="-25000"/>
                <a:t>3</a:t>
              </a:r>
              <a:r>
                <a:rPr lang="en-US"/>
                <a:t> + 8C</a:t>
              </a:r>
              <a:r>
                <a:rPr lang="en-US" baseline="-25000"/>
                <a:t>1</a:t>
              </a:r>
              <a:r>
                <a:rPr lang="en-US"/>
                <a:t> + 6D</a:t>
              </a:r>
              <a:r>
                <a:rPr lang="en-US" baseline="-25000"/>
                <a:t>1</a:t>
              </a:r>
              <a:endParaRPr lang="en-US"/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			</a:t>
              </a:r>
              <a:r>
                <a:rPr lang="en-US" u="sng">
                  <a:latin typeface="Tahoma" pitchFamily="34" charset="0"/>
                </a:rPr>
                <a:t>&lt;</a:t>
              </a:r>
              <a:r>
                <a:rPr lang="en-US">
                  <a:latin typeface="Tahoma" pitchFamily="34" charset="0"/>
                </a:rPr>
                <a:t> 5</a:t>
              </a:r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   A</a:t>
              </a:r>
              <a:r>
                <a:rPr lang="en-US" baseline="-25000"/>
                <a:t>3</a:t>
              </a:r>
              <a:r>
                <a:rPr lang="en-US"/>
                <a:t> + B</a:t>
              </a:r>
              <a:r>
                <a:rPr lang="en-US" baseline="-25000"/>
                <a:t>3</a:t>
              </a:r>
              <a:r>
                <a:rPr lang="en-US"/>
                <a:t> + C</a:t>
              </a:r>
              <a:r>
                <a:rPr lang="en-US" baseline="-25000"/>
                <a:t>1</a:t>
              </a:r>
              <a:r>
                <a:rPr lang="en-US"/>
                <a:t> + D</a:t>
              </a:r>
              <a:r>
                <a:rPr lang="en-US" baseline="-25000"/>
                <a:t>1</a:t>
              </a:r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 flipV="1">
              <a:off x="1029" y="2108"/>
              <a:ext cx="15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6" name="Rectangle 14"/>
            <p:cNvSpPr>
              <a:spLocks noChangeArrowheads="1"/>
            </p:cNvSpPr>
            <p:nvPr/>
          </p:nvSpPr>
          <p:spPr bwMode="auto">
            <a:xfrm>
              <a:off x="3165" y="1972"/>
              <a:ext cx="9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} month 3</a:t>
              </a:r>
            </a:p>
          </p:txBody>
        </p:sp>
      </p:grp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1550988" y="4046538"/>
            <a:ext cx="5278437" cy="754062"/>
            <a:chOff x="977" y="2393"/>
            <a:chExt cx="3325" cy="475"/>
          </a:xfrm>
        </p:grpSpPr>
        <p:sp>
          <p:nvSpPr>
            <p:cNvPr id="64528" name="Rectangle 16"/>
            <p:cNvSpPr>
              <a:spLocks noChangeArrowheads="1"/>
            </p:cNvSpPr>
            <p:nvPr/>
          </p:nvSpPr>
          <p:spPr bwMode="auto">
            <a:xfrm>
              <a:off x="977" y="2393"/>
              <a:ext cx="3325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1A</a:t>
              </a:r>
              <a:r>
                <a:rPr lang="en-US" baseline="-25000"/>
                <a:t>4</a:t>
              </a:r>
              <a:r>
                <a:rPr lang="en-US"/>
                <a:t> + 3B</a:t>
              </a:r>
              <a:r>
                <a:rPr lang="en-US" baseline="-25000"/>
                <a:t>3</a:t>
              </a:r>
              <a:r>
                <a:rPr lang="en-US"/>
                <a:t> + 8C</a:t>
              </a:r>
              <a:r>
                <a:rPr lang="en-US" baseline="-25000"/>
                <a:t>4</a:t>
              </a:r>
              <a:r>
                <a:rPr lang="en-US"/>
                <a:t> + 6D</a:t>
              </a:r>
              <a:r>
                <a:rPr lang="en-US" baseline="-25000"/>
                <a:t>1</a:t>
              </a:r>
              <a:endParaRPr lang="en-US"/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			</a:t>
              </a:r>
              <a:r>
                <a:rPr lang="en-US" u="sng">
                  <a:latin typeface="Tahoma" pitchFamily="34" charset="0"/>
                </a:rPr>
                <a:t>&lt;</a:t>
              </a:r>
              <a:r>
                <a:rPr lang="en-US">
                  <a:latin typeface="Tahoma" pitchFamily="34" charset="0"/>
                </a:rPr>
                <a:t> 5</a:t>
              </a:r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   A</a:t>
              </a:r>
              <a:r>
                <a:rPr lang="en-US" baseline="-25000"/>
                <a:t>4</a:t>
              </a:r>
              <a:r>
                <a:rPr lang="en-US"/>
                <a:t> + B</a:t>
              </a:r>
              <a:r>
                <a:rPr lang="en-US" baseline="-25000"/>
                <a:t>3</a:t>
              </a:r>
              <a:r>
                <a:rPr lang="en-US"/>
                <a:t> + C</a:t>
              </a:r>
              <a:r>
                <a:rPr lang="en-US" baseline="-25000"/>
                <a:t>4</a:t>
              </a:r>
              <a:r>
                <a:rPr lang="en-US"/>
                <a:t> + D</a:t>
              </a:r>
              <a:r>
                <a:rPr lang="en-US" baseline="-25000"/>
                <a:t>1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 flipV="1">
              <a:off x="1029" y="2655"/>
              <a:ext cx="15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0" name="Rectangle 18"/>
            <p:cNvSpPr>
              <a:spLocks noChangeArrowheads="1"/>
            </p:cNvSpPr>
            <p:nvPr/>
          </p:nvSpPr>
          <p:spPr bwMode="auto">
            <a:xfrm>
              <a:off x="3165" y="2519"/>
              <a:ext cx="9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} month 4</a:t>
              </a:r>
            </a:p>
          </p:txBody>
        </p:sp>
      </p:grpSp>
      <p:grpSp>
        <p:nvGrpSpPr>
          <p:cNvPr id="64535" name="Group 23"/>
          <p:cNvGrpSpPr>
            <a:grpSpLocks/>
          </p:cNvGrpSpPr>
          <p:nvPr/>
        </p:nvGrpSpPr>
        <p:grpSpPr bwMode="auto">
          <a:xfrm>
            <a:off x="1584325" y="4884738"/>
            <a:ext cx="5278438" cy="754062"/>
            <a:chOff x="998" y="2920"/>
            <a:chExt cx="3325" cy="475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998" y="2920"/>
              <a:ext cx="3325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1A</a:t>
              </a:r>
              <a:r>
                <a:rPr lang="en-US" baseline="-25000"/>
                <a:t>5</a:t>
              </a:r>
              <a:r>
                <a:rPr lang="en-US"/>
                <a:t> + 3B</a:t>
              </a:r>
              <a:r>
                <a:rPr lang="en-US" baseline="-25000"/>
                <a:t>5</a:t>
              </a:r>
              <a:r>
                <a:rPr lang="en-US"/>
                <a:t> + 8C</a:t>
              </a:r>
              <a:r>
                <a:rPr lang="en-US" baseline="-25000"/>
                <a:t>4</a:t>
              </a:r>
              <a:r>
                <a:rPr lang="en-US"/>
                <a:t> + 6D</a:t>
              </a:r>
              <a:r>
                <a:rPr lang="en-US" baseline="-25000"/>
                <a:t>1</a:t>
              </a:r>
              <a:endParaRPr lang="en-US"/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			</a:t>
              </a:r>
              <a:r>
                <a:rPr lang="en-US" u="sng">
                  <a:latin typeface="Tahoma" pitchFamily="34" charset="0"/>
                </a:rPr>
                <a:t>&lt;</a:t>
              </a:r>
              <a:r>
                <a:rPr lang="en-US">
                  <a:latin typeface="Tahoma" pitchFamily="34" charset="0"/>
                </a:rPr>
                <a:t> 5</a:t>
              </a:r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   A</a:t>
              </a:r>
              <a:r>
                <a:rPr lang="en-US" baseline="-25000"/>
                <a:t>5 </a:t>
              </a:r>
              <a:r>
                <a:rPr lang="en-US"/>
                <a:t>+ B</a:t>
              </a:r>
              <a:r>
                <a:rPr lang="en-US" baseline="-25000"/>
                <a:t>5</a:t>
              </a:r>
              <a:r>
                <a:rPr lang="en-US"/>
                <a:t> + C</a:t>
              </a:r>
              <a:r>
                <a:rPr lang="en-US" baseline="-25000"/>
                <a:t>4</a:t>
              </a:r>
              <a:r>
                <a:rPr lang="en-US"/>
                <a:t> + D</a:t>
              </a:r>
              <a:r>
                <a:rPr lang="en-US" baseline="-25000"/>
                <a:t>1</a:t>
              </a:r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 flipV="1">
              <a:off x="1050" y="3182"/>
              <a:ext cx="15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Rectangle 22"/>
            <p:cNvSpPr>
              <a:spLocks noChangeArrowheads="1"/>
            </p:cNvSpPr>
            <p:nvPr/>
          </p:nvSpPr>
          <p:spPr bwMode="auto">
            <a:xfrm>
              <a:off x="3186" y="3046"/>
              <a:ext cx="9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} month 5</a:t>
              </a:r>
            </a:p>
          </p:txBody>
        </p:sp>
      </p:grpSp>
      <p:grpSp>
        <p:nvGrpSpPr>
          <p:cNvPr id="64539" name="Group 27"/>
          <p:cNvGrpSpPr>
            <a:grpSpLocks/>
          </p:cNvGrpSpPr>
          <p:nvPr/>
        </p:nvGrpSpPr>
        <p:grpSpPr bwMode="auto">
          <a:xfrm>
            <a:off x="1535113" y="5722938"/>
            <a:ext cx="5278437" cy="754062"/>
            <a:chOff x="967" y="3489"/>
            <a:chExt cx="3325" cy="475"/>
          </a:xfrm>
        </p:grpSpPr>
        <p:sp>
          <p:nvSpPr>
            <p:cNvPr id="64536" name="Rectangle 24"/>
            <p:cNvSpPr>
              <a:spLocks noChangeArrowheads="1"/>
            </p:cNvSpPr>
            <p:nvPr/>
          </p:nvSpPr>
          <p:spPr bwMode="auto">
            <a:xfrm>
              <a:off x="967" y="3489"/>
              <a:ext cx="3325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1A</a:t>
              </a:r>
              <a:r>
                <a:rPr lang="en-US" baseline="-25000"/>
                <a:t>6</a:t>
              </a:r>
              <a:r>
                <a:rPr lang="en-US"/>
                <a:t> + 3B</a:t>
              </a:r>
              <a:r>
                <a:rPr lang="en-US" baseline="-25000"/>
                <a:t>5</a:t>
              </a:r>
              <a:r>
                <a:rPr lang="en-US"/>
                <a:t> + 8C</a:t>
              </a:r>
              <a:r>
                <a:rPr lang="en-US" baseline="-25000"/>
                <a:t>4</a:t>
              </a:r>
              <a:r>
                <a:rPr lang="en-US"/>
                <a:t> + 6D</a:t>
              </a:r>
              <a:r>
                <a:rPr lang="en-US" baseline="-25000"/>
                <a:t>1</a:t>
              </a:r>
              <a:endParaRPr lang="en-US"/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			</a:t>
              </a:r>
              <a:r>
                <a:rPr lang="en-US" u="sng">
                  <a:latin typeface="Tahoma" pitchFamily="34" charset="0"/>
                </a:rPr>
                <a:t>&lt;</a:t>
              </a:r>
              <a:r>
                <a:rPr lang="en-US">
                  <a:latin typeface="Tahoma" pitchFamily="34" charset="0"/>
                </a:rPr>
                <a:t> 5</a:t>
              </a:r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/>
                <a:t>   A</a:t>
              </a:r>
              <a:r>
                <a:rPr lang="en-US" baseline="-25000"/>
                <a:t>6</a:t>
              </a:r>
              <a:r>
                <a:rPr lang="en-US"/>
                <a:t> + B</a:t>
              </a:r>
              <a:r>
                <a:rPr lang="en-US" baseline="-25000"/>
                <a:t>5</a:t>
              </a:r>
              <a:r>
                <a:rPr lang="en-US"/>
                <a:t> + C</a:t>
              </a:r>
              <a:r>
                <a:rPr lang="en-US" baseline="-25000"/>
                <a:t>4</a:t>
              </a:r>
              <a:r>
                <a:rPr lang="en-US"/>
                <a:t> + D</a:t>
              </a:r>
              <a:r>
                <a:rPr lang="en-US" baseline="-25000"/>
                <a:t>1</a:t>
              </a:r>
            </a:p>
          </p:txBody>
        </p:sp>
        <p:sp>
          <p:nvSpPr>
            <p:cNvPr id="64537" name="Line 25"/>
            <p:cNvSpPr>
              <a:spLocks noChangeShapeType="1"/>
            </p:cNvSpPr>
            <p:nvPr/>
          </p:nvSpPr>
          <p:spPr bwMode="auto">
            <a:xfrm flipV="1">
              <a:off x="1019" y="3751"/>
              <a:ext cx="154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Rectangle 26"/>
            <p:cNvSpPr>
              <a:spLocks noChangeArrowheads="1"/>
            </p:cNvSpPr>
            <p:nvPr/>
          </p:nvSpPr>
          <p:spPr bwMode="auto">
            <a:xfrm>
              <a:off x="3155" y="3615"/>
              <a:ext cx="9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} month 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6050" y="609600"/>
            <a:ext cx="8616950" cy="660400"/>
          </a:xfrm>
          <a:noFill/>
          <a:ln/>
        </p:spPr>
        <p:txBody>
          <a:bodyPr lIns="92075" tIns="46038" rIns="92075" bIns="46038"/>
          <a:lstStyle/>
          <a:p>
            <a:r>
              <a:rPr lang="en-US" sz="4000" i="1">
                <a:solidFill>
                  <a:schemeClr val="hlink"/>
                </a:solidFill>
              </a:rPr>
              <a:t>An Alternate Version of the Risk Constraints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5943600" cy="4152900"/>
          </a:xfrm>
          <a:noFill/>
          <a:ln/>
        </p:spPr>
        <p:txBody>
          <a:bodyPr lIns="92075" tIns="46038" rIns="92075" bIns="46038"/>
          <a:lstStyle/>
          <a:p>
            <a:pPr>
              <a:spcAft>
                <a:spcPct val="48000"/>
              </a:spcAft>
            </a:pPr>
            <a:r>
              <a:rPr lang="en-US" sz="2400"/>
              <a:t>Equivalent Risk Constraints</a:t>
            </a:r>
          </a:p>
          <a:p>
            <a:pPr>
              <a:spcAft>
                <a:spcPct val="48000"/>
              </a:spcAft>
              <a:buFont typeface="Wingdings" pitchFamily="2" charset="2"/>
              <a:buNone/>
            </a:pPr>
            <a:r>
              <a:rPr lang="en-US" sz="2400"/>
              <a:t>	-4A</a:t>
            </a:r>
            <a:r>
              <a:rPr lang="en-US" sz="2400" baseline="-25000"/>
              <a:t>1</a:t>
            </a:r>
            <a:r>
              <a:rPr lang="en-US" sz="2400"/>
              <a:t> – 2B</a:t>
            </a:r>
            <a:r>
              <a:rPr lang="en-US" sz="2400" baseline="-25000"/>
              <a:t>1</a:t>
            </a:r>
            <a:r>
              <a:rPr lang="en-US" sz="2400"/>
              <a:t> + 3C</a:t>
            </a:r>
            <a:r>
              <a:rPr lang="en-US" sz="2400" baseline="-25000"/>
              <a:t>1</a:t>
            </a:r>
            <a:r>
              <a:rPr lang="en-US" sz="2400"/>
              <a:t> + 1D</a:t>
            </a:r>
            <a:r>
              <a:rPr lang="en-US" sz="2400" baseline="-25000"/>
              <a:t>1</a:t>
            </a:r>
            <a:r>
              <a:rPr lang="en-US" sz="2400"/>
              <a:t>  </a:t>
            </a:r>
            <a:r>
              <a:rPr lang="en-US" sz="2400" u="sng"/>
              <a:t>&lt;</a:t>
            </a:r>
            <a:r>
              <a:rPr lang="en-US" sz="2400"/>
              <a:t> 0 } month 1</a:t>
            </a:r>
          </a:p>
          <a:p>
            <a:pPr>
              <a:spcAft>
                <a:spcPct val="48000"/>
              </a:spcAft>
              <a:buFont typeface="Wingdings" pitchFamily="2" charset="2"/>
              <a:buNone/>
            </a:pPr>
            <a:r>
              <a:rPr lang="en-US" sz="2400"/>
              <a:t>	-2B</a:t>
            </a:r>
            <a:r>
              <a:rPr lang="en-US" sz="2400" baseline="-25000"/>
              <a:t>1</a:t>
            </a:r>
            <a:r>
              <a:rPr lang="en-US" sz="2400"/>
              <a:t> + 3C</a:t>
            </a:r>
            <a:r>
              <a:rPr lang="en-US" sz="2400" baseline="-25000"/>
              <a:t>1</a:t>
            </a:r>
            <a:r>
              <a:rPr lang="en-US" sz="2400"/>
              <a:t> + 1D</a:t>
            </a:r>
            <a:r>
              <a:rPr lang="en-US" sz="2400" baseline="-25000"/>
              <a:t>1</a:t>
            </a:r>
            <a:r>
              <a:rPr lang="en-US" sz="2400"/>
              <a:t> – 4A</a:t>
            </a:r>
            <a:r>
              <a:rPr lang="en-US" sz="2400" baseline="-25000"/>
              <a:t>2</a:t>
            </a:r>
            <a:r>
              <a:rPr lang="en-US" sz="2400"/>
              <a:t>  </a:t>
            </a:r>
            <a:r>
              <a:rPr lang="en-US" sz="2400" u="sng"/>
              <a:t>&lt;</a:t>
            </a:r>
            <a:r>
              <a:rPr lang="en-US" sz="2400"/>
              <a:t> 0 } month 2</a:t>
            </a:r>
          </a:p>
          <a:p>
            <a:pPr>
              <a:spcAft>
                <a:spcPct val="48000"/>
              </a:spcAft>
              <a:buFont typeface="Wingdings" pitchFamily="2" charset="2"/>
              <a:buNone/>
            </a:pPr>
            <a:r>
              <a:rPr lang="en-US" sz="2400"/>
              <a:t>	3C</a:t>
            </a:r>
            <a:r>
              <a:rPr lang="en-US" sz="2400" baseline="-25000"/>
              <a:t>1</a:t>
            </a:r>
            <a:r>
              <a:rPr lang="en-US" sz="2400"/>
              <a:t> + 1D</a:t>
            </a:r>
            <a:r>
              <a:rPr lang="en-US" sz="2400" baseline="-25000"/>
              <a:t>1</a:t>
            </a:r>
            <a:r>
              <a:rPr lang="en-US" sz="2400"/>
              <a:t> – 4A</a:t>
            </a:r>
            <a:r>
              <a:rPr lang="en-US" sz="2400" baseline="-25000"/>
              <a:t>3</a:t>
            </a:r>
            <a:r>
              <a:rPr lang="en-US" sz="2400"/>
              <a:t> – 2B</a:t>
            </a:r>
            <a:r>
              <a:rPr lang="en-US" sz="2400" baseline="-25000"/>
              <a:t>3</a:t>
            </a:r>
            <a:r>
              <a:rPr lang="en-US" sz="2400"/>
              <a:t>   </a:t>
            </a:r>
            <a:r>
              <a:rPr lang="en-US" sz="2400" u="sng"/>
              <a:t>&lt;</a:t>
            </a:r>
            <a:r>
              <a:rPr lang="en-US" sz="2400"/>
              <a:t> 0 } month 3</a:t>
            </a:r>
          </a:p>
          <a:p>
            <a:pPr>
              <a:spcAft>
                <a:spcPct val="48000"/>
              </a:spcAft>
              <a:buFont typeface="Wingdings" pitchFamily="2" charset="2"/>
              <a:buNone/>
            </a:pPr>
            <a:r>
              <a:rPr lang="en-US" sz="2400"/>
              <a:t>	1D</a:t>
            </a:r>
            <a:r>
              <a:rPr lang="en-US" sz="2400" baseline="-25000"/>
              <a:t>1</a:t>
            </a:r>
            <a:r>
              <a:rPr lang="en-US" sz="2400"/>
              <a:t> – 2B</a:t>
            </a:r>
            <a:r>
              <a:rPr lang="en-US" sz="2400" baseline="-25000"/>
              <a:t>3</a:t>
            </a:r>
            <a:r>
              <a:rPr lang="en-US" sz="2400"/>
              <a:t> – 4A</a:t>
            </a:r>
            <a:r>
              <a:rPr lang="en-US" sz="2400" baseline="-25000"/>
              <a:t>4</a:t>
            </a:r>
            <a:r>
              <a:rPr lang="en-US" sz="2400"/>
              <a:t> + 3C</a:t>
            </a:r>
            <a:r>
              <a:rPr lang="en-US" sz="2400" baseline="-25000"/>
              <a:t>4</a:t>
            </a:r>
            <a:r>
              <a:rPr lang="en-US" sz="2400"/>
              <a:t>   </a:t>
            </a:r>
            <a:r>
              <a:rPr lang="en-US" sz="2400" u="sng"/>
              <a:t>&lt;</a:t>
            </a:r>
            <a:r>
              <a:rPr lang="en-US" sz="2400"/>
              <a:t> 0 } month 4</a:t>
            </a:r>
          </a:p>
          <a:p>
            <a:pPr>
              <a:spcAft>
                <a:spcPct val="48000"/>
              </a:spcAft>
              <a:buFont typeface="Wingdings" pitchFamily="2" charset="2"/>
              <a:buNone/>
            </a:pPr>
            <a:r>
              <a:rPr lang="en-US" sz="2400"/>
              <a:t>	1D</a:t>
            </a:r>
            <a:r>
              <a:rPr lang="en-US" sz="2400" baseline="-25000"/>
              <a:t>1</a:t>
            </a:r>
            <a:r>
              <a:rPr lang="en-US" sz="2400"/>
              <a:t> + 3C</a:t>
            </a:r>
            <a:r>
              <a:rPr lang="en-US" sz="2400" baseline="-25000"/>
              <a:t>4</a:t>
            </a:r>
            <a:r>
              <a:rPr lang="en-US" sz="2400"/>
              <a:t> – 4A</a:t>
            </a:r>
            <a:r>
              <a:rPr lang="en-US" sz="2400" baseline="-25000"/>
              <a:t>5</a:t>
            </a:r>
            <a:r>
              <a:rPr lang="en-US" sz="2400"/>
              <a:t> – 2B</a:t>
            </a:r>
            <a:r>
              <a:rPr lang="en-US" sz="2400" baseline="-25000"/>
              <a:t>5</a:t>
            </a:r>
            <a:r>
              <a:rPr lang="en-US" sz="2400"/>
              <a:t>   </a:t>
            </a:r>
            <a:r>
              <a:rPr lang="en-US" sz="2400" u="sng"/>
              <a:t>&lt;</a:t>
            </a:r>
            <a:r>
              <a:rPr lang="en-US" sz="2400"/>
              <a:t> 0 } month 5</a:t>
            </a:r>
          </a:p>
          <a:p>
            <a:pPr>
              <a:spcAft>
                <a:spcPct val="48000"/>
              </a:spcAft>
              <a:buFont typeface="Wingdings" pitchFamily="2" charset="2"/>
              <a:buNone/>
            </a:pPr>
            <a:r>
              <a:rPr lang="en-US" sz="2400"/>
              <a:t>	1D</a:t>
            </a:r>
            <a:r>
              <a:rPr lang="en-US" sz="2400" baseline="-25000"/>
              <a:t>1</a:t>
            </a:r>
            <a:r>
              <a:rPr lang="en-US" sz="2400"/>
              <a:t> + 3C</a:t>
            </a:r>
            <a:r>
              <a:rPr lang="en-US" sz="2400" baseline="-25000"/>
              <a:t>4</a:t>
            </a:r>
            <a:r>
              <a:rPr lang="en-US" sz="2400"/>
              <a:t> – 2B</a:t>
            </a:r>
            <a:r>
              <a:rPr lang="en-US" sz="2400" baseline="-25000"/>
              <a:t>5</a:t>
            </a:r>
            <a:r>
              <a:rPr lang="en-US" sz="2400"/>
              <a:t> – 4A</a:t>
            </a:r>
            <a:r>
              <a:rPr lang="en-US" sz="2400" baseline="-25000"/>
              <a:t>6</a:t>
            </a:r>
            <a:r>
              <a:rPr lang="en-US" sz="2400"/>
              <a:t>   </a:t>
            </a:r>
            <a:r>
              <a:rPr lang="en-US" sz="2400" u="sng"/>
              <a:t>&lt;</a:t>
            </a:r>
            <a:r>
              <a:rPr lang="en-US" sz="2400"/>
              <a:t> 0 } month 6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400800" y="2667000"/>
            <a:ext cx="2286000" cy="25304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Tahoma" pitchFamily="34" charset="0"/>
              </a:rPr>
              <a:t>Note that each coefficient is equal to the risk factor for the investment minus 5 (the max. allowable weighted average risk).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Implementing the Model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6836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/>
              <a:t>See file </a:t>
            </a:r>
            <a:r>
              <a:rPr lang="en-US">
                <a:hlinkClick r:id="rId2" action="ppaction://hlinkfile"/>
              </a:rPr>
              <a:t>Fig3-38.xls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8138"/>
            <a:ext cx="8305800" cy="1109662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4000" i="1">
                <a:solidFill>
                  <a:schemeClr val="hlink"/>
                </a:solidFill>
              </a:rPr>
              <a:t>Data Envelopment Analysis (DEA):</a:t>
            </a:r>
            <a:br>
              <a:rPr lang="en-US" sz="4000" i="1">
                <a:solidFill>
                  <a:schemeClr val="hlink"/>
                </a:solidFill>
              </a:rPr>
            </a:br>
            <a:r>
              <a:rPr lang="en-US" sz="4000" i="1">
                <a:solidFill>
                  <a:schemeClr val="hlink"/>
                </a:solidFill>
              </a:rPr>
              <a:t>Steak &amp; Burger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447800"/>
            <a:ext cx="8758237" cy="254000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Steak &amp; Burger needs to evaluate the performance (efficiency) of 12 units. </a:t>
            </a:r>
          </a:p>
          <a:p>
            <a:r>
              <a:rPr lang="en-US" sz="2400"/>
              <a:t>Outputs for each unit (</a:t>
            </a:r>
            <a:r>
              <a:rPr lang="en-US" sz="2400" i="1"/>
              <a:t>O</a:t>
            </a:r>
            <a:r>
              <a:rPr lang="en-US" sz="2400" i="1" baseline="-25000">
                <a:latin typeface="Times New Roman" pitchFamily="18" charset="0"/>
              </a:rPr>
              <a:t>ij</a:t>
            </a:r>
            <a:r>
              <a:rPr lang="en-US" sz="2400"/>
              <a:t>) include measures of: Profit, Customer Satisfaction, and Cleanliness</a:t>
            </a:r>
          </a:p>
          <a:p>
            <a:r>
              <a:rPr lang="en-US" sz="2400"/>
              <a:t>Inputs for each unit (</a:t>
            </a:r>
            <a:r>
              <a:rPr lang="en-US" sz="2400" i="1"/>
              <a:t>I</a:t>
            </a:r>
            <a:r>
              <a:rPr lang="en-US" sz="2400" i="1" baseline="-25000">
                <a:latin typeface="Times New Roman" pitchFamily="18" charset="0"/>
              </a:rPr>
              <a:t>ij</a:t>
            </a:r>
            <a:r>
              <a:rPr lang="en-US" sz="2400"/>
              <a:t>) include: Labor Hours, and  Operating Costs</a:t>
            </a:r>
          </a:p>
          <a:p>
            <a:r>
              <a:rPr lang="en-US" sz="2400"/>
              <a:t>The “Efficiency” of unit  </a:t>
            </a:r>
            <a:r>
              <a:rPr lang="en-US" sz="2400" i="1">
                <a:latin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/>
              <a:t> is defined as follows: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254000" y="4699000"/>
            <a:ext cx="8758238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1371600" y="4814888"/>
            <a:ext cx="4419600" cy="366712"/>
            <a:chOff x="123" y="2566"/>
            <a:chExt cx="5619" cy="231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123" y="2566"/>
              <a:ext cx="56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50000"/>
                </a:spcBef>
                <a:tabLst>
                  <a:tab pos="685800" algn="ctr"/>
                  <a:tab pos="2740025" algn="ctr"/>
                  <a:tab pos="5197475" algn="ctr"/>
                  <a:tab pos="7535863" algn="ctr"/>
                </a:tabLst>
              </a:pPr>
              <a:endParaRPr lang="en-US" sz="2000" b="1"/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 flipV="1">
              <a:off x="154" y="2756"/>
              <a:ext cx="541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295400" y="4572000"/>
            <a:ext cx="4419600" cy="4572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Weighted sum of unit </a:t>
            </a:r>
            <a:r>
              <a:rPr lang="en-US" sz="2400" i="1">
                <a:latin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</a:rPr>
              <a:t>’s outputs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295400" y="5105400"/>
            <a:ext cx="4419600" cy="4572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Weighted sum of unit </a:t>
            </a:r>
            <a:r>
              <a:rPr lang="en-US" sz="2400" i="1">
                <a:latin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</a:rPr>
              <a:t>’s inputs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5867400" y="4876800"/>
            <a:ext cx="381000" cy="4572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pic>
        <p:nvPicPr>
          <p:cNvPr id="6964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267200"/>
            <a:ext cx="1150938" cy="17526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8037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Decision Variables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524000" y="1447800"/>
            <a:ext cx="6096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635000" indent="-635000" algn="ctr" eaLnBrk="0" hangingPunct="0">
              <a:lnSpc>
                <a:spcPct val="120000"/>
              </a:lnSpc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i="1" baseline="-25000">
                <a:latin typeface="Times New Roman" pitchFamily="18" charset="0"/>
              </a:rPr>
              <a:t>j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latin typeface="Tahoma" pitchFamily="34" charset="0"/>
              </a:rPr>
              <a:t>= weight assigned to output </a:t>
            </a:r>
            <a:r>
              <a:rPr lang="en-US" sz="2800" i="1">
                <a:latin typeface="Times New Roman" pitchFamily="18" charset="0"/>
              </a:rPr>
              <a:t>j</a:t>
            </a:r>
            <a:r>
              <a:rPr lang="en-US" sz="2800">
                <a:latin typeface="Times New Roman" pitchFamily="18" charset="0"/>
              </a:rPr>
              <a:t> </a:t>
            </a:r>
          </a:p>
          <a:p>
            <a:pPr marL="635000" indent="-635000" algn="ctr" eaLnBrk="0" hangingPunct="0">
              <a:lnSpc>
                <a:spcPct val="120000"/>
              </a:lnSpc>
            </a:pPr>
            <a:r>
              <a:rPr lang="en-US" sz="2800">
                <a:latin typeface="Tahoma" pitchFamily="34" charset="0"/>
              </a:rPr>
              <a:t>v</a:t>
            </a:r>
            <a:r>
              <a:rPr lang="en-US" sz="2800" i="1" baseline="-25000">
                <a:latin typeface="Times New Roman" pitchFamily="18" charset="0"/>
              </a:rPr>
              <a:t>j</a:t>
            </a:r>
            <a:r>
              <a:rPr lang="en-US" sz="2800">
                <a:latin typeface="Tahoma" pitchFamily="34" charset="0"/>
              </a:rPr>
              <a:t> = weight assigned to input </a:t>
            </a:r>
            <a:r>
              <a:rPr lang="en-US" sz="2800" i="1">
                <a:latin typeface="Times New Roman" pitchFamily="18" charset="0"/>
              </a:rPr>
              <a:t>j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09600" y="3124200"/>
            <a:ext cx="7696200" cy="8223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A separate LP is solved for each unit, allowing each unit to select the best possible weights for 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Defining the Objective Function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28588" y="1728788"/>
            <a:ext cx="901382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9163" indent="-919163" algn="ctr" eaLnBrk="0" hangingPunct="0">
              <a:lnSpc>
                <a:spcPct val="130000"/>
              </a:lnSpc>
              <a:spcBef>
                <a:spcPct val="50000"/>
              </a:spcBef>
              <a:tabLst>
                <a:tab pos="1836738" algn="l"/>
              </a:tabLst>
            </a:pPr>
            <a:r>
              <a:rPr lang="en-US" sz="3200">
                <a:latin typeface="Tahoma" pitchFamily="34" charset="0"/>
              </a:rPr>
              <a:t>Maximize the weighted output for unit </a:t>
            </a:r>
            <a:r>
              <a:rPr lang="en-US" sz="3200" i="1">
                <a:latin typeface="Times New Roman" pitchFamily="18" charset="0"/>
              </a:rPr>
              <a:t>i</a:t>
            </a:r>
            <a:r>
              <a:rPr lang="en-US" sz="3200">
                <a:latin typeface="Tahoma" pitchFamily="34" charset="0"/>
              </a:rPr>
              <a:t> :</a:t>
            </a:r>
            <a:endParaRPr lang="en-US" sz="2800">
              <a:latin typeface="Tahoma" pitchFamily="34" charset="0"/>
            </a:endParaRPr>
          </a:p>
        </p:txBody>
      </p:sp>
      <p:grpSp>
        <p:nvGrpSpPr>
          <p:cNvPr id="71688" name="Group 8"/>
          <p:cNvGrpSpPr>
            <a:grpSpLocks/>
          </p:cNvGrpSpPr>
          <p:nvPr/>
        </p:nvGrpSpPr>
        <p:grpSpPr bwMode="auto">
          <a:xfrm>
            <a:off x="2895600" y="3048000"/>
            <a:ext cx="2895600" cy="1057275"/>
            <a:chOff x="1824" y="1920"/>
            <a:chExt cx="1824" cy="666"/>
          </a:xfrm>
        </p:grpSpPr>
        <p:pic>
          <p:nvPicPr>
            <p:cNvPr id="7168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32" y="1920"/>
              <a:ext cx="816" cy="666"/>
            </a:xfrm>
            <a:prstGeom prst="rect">
              <a:avLst/>
            </a:prstGeom>
            <a:noFill/>
            <a:ln w="25400">
              <a:noFill/>
              <a:miter lim="800000"/>
              <a:headEnd type="none" w="sm" len="sm"/>
              <a:tailEnd type="none" w="sm" len="sm"/>
            </a:ln>
            <a:effectLst/>
          </p:spPr>
        </p:pic>
        <p:sp>
          <p:nvSpPr>
            <p:cNvPr id="71686" name="Text Box 6"/>
            <p:cNvSpPr txBox="1">
              <a:spLocks noChangeArrowheads="1"/>
            </p:cNvSpPr>
            <p:nvPr/>
          </p:nvSpPr>
          <p:spPr bwMode="auto">
            <a:xfrm>
              <a:off x="1824" y="2016"/>
              <a:ext cx="1152" cy="45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30000"/>
                </a:lnSpc>
                <a:spcBef>
                  <a:spcPct val="50000"/>
                </a:spcBef>
              </a:pPr>
              <a:r>
                <a:rPr lang="en-US" sz="3200">
                  <a:latin typeface="Tahoma" pitchFamily="34" charset="0"/>
                </a:rPr>
                <a:t>MAX: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/>
              <a:t> </a:t>
            </a:r>
            <a:r>
              <a:rPr lang="en-US" i="1">
                <a:solidFill>
                  <a:schemeClr val="hlink"/>
                </a:solidFill>
              </a:rPr>
              <a:t>Let’s Implement a Model for the </a:t>
            </a:r>
            <a:br>
              <a:rPr lang="en-US" i="1">
                <a:solidFill>
                  <a:schemeClr val="hlink"/>
                </a:solidFill>
              </a:rPr>
            </a:br>
            <a:r>
              <a:rPr lang="en-US" i="1">
                <a:solidFill>
                  <a:schemeClr val="hlink"/>
                </a:solidFill>
              </a:rPr>
              <a:t>Blue Ridge Hot Tubs Example...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71588" y="2119313"/>
            <a:ext cx="7551737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800">
                <a:solidFill>
                  <a:srgbClr val="FFFFFF"/>
                </a:solidFill>
              </a:rPr>
              <a:t>MAX: 350X</a:t>
            </a:r>
            <a:r>
              <a:rPr lang="en-US" sz="2800" baseline="-25000">
                <a:solidFill>
                  <a:srgbClr val="FFFFFF"/>
                </a:solidFill>
              </a:rPr>
              <a:t>1</a:t>
            </a:r>
            <a:r>
              <a:rPr lang="en-US" sz="2800">
                <a:solidFill>
                  <a:srgbClr val="FFFFFF"/>
                </a:solidFill>
              </a:rPr>
              <a:t> + 300X</a:t>
            </a:r>
            <a:r>
              <a:rPr lang="en-US" sz="2800" baseline="-25000">
                <a:solidFill>
                  <a:srgbClr val="FFFFFF"/>
                </a:solidFill>
              </a:rPr>
              <a:t>2		</a:t>
            </a:r>
            <a:r>
              <a:rPr lang="en-US" sz="2800">
                <a:solidFill>
                  <a:srgbClr val="FFFFFF"/>
                </a:solidFill>
              </a:rPr>
              <a:t>} profit</a:t>
            </a:r>
          </a:p>
          <a:p>
            <a:pPr eaLnBrk="0" hangingPunct="0">
              <a:spcBef>
                <a:spcPct val="20000"/>
              </a:spcBef>
            </a:pPr>
            <a:r>
              <a:rPr lang="en-US" sz="2800">
                <a:solidFill>
                  <a:srgbClr val="FFFFFF"/>
                </a:solidFill>
              </a:rPr>
              <a:t>S.T.:	1X</a:t>
            </a:r>
            <a:r>
              <a:rPr lang="en-US" sz="2800" baseline="-25000">
                <a:solidFill>
                  <a:srgbClr val="FFFFFF"/>
                </a:solidFill>
              </a:rPr>
              <a:t>1</a:t>
            </a:r>
            <a:r>
              <a:rPr lang="en-US" sz="2800">
                <a:solidFill>
                  <a:srgbClr val="FFFFFF"/>
                </a:solidFill>
              </a:rPr>
              <a:t> + 1X</a:t>
            </a:r>
            <a:r>
              <a:rPr lang="en-US" sz="2800" baseline="-25000">
                <a:solidFill>
                  <a:srgbClr val="FFFFFF"/>
                </a:solidFill>
              </a:rPr>
              <a:t>2</a:t>
            </a:r>
            <a:r>
              <a:rPr lang="en-US" sz="2800">
                <a:solidFill>
                  <a:srgbClr val="FFFFFF"/>
                </a:solidFill>
              </a:rPr>
              <a:t> &lt;= 200	} pumps</a:t>
            </a:r>
          </a:p>
          <a:p>
            <a:pPr eaLnBrk="0" hangingPunct="0">
              <a:spcBef>
                <a:spcPct val="20000"/>
              </a:spcBef>
            </a:pPr>
            <a:r>
              <a:rPr lang="en-US" sz="2800">
                <a:solidFill>
                  <a:srgbClr val="FFFFFF"/>
                </a:solidFill>
              </a:rPr>
              <a:t>	9X</a:t>
            </a:r>
            <a:r>
              <a:rPr lang="en-US" sz="2800" baseline="-25000">
                <a:solidFill>
                  <a:srgbClr val="FFFFFF"/>
                </a:solidFill>
              </a:rPr>
              <a:t>1</a:t>
            </a:r>
            <a:r>
              <a:rPr lang="en-US" sz="2800">
                <a:solidFill>
                  <a:srgbClr val="FFFFFF"/>
                </a:solidFill>
              </a:rPr>
              <a:t> + 6X</a:t>
            </a:r>
            <a:r>
              <a:rPr lang="en-US" sz="2800" baseline="-25000">
                <a:solidFill>
                  <a:srgbClr val="FFFFFF"/>
                </a:solidFill>
              </a:rPr>
              <a:t>2</a:t>
            </a:r>
            <a:r>
              <a:rPr lang="en-US" sz="2800">
                <a:solidFill>
                  <a:srgbClr val="FFFFFF"/>
                </a:solidFill>
              </a:rPr>
              <a:t> &lt;= 1566	} labor</a:t>
            </a:r>
          </a:p>
          <a:p>
            <a:pPr eaLnBrk="0" hangingPunct="0">
              <a:spcBef>
                <a:spcPct val="20000"/>
              </a:spcBef>
            </a:pPr>
            <a:r>
              <a:rPr lang="en-US" sz="2800">
                <a:solidFill>
                  <a:srgbClr val="FFFFFF"/>
                </a:solidFill>
              </a:rPr>
              <a:t>	12X</a:t>
            </a:r>
            <a:r>
              <a:rPr lang="en-US" sz="2800" baseline="-25000">
                <a:solidFill>
                  <a:srgbClr val="FFFFFF"/>
                </a:solidFill>
              </a:rPr>
              <a:t>1</a:t>
            </a:r>
            <a:r>
              <a:rPr lang="en-US" sz="2800">
                <a:solidFill>
                  <a:srgbClr val="FFFFFF"/>
                </a:solidFill>
              </a:rPr>
              <a:t> + 16X</a:t>
            </a:r>
            <a:r>
              <a:rPr lang="en-US" sz="2800" baseline="-25000">
                <a:solidFill>
                  <a:srgbClr val="FFFFFF"/>
                </a:solidFill>
              </a:rPr>
              <a:t>2</a:t>
            </a:r>
            <a:r>
              <a:rPr lang="en-US" sz="2800">
                <a:solidFill>
                  <a:srgbClr val="FFFFFF"/>
                </a:solidFill>
              </a:rPr>
              <a:t> &lt;= 2880	} tubing</a:t>
            </a:r>
          </a:p>
          <a:p>
            <a:pPr eaLnBrk="0" hangingPunct="0">
              <a:spcBef>
                <a:spcPct val="20000"/>
              </a:spcBef>
            </a:pPr>
            <a:r>
              <a:rPr lang="en-US" sz="2800">
                <a:solidFill>
                  <a:srgbClr val="FFFFFF"/>
                </a:solidFill>
              </a:rPr>
              <a:t>	X</a:t>
            </a:r>
            <a:r>
              <a:rPr lang="en-US" sz="2800" baseline="-25000">
                <a:solidFill>
                  <a:srgbClr val="FFFFFF"/>
                </a:solidFill>
              </a:rPr>
              <a:t>1</a:t>
            </a:r>
            <a:r>
              <a:rPr lang="en-US" sz="2800">
                <a:solidFill>
                  <a:srgbClr val="FFFFFF"/>
                </a:solidFill>
              </a:rPr>
              <a:t>, X</a:t>
            </a:r>
            <a:r>
              <a:rPr lang="en-US" sz="2800" baseline="-25000">
                <a:solidFill>
                  <a:srgbClr val="FFFFFF"/>
                </a:solidFill>
              </a:rPr>
              <a:t>2</a:t>
            </a:r>
            <a:r>
              <a:rPr lang="en-US" sz="2800">
                <a:solidFill>
                  <a:srgbClr val="FFFFFF"/>
                </a:solidFill>
              </a:rPr>
              <a:t> &gt;= 0			} nonnegativity</a:t>
            </a:r>
            <a:endParaRPr lang="en-US" sz="2800" baseline="-25000">
              <a:solidFill>
                <a:srgbClr val="FFFFFF"/>
              </a:solidFill>
            </a:endParaRPr>
          </a:p>
          <a:p>
            <a:pPr eaLnBrk="0" hangingPunct="0"/>
            <a:endParaRPr lang="en-US" sz="2800" baseline="-25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0225"/>
            <a:ext cx="7772400" cy="676275"/>
          </a:xfrm>
          <a:noFill/>
          <a:ln/>
        </p:spPr>
        <p:txBody>
          <a:bodyPr lIns="92075" tIns="46038" rIns="92075" bIns="46038"/>
          <a:lstStyle/>
          <a:p>
            <a:r>
              <a:rPr lang="en-US" sz="4000" i="1">
                <a:solidFill>
                  <a:schemeClr val="hlink"/>
                </a:solidFill>
              </a:rPr>
              <a:t>Defining the Constraints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38"/>
            <a:ext cx="7929563" cy="4652962"/>
          </a:xfrm>
          <a:ln/>
        </p:spPr>
        <p:txBody>
          <a:bodyPr lIns="92075" tIns="46038" rIns="92075" bIns="46038"/>
          <a:lstStyle/>
          <a:p>
            <a:r>
              <a:rPr lang="en-US" sz="2800"/>
              <a:t>Efficiency cannot exceed 100% for any unit</a:t>
            </a:r>
          </a:p>
          <a:p>
            <a:pPr lvl="1">
              <a:buFontTx/>
              <a:buNone/>
            </a:pPr>
            <a:endParaRPr lang="en-US" sz="2400"/>
          </a:p>
          <a:p>
            <a:pPr lvl="1">
              <a:buFontTx/>
              <a:buNone/>
            </a:pPr>
            <a:endParaRPr lang="en-US" sz="2400">
              <a:latin typeface="Times New Roman" pitchFamily="18" charset="0"/>
            </a:endParaRPr>
          </a:p>
          <a:p>
            <a:pPr lvl="1">
              <a:buFontTx/>
              <a:buNone/>
            </a:pPr>
            <a:endParaRPr lang="en-US" sz="2400">
              <a:latin typeface="Times New Roman" pitchFamily="18" charset="0"/>
            </a:endParaRPr>
          </a:p>
          <a:p>
            <a:r>
              <a:rPr lang="en-US" sz="2800"/>
              <a:t>Sum of weighted inputs for unit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/>
              <a:t>must equal 1</a:t>
            </a:r>
          </a:p>
          <a:p>
            <a:pPr lvl="1">
              <a:buFontTx/>
              <a:buNone/>
            </a:pPr>
            <a:endParaRPr lang="en-US" sz="2400"/>
          </a:p>
          <a:p>
            <a:pPr lvl="1">
              <a:buFontTx/>
              <a:buNone/>
            </a:pPr>
            <a:endParaRPr lang="en-US" sz="2400">
              <a:latin typeface="Times New Roman" pitchFamily="18" charset="0"/>
            </a:endParaRPr>
          </a:p>
          <a:p>
            <a:pPr lvl="1">
              <a:buFontTx/>
              <a:buNone/>
            </a:pPr>
            <a:endParaRPr lang="en-US" sz="2400">
              <a:latin typeface="Times New Roman" pitchFamily="18" charset="0"/>
            </a:endParaRPr>
          </a:p>
          <a:p>
            <a:r>
              <a:rPr lang="en-US" sz="2800"/>
              <a:t>Nonnegativity Conditions</a:t>
            </a:r>
            <a:endParaRPr lang="en-US" sz="3600"/>
          </a:p>
          <a:p>
            <a:pPr lvl="1">
              <a:buFontTx/>
              <a:buNone/>
            </a:pPr>
            <a:r>
              <a:rPr lang="en-US" sz="2400">
                <a:latin typeface="Times New Roman" pitchFamily="18" charset="0"/>
              </a:rPr>
              <a:t>w</a:t>
            </a:r>
            <a:r>
              <a:rPr lang="en-US" sz="2400" i="1" baseline="-25000">
                <a:latin typeface="Times New Roman" pitchFamily="18" charset="0"/>
              </a:rPr>
              <a:t>j</a:t>
            </a:r>
            <a:r>
              <a:rPr lang="en-US" sz="2400">
                <a:latin typeface="Times New Roman" pitchFamily="18" charset="0"/>
              </a:rPr>
              <a:t>, v</a:t>
            </a:r>
            <a:r>
              <a:rPr lang="en-US" sz="2400" i="1" baseline="-25000">
                <a:latin typeface="Times New Roman" pitchFamily="18" charset="0"/>
              </a:rPr>
              <a:t>j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 baseline="-250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&gt;=  0, for all </a:t>
            </a:r>
            <a:r>
              <a:rPr lang="en-US" sz="2400" i="1">
                <a:latin typeface="Times New Roman" pitchFamily="18" charset="0"/>
              </a:rPr>
              <a:t>j </a:t>
            </a: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7239000" cy="11430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352800"/>
            <a:ext cx="1905000" cy="1258888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8037"/>
          </a:xfrm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Important Point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7696200" cy="20542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Bef>
                <a:spcPct val="50000"/>
              </a:spcBef>
            </a:pPr>
            <a:r>
              <a:rPr lang="en-US" sz="2800"/>
              <a:t>When using DEA, output variables should be expressed on a scale where “more is better” and input variables should be expressed on a scale where “less is better”.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Implementing the Model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6836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/>
              <a:t>See file </a:t>
            </a:r>
            <a:r>
              <a:rPr lang="en-US">
                <a:hlinkClick r:id="rId2" action="ppaction://hlinkfile"/>
              </a:rPr>
              <a:t>Fig3-41.xls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Analyzing The Solution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6836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/>
              <a:t>See file </a:t>
            </a:r>
            <a:r>
              <a:rPr lang="en-US">
                <a:hlinkClick r:id="rId2" action="ppaction://hlinkfile"/>
              </a:rPr>
              <a:t>Fig3-48.xls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2192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chemeClr val="hlink"/>
                </a:solidFill>
              </a:rPr>
              <a:t>End of Chapter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Implementing the Model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68363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Wingdings" pitchFamily="2" charset="2"/>
              <a:buNone/>
            </a:pPr>
            <a:r>
              <a:rPr lang="en-US"/>
              <a:t>See file </a:t>
            </a:r>
            <a:r>
              <a:rPr lang="en-US">
                <a:solidFill>
                  <a:schemeClr val="hlink"/>
                </a:solidFill>
                <a:hlinkClick r:id="rId2" action="ppaction://hlinkfile"/>
              </a:rPr>
              <a:t>Fig3-1.xls</a:t>
            </a:r>
            <a:endParaRPr 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i="1">
                <a:solidFill>
                  <a:schemeClr val="hlink"/>
                </a:solidFill>
              </a:rPr>
              <a:t>How Solver Views the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Target cell - the cell in the spreadsheet that represents the </a:t>
            </a:r>
            <a:r>
              <a:rPr lang="en-US" i="1"/>
              <a:t>objective function</a:t>
            </a:r>
            <a:endParaRPr lang="en-US"/>
          </a:p>
          <a:p>
            <a:r>
              <a:rPr lang="en-US"/>
              <a:t>Changing cells - the cells in the spreadsheet representing the </a:t>
            </a:r>
            <a:r>
              <a:rPr lang="en-US" i="1"/>
              <a:t>decision variables</a:t>
            </a:r>
          </a:p>
          <a:p>
            <a:r>
              <a:rPr lang="en-US"/>
              <a:t>Constraint cells - the cells in the spreadsheet representing the </a:t>
            </a:r>
            <a:r>
              <a:rPr lang="en-US" i="1"/>
              <a:t>LHS formulas</a:t>
            </a:r>
            <a:r>
              <a:rPr lang="en-US"/>
              <a:t> on the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2609850"/>
            <a:ext cx="7772400" cy="12192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chemeClr val="tx1"/>
                </a:solidFill>
              </a:rPr>
              <a:t>Let’s go back to Excel and see how Solver works...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DA5">
  <a:themeElements>
    <a:clrScheme name="SMDA5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SMDA5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MDA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DA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DA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DA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DA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DA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DA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DA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DA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DA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DA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DA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SMDA5</Template>
  <TotalTime>1069</TotalTime>
  <Words>2207</Words>
  <Application>Microsoft Office PowerPoint</Application>
  <PresentationFormat>On-screen Show (4:3)</PresentationFormat>
  <Paragraphs>436</Paragraphs>
  <Slides>64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9" baseType="lpstr">
      <vt:lpstr>Times New Roman</vt:lpstr>
      <vt:lpstr>Arial</vt:lpstr>
      <vt:lpstr>Wingdings</vt:lpstr>
      <vt:lpstr>Tahoma</vt:lpstr>
      <vt:lpstr>SMDA5</vt:lpstr>
      <vt:lpstr>Spreadsheet Modeling  &amp; Decision Analysis</vt:lpstr>
      <vt:lpstr>Modeling and Solving LP Problems in a Spreadsheet</vt:lpstr>
      <vt:lpstr>Introduction</vt:lpstr>
      <vt:lpstr>Spreadsheet Solvers</vt:lpstr>
      <vt:lpstr>The Steps in Implementing an LP Model in a Spreadsheet</vt:lpstr>
      <vt:lpstr> Let’s Implement a Model for the  Blue Ridge Hot Tubs Example...</vt:lpstr>
      <vt:lpstr>Implementing the Model</vt:lpstr>
      <vt:lpstr>How Solver Views the Model</vt:lpstr>
      <vt:lpstr>Let’s go back to Excel and see how Solver works...</vt:lpstr>
      <vt:lpstr>Goals For Spreadsheet Design</vt:lpstr>
      <vt:lpstr>Spreadsheet Design Guidelines - I</vt:lpstr>
      <vt:lpstr>Spreadsheet Design Guidelines - II</vt:lpstr>
      <vt:lpstr>Make vs. Buy Decisions: The Electro-Poly Corporation</vt:lpstr>
      <vt:lpstr>Defining the Decision Variables</vt:lpstr>
      <vt:lpstr>Defining the Objective Function</vt:lpstr>
      <vt:lpstr>Defining the Constraints</vt:lpstr>
      <vt:lpstr>Implementing the Model</vt:lpstr>
      <vt:lpstr>An Investment Problem: Retirement Planning Services, Inc.</vt:lpstr>
      <vt:lpstr>Investment Restrictions</vt:lpstr>
      <vt:lpstr>Defining the Decision Variables</vt:lpstr>
      <vt:lpstr>Defining the Objective Function</vt:lpstr>
      <vt:lpstr>Defining the Constraints</vt:lpstr>
      <vt:lpstr>Implementing the Model</vt:lpstr>
      <vt:lpstr>A Transportation Problem: Tropicsun</vt:lpstr>
      <vt:lpstr>Defining the Decision Variables</vt:lpstr>
      <vt:lpstr>Defining the Objective Function</vt:lpstr>
      <vt:lpstr>Defining the Constraints</vt:lpstr>
      <vt:lpstr>Implementing the Model</vt:lpstr>
      <vt:lpstr>A Blending Problem: The Agri-Pro Company</vt:lpstr>
      <vt:lpstr>Defining the Decision Variables</vt:lpstr>
      <vt:lpstr>Defining the Objective Function</vt:lpstr>
      <vt:lpstr>Defining the Constraints</vt:lpstr>
      <vt:lpstr>A Comment About Scaling</vt:lpstr>
      <vt:lpstr>Re-Defining the Decision Variables</vt:lpstr>
      <vt:lpstr>Re-Defining the  Objective Function</vt:lpstr>
      <vt:lpstr>Re-Defining the Constraints</vt:lpstr>
      <vt:lpstr>Scaling: Before and After</vt:lpstr>
      <vt:lpstr>The Assume Linear Model Option</vt:lpstr>
      <vt:lpstr>Implementing the Model</vt:lpstr>
      <vt:lpstr>A Production Planning Problem: The Upton Corporation</vt:lpstr>
      <vt:lpstr>Defining the Decision Variables</vt:lpstr>
      <vt:lpstr>Defining the Objective Function</vt:lpstr>
      <vt:lpstr>Defining the Constraints - I</vt:lpstr>
      <vt:lpstr>Defining the Constraints - II</vt:lpstr>
      <vt:lpstr>Defining the Constraints - III</vt:lpstr>
      <vt:lpstr>Implementing the Model</vt:lpstr>
      <vt:lpstr>A Multi-Period Cash Flow Problem: The Taco-Viva Sinking Fund - I</vt:lpstr>
      <vt:lpstr>Summary of Possible Cash Flows</vt:lpstr>
      <vt:lpstr>Defining the Decision Variables</vt:lpstr>
      <vt:lpstr>Defining the Objective Function</vt:lpstr>
      <vt:lpstr>Defining the Constraints</vt:lpstr>
      <vt:lpstr>Implementing the Model</vt:lpstr>
      <vt:lpstr>Risk Management: The Taco-Viva Sinking Fund - II</vt:lpstr>
      <vt:lpstr>Defining the Constraints</vt:lpstr>
      <vt:lpstr>An Alternate Version of the Risk Constraints</vt:lpstr>
      <vt:lpstr>Implementing the Model</vt:lpstr>
      <vt:lpstr>Data Envelopment Analysis (DEA): Steak &amp; Burger</vt:lpstr>
      <vt:lpstr>Defining the Decision Variables</vt:lpstr>
      <vt:lpstr>Defining the Objective Function</vt:lpstr>
      <vt:lpstr>Defining the Constraints</vt:lpstr>
      <vt:lpstr>Important Point</vt:lpstr>
      <vt:lpstr>Implementing the Model</vt:lpstr>
      <vt:lpstr>Analyzing The Solution</vt:lpstr>
      <vt:lpstr>End of Chapter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Spreadsheet Modeling &amp; Decision Analysis:</dc:title>
  <dc:creator>Cliff Ragsdale</dc:creator>
  <cp:lastModifiedBy>Cherri</cp:lastModifiedBy>
  <cp:revision>108</cp:revision>
  <dcterms:created xsi:type="dcterms:W3CDTF">1995-06-17T23:31:02Z</dcterms:created>
  <dcterms:modified xsi:type="dcterms:W3CDTF">2013-08-13T23:40:13Z</dcterms:modified>
</cp:coreProperties>
</file>