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845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31890-6F82-44EF-A9A1-F889229FBC15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994C0-65EC-4549-80CD-C5193097B5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994C0-65EC-4549-80CD-C5193097B58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994C0-65EC-4549-80CD-C5193097B58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994C0-65EC-4549-80CD-C5193097B58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994C0-65EC-4549-80CD-C5193097B58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994C0-65EC-4549-80CD-C5193097B58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994C0-65EC-4549-80CD-C5193097B58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994C0-65EC-4549-80CD-C5193097B58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994C0-65EC-4549-80CD-C5193097B58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994C0-65EC-4549-80CD-C5193097B58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994C0-65EC-4549-80CD-C5193097B58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7977FE-8AE6-4879-9EC0-20B4A4E4A058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7C6799-BB8E-445F-9CAF-E030E45232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977FE-8AE6-4879-9EC0-20B4A4E4A058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C6799-BB8E-445F-9CAF-E030E45232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977FE-8AE6-4879-9EC0-20B4A4E4A058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C6799-BB8E-445F-9CAF-E030E45232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977FE-8AE6-4879-9EC0-20B4A4E4A058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C6799-BB8E-445F-9CAF-E030E45232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977FE-8AE6-4879-9EC0-20B4A4E4A058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C6799-BB8E-445F-9CAF-E030E45232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977FE-8AE6-4879-9EC0-20B4A4E4A058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C6799-BB8E-445F-9CAF-E030E45232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977FE-8AE6-4879-9EC0-20B4A4E4A058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C6799-BB8E-445F-9CAF-E030E45232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977FE-8AE6-4879-9EC0-20B4A4E4A058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C6799-BB8E-445F-9CAF-E030E45232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977FE-8AE6-4879-9EC0-20B4A4E4A058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C6799-BB8E-445F-9CAF-E030E45232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7977FE-8AE6-4879-9EC0-20B4A4E4A058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C6799-BB8E-445F-9CAF-E030E45232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7977FE-8AE6-4879-9EC0-20B4A4E4A058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7C6799-BB8E-445F-9CAF-E030E45232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67977FE-8AE6-4879-9EC0-20B4A4E4A058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7C6799-BB8E-445F-9CAF-E030E45232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Accounting Help for Assignment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Subjective factors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Our projections are based on estimates</a:t>
            </a:r>
          </a:p>
          <a:p>
            <a:pPr lvl="2">
              <a:buNone/>
            </a:pPr>
            <a:endParaRPr lang="en-US" dirty="0" smtClean="0"/>
          </a:p>
          <a:p>
            <a:pPr lvl="2"/>
            <a:r>
              <a:rPr lang="en-US" dirty="0" smtClean="0"/>
              <a:t>What will cause our estimates to be incorrect?</a:t>
            </a:r>
          </a:p>
          <a:p>
            <a:pPr lvl="3"/>
            <a:r>
              <a:rPr lang="en-US" dirty="0" smtClean="0"/>
              <a:t>What will cause us to make more money?</a:t>
            </a:r>
          </a:p>
          <a:p>
            <a:pPr lvl="3"/>
            <a:r>
              <a:rPr lang="en-US" dirty="0" smtClean="0"/>
              <a:t>What will cause us to make less money?</a:t>
            </a:r>
          </a:p>
          <a:p>
            <a:pPr lvl="3"/>
            <a:r>
              <a:rPr lang="en-US" dirty="0" smtClean="0"/>
              <a:t>Think of things like the economy, etc. 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 Present Value</a:t>
            </a:r>
          </a:p>
          <a:p>
            <a:pPr lvl="1"/>
            <a:r>
              <a:rPr lang="en-US" dirty="0" smtClean="0"/>
              <a:t>Determining the value of the income from a project in today’s dollars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Compare that to today’s investment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Ip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Lottery</a:t>
            </a:r>
          </a:p>
          <a:p>
            <a:pPr lvl="1"/>
            <a:r>
              <a:rPr lang="en-US" dirty="0" smtClean="0"/>
              <a:t>Payments </a:t>
            </a:r>
          </a:p>
          <a:p>
            <a:pPr lvl="2"/>
            <a:r>
              <a:rPr lang="en-US" dirty="0" smtClean="0"/>
              <a:t>Annuity</a:t>
            </a:r>
          </a:p>
          <a:p>
            <a:pPr lvl="3"/>
            <a:r>
              <a:rPr lang="en-US" dirty="0" smtClean="0"/>
              <a:t>The same amount for a specified period of time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Lump sum</a:t>
            </a:r>
          </a:p>
          <a:p>
            <a:pPr lvl="2"/>
            <a:r>
              <a:rPr lang="en-US" dirty="0" smtClean="0"/>
              <a:t>This is the NPV of the annuity</a:t>
            </a:r>
          </a:p>
          <a:p>
            <a:pPr lvl="2"/>
            <a:r>
              <a:rPr lang="en-US" dirty="0" smtClean="0"/>
              <a:t>This will be less than the payments</a:t>
            </a:r>
          </a:p>
          <a:p>
            <a:pPr lvl="2"/>
            <a:r>
              <a:rPr lang="en-US" dirty="0" smtClean="0"/>
              <a:t>You can invest at the present interest rate and have the payments </a:t>
            </a:r>
          </a:p>
          <a:p>
            <a:pPr lvl="1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Ip 5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Deer Valley Lodge</a:t>
            </a:r>
          </a:p>
          <a:p>
            <a:pPr lvl="1"/>
            <a:r>
              <a:rPr lang="en-US" dirty="0" smtClean="0"/>
              <a:t>Installing a new lift</a:t>
            </a:r>
          </a:p>
          <a:p>
            <a:pPr lvl="1">
              <a:buNone/>
            </a:pPr>
            <a:endParaRPr lang="en-US" dirty="0" smtClean="0"/>
          </a:p>
          <a:p>
            <a:pPr lvl="2"/>
            <a:r>
              <a:rPr lang="en-US" dirty="0" smtClean="0"/>
              <a:t>We want to consider only </a:t>
            </a:r>
            <a:r>
              <a:rPr lang="en-US" b="1" dirty="0" smtClean="0">
                <a:solidFill>
                  <a:srgbClr val="FF0000"/>
                </a:solidFill>
              </a:rPr>
              <a:t>1 lift (not 5)</a:t>
            </a:r>
          </a:p>
          <a:p>
            <a:pPr lvl="2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We are looking at the income from this lift </a:t>
            </a:r>
          </a:p>
          <a:p>
            <a:pPr lvl="3"/>
            <a:r>
              <a:rPr lang="en-US" dirty="0" smtClean="0"/>
              <a:t>Is it a good investment?</a:t>
            </a:r>
          </a:p>
          <a:p>
            <a:pPr lvl="2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Ip 5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initial calculations</a:t>
            </a:r>
          </a:p>
          <a:p>
            <a:pPr lvl="1"/>
            <a:r>
              <a:rPr lang="en-US" dirty="0" smtClean="0"/>
              <a:t>Investment</a:t>
            </a:r>
          </a:p>
          <a:p>
            <a:pPr lvl="2"/>
            <a:r>
              <a:rPr lang="en-US" dirty="0" smtClean="0"/>
              <a:t>Price of lift + installation and slope prep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Income</a:t>
            </a:r>
            <a:r>
              <a:rPr lang="en-US" dirty="0" smtClean="0"/>
              <a:t> (Revenues)</a:t>
            </a:r>
          </a:p>
          <a:p>
            <a:pPr lvl="2"/>
            <a:r>
              <a:rPr lang="en-US" sz="1600" dirty="0" smtClean="0"/>
              <a:t>Additional skiers x </a:t>
            </a:r>
            <a:r>
              <a:rPr lang="en-US" sz="1600" dirty="0" smtClean="0">
                <a:solidFill>
                  <a:srgbClr val="FF0000"/>
                </a:solidFill>
              </a:rPr>
              <a:t>number of days they will be there </a:t>
            </a:r>
            <a:r>
              <a:rPr lang="en-US" sz="1600" dirty="0" smtClean="0"/>
              <a:t>x price of a ticket</a:t>
            </a:r>
          </a:p>
          <a:p>
            <a:pPr lvl="2"/>
            <a:endParaRPr lang="en-US" dirty="0" smtClean="0"/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Expenses</a:t>
            </a:r>
          </a:p>
          <a:p>
            <a:pPr lvl="2"/>
            <a:r>
              <a:rPr lang="en-US" dirty="0" smtClean="0"/>
              <a:t>Daily expenses x </a:t>
            </a:r>
            <a:r>
              <a:rPr lang="en-US" dirty="0" smtClean="0">
                <a:solidFill>
                  <a:srgbClr val="FF0000"/>
                </a:solidFill>
              </a:rPr>
              <a:t>days open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Net income (cash flow)  Our Annuity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Income</a:t>
            </a:r>
            <a:r>
              <a:rPr lang="en-US" dirty="0" smtClean="0"/>
              <a:t> - </a:t>
            </a:r>
            <a:r>
              <a:rPr lang="en-US" b="1" dirty="0" smtClean="0">
                <a:solidFill>
                  <a:srgbClr val="7030A0"/>
                </a:solidFill>
              </a:rPr>
              <a:t>Expenses</a:t>
            </a:r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IP 5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Before Tax NPV</a:t>
            </a:r>
          </a:p>
          <a:p>
            <a:pPr lvl="1"/>
            <a:r>
              <a:rPr lang="en-US" dirty="0" smtClean="0"/>
              <a:t>Before Tax NPV = Yearly Net income x NPV factor</a:t>
            </a:r>
          </a:p>
          <a:p>
            <a:pPr lvl="2"/>
            <a:r>
              <a:rPr lang="en-US" dirty="0" smtClean="0"/>
              <a:t>NPV Factor  - Page B-11 (Appendix) Table B.3</a:t>
            </a:r>
          </a:p>
          <a:p>
            <a:pPr lvl="3"/>
            <a:r>
              <a:rPr lang="en-US" dirty="0" smtClean="0"/>
              <a:t>Present value of an annuity of $1</a:t>
            </a:r>
          </a:p>
          <a:p>
            <a:pPr lvl="3">
              <a:buNone/>
            </a:pPr>
            <a:r>
              <a:rPr lang="en-US" dirty="0" smtClean="0"/>
              <a:t>                 14%</a:t>
            </a:r>
          </a:p>
          <a:p>
            <a:pPr lvl="3"/>
            <a:endParaRPr lang="en-US" dirty="0" smtClean="0"/>
          </a:p>
          <a:p>
            <a:pPr lvl="5">
              <a:buNone/>
            </a:pPr>
            <a:endParaRPr lang="en-US" dirty="0" smtClean="0"/>
          </a:p>
          <a:p>
            <a:pPr lvl="5">
              <a:buNone/>
            </a:pPr>
            <a:r>
              <a:rPr lang="en-US" dirty="0" smtClean="0"/>
              <a:t>                   NPV factor is where the 2 meet</a:t>
            </a:r>
          </a:p>
          <a:p>
            <a:pPr lvl="3"/>
            <a:r>
              <a:rPr lang="en-US" dirty="0" smtClean="0"/>
              <a:t>20 Periods</a:t>
            </a:r>
          </a:p>
          <a:p>
            <a:pPr lvl="3"/>
            <a:r>
              <a:rPr lang="en-US" dirty="0" smtClean="0"/>
              <a:t>20 years for 14% is 6.6231 (not given </a:t>
            </a:r>
            <a:r>
              <a:rPr lang="en-US" smtClean="0"/>
              <a:t>in table)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Compare the Before Tax NPV to the Investment</a:t>
            </a:r>
          </a:p>
          <a:p>
            <a:pPr lvl="2"/>
            <a:r>
              <a:rPr lang="en-US" dirty="0" smtClean="0"/>
              <a:t>If the NPV is more than the investment, it is a good investment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1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066800" y="3733800"/>
            <a:ext cx="914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600200" y="3276600"/>
            <a:ext cx="1295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819400" y="396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971800" y="3962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Tax NPV</a:t>
            </a:r>
          </a:p>
          <a:p>
            <a:pPr lvl="1"/>
            <a:r>
              <a:rPr lang="en-US" dirty="0" smtClean="0"/>
              <a:t>Before tax income is 100% of income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 tax income deducts the taxes</a:t>
            </a:r>
          </a:p>
          <a:p>
            <a:pPr lvl="2"/>
            <a:r>
              <a:rPr lang="en-US" dirty="0" smtClean="0"/>
              <a:t>100% - 40% = 60% left after taxes</a:t>
            </a:r>
          </a:p>
          <a:p>
            <a:pPr lvl="2"/>
            <a:endParaRPr lang="en-US" dirty="0" smtClean="0"/>
          </a:p>
          <a:p>
            <a:pPr lvl="1"/>
            <a:r>
              <a:rPr lang="en-US" sz="2000" dirty="0" smtClean="0"/>
              <a:t>After tax net income = Net income (from beginning) x 60%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After tax NPV </a:t>
            </a:r>
            <a:r>
              <a:rPr lang="en-US" sz="2000" dirty="0" smtClean="0"/>
              <a:t>= After tax net income x NPV factor</a:t>
            </a:r>
          </a:p>
          <a:p>
            <a:pPr lvl="2"/>
            <a:r>
              <a:rPr lang="en-US" sz="1800" dirty="0" smtClean="0"/>
              <a:t>NPV factor page B-11 </a:t>
            </a:r>
          </a:p>
          <a:p>
            <a:pPr lvl="3"/>
            <a:r>
              <a:rPr lang="en-US" sz="1600" dirty="0" smtClean="0"/>
              <a:t>Go down 20 periods and across to 8% (after tax required rate of return)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2 – Step 1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NPV of Tax Savings</a:t>
            </a:r>
          </a:p>
          <a:p>
            <a:pPr lvl="1"/>
            <a:r>
              <a:rPr lang="en-US" dirty="0" smtClean="0"/>
              <a:t>Tax Savings = Investment x tax rate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NPV of tax savings </a:t>
            </a:r>
            <a:r>
              <a:rPr lang="en-US" dirty="0" smtClean="0"/>
              <a:t>= tax savings x NPV Factor</a:t>
            </a:r>
          </a:p>
          <a:p>
            <a:pPr lvl="1">
              <a:buNone/>
            </a:pPr>
            <a:endParaRPr lang="en-US" dirty="0" smtClean="0"/>
          </a:p>
          <a:p>
            <a:pPr lvl="2"/>
            <a:r>
              <a:rPr lang="en-US" dirty="0" smtClean="0"/>
              <a:t>NPV factor table is given in your assignment</a:t>
            </a:r>
          </a:p>
          <a:p>
            <a:pPr lvl="3"/>
            <a:r>
              <a:rPr lang="en-US" dirty="0" smtClean="0"/>
              <a:t>Go down to 8% ( discount rate) and across to 10-years</a:t>
            </a:r>
          </a:p>
          <a:p>
            <a:pPr lvl="4"/>
            <a:r>
              <a:rPr lang="en-US" dirty="0" smtClean="0"/>
              <a:t>We depreciate the investment for 10 years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2 – Step 2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Total NPV = After Tax NPV (Step 1) + NPV of the Tax Savings (Step 2) </a:t>
            </a:r>
          </a:p>
          <a:p>
            <a:endParaRPr lang="en-US" sz="2400" dirty="0" smtClean="0"/>
          </a:p>
          <a:p>
            <a:r>
              <a:rPr lang="en-US" sz="2400" dirty="0" smtClean="0"/>
              <a:t>Compare to the investment </a:t>
            </a:r>
          </a:p>
          <a:p>
            <a:pPr lvl="1"/>
            <a:r>
              <a:rPr lang="en-US" sz="2000" dirty="0" smtClean="0"/>
              <a:t>If the NPV is more than the investment, it is a good investment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2 – Step 3 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ccounting Help for Assignment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p 5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Ip 5 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Ip 5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IP 5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Question 1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Question 2 – Step 1 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Question 2 – Step 2 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Question 2 – Step 3 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Question 3&amp;quot;&quot;/&gt;&lt;property id=&quot;20307&quot; value=&quot;26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482</TotalTime>
  <Words>468</Words>
  <Application>Microsoft Office PowerPoint</Application>
  <PresentationFormat>On-screen Show (4:3)</PresentationFormat>
  <Paragraphs>99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Accounting Help for Assignment </vt:lpstr>
      <vt:lpstr>Ip 5</vt:lpstr>
      <vt:lpstr>Ip 5 </vt:lpstr>
      <vt:lpstr>Ip 5</vt:lpstr>
      <vt:lpstr>IP 5</vt:lpstr>
      <vt:lpstr>Question 1</vt:lpstr>
      <vt:lpstr>Question 2 – Step 1 </vt:lpstr>
      <vt:lpstr>Question 2 – Step 2 </vt:lpstr>
      <vt:lpstr>Question 2 – Step 3 </vt:lpstr>
      <vt:lpstr>Question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 Chat</dc:title>
  <dc:creator>Owner</dc:creator>
  <cp:lastModifiedBy>nobles</cp:lastModifiedBy>
  <cp:revision>53</cp:revision>
  <dcterms:created xsi:type="dcterms:W3CDTF">2010-07-06T02:52:14Z</dcterms:created>
  <dcterms:modified xsi:type="dcterms:W3CDTF">2011-03-10T18:28:44Z</dcterms:modified>
</cp:coreProperties>
</file>