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6473" autoAdjust="0"/>
  </p:normalViewPr>
  <p:slideViewPr>
    <p:cSldViewPr>
      <p:cViewPr varScale="1">
        <p:scale>
          <a:sx n="76" d="100"/>
          <a:sy n="76" d="100"/>
        </p:scale>
        <p:origin x="-9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beckwith\desktop\HR\Year%201%20sale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beckwith\desktop\HR\Year%202%20sales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beckwith\desktop\HR\Year%203%20sales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beckwith\desktop\HR\Year%204%20sales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beckwith\desktop\HR\all%204%20years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beckwith\desktop\HR\forecast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beckwith\desktop\HR\all%20years%20with%20chart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beckwith\desktop\HR\all%204%20year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>
        <c:manualLayout>
          <c:layoutTarget val="inner"/>
          <c:xMode val="edge"/>
          <c:yMode val="edge"/>
          <c:x val="9.3194040885734394E-2"/>
          <c:y val="0.18626136124675813"/>
          <c:w val="0.72587172378100639"/>
          <c:h val="0.70501117627358922"/>
        </c:manualLayout>
      </c:layout>
      <c:scatterChart>
        <c:scatterStyle val="smoothMarker"/>
        <c:ser>
          <c:idx val="0"/>
          <c:order val="0"/>
          <c:tx>
            <c:v>Year 1 Sales</c:v>
          </c:tx>
          <c:marker>
            <c:symbol val="none"/>
          </c:marker>
          <c:xVal>
            <c:strLit>
              <c:ptCount val="9"/>
              <c:pt idx="0">
                <c:v>Jan</c:v>
              </c:pt>
              <c:pt idx="1">
                <c:v> Feb</c:v>
              </c:pt>
              <c:pt idx="2">
                <c:v> Mar</c:v>
              </c:pt>
              <c:pt idx="3">
                <c:v> Apr</c:v>
              </c:pt>
              <c:pt idx="4">
                <c:v> May</c:v>
              </c:pt>
              <c:pt idx="5">
                <c:v> June</c:v>
              </c:pt>
              <c:pt idx="6">
                <c:v> July</c:v>
              </c:pt>
              <c:pt idx="7">
                <c:v> Aug</c:v>
              </c:pt>
              <c:pt idx="8">
                <c:v> Sept</c:v>
              </c:pt>
            </c:strLit>
          </c:xVal>
          <c:yVal>
            <c:numRef>
              <c:f>Sheet1!$A$2:$A$13</c:f>
              <c:numCache>
                <c:formatCode>General</c:formatCode>
                <c:ptCount val="12"/>
                <c:pt idx="0">
                  <c:v>18000</c:v>
                </c:pt>
                <c:pt idx="1">
                  <c:v>19800</c:v>
                </c:pt>
                <c:pt idx="2">
                  <c:v>15700</c:v>
                </c:pt>
                <c:pt idx="3">
                  <c:v>53600</c:v>
                </c:pt>
                <c:pt idx="4">
                  <c:v>83200</c:v>
                </c:pt>
                <c:pt idx="5">
                  <c:v>72900</c:v>
                </c:pt>
                <c:pt idx="6">
                  <c:v>55200</c:v>
                </c:pt>
                <c:pt idx="7">
                  <c:v>57350</c:v>
                </c:pt>
                <c:pt idx="8">
                  <c:v>15400</c:v>
                </c:pt>
                <c:pt idx="9">
                  <c:v>27700</c:v>
                </c:pt>
                <c:pt idx="10">
                  <c:v>21400</c:v>
                </c:pt>
                <c:pt idx="11">
                  <c:v>17100</c:v>
                </c:pt>
              </c:numCache>
            </c:numRef>
          </c:yVal>
          <c:smooth val="1"/>
        </c:ser>
        <c:axId val="54128000"/>
        <c:axId val="42718336"/>
      </c:scatterChart>
      <c:valAx>
        <c:axId val="5412800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42718336"/>
        <c:crosses val="autoZero"/>
        <c:crossBetween val="midCat"/>
      </c:valAx>
      <c:valAx>
        <c:axId val="42718336"/>
        <c:scaling>
          <c:orientation val="minMax"/>
        </c:scaling>
        <c:axPos val="l"/>
        <c:majorGridlines/>
        <c:numFmt formatCode="General" sourceLinked="1"/>
        <c:tickLblPos val="nextTo"/>
        <c:crossAx val="54128000"/>
        <c:crosses val="autoZero"/>
        <c:crossBetween val="midCat"/>
      </c:valAx>
    </c:plotArea>
    <c:legend>
      <c:legendPos val="r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>
        <c:manualLayout>
          <c:xMode val="edge"/>
          <c:yMode val="edge"/>
          <c:x val="0.40363180109243102"/>
          <c:y val="0"/>
        </c:manualLayout>
      </c:layout>
    </c:title>
    <c:plotArea>
      <c:layout>
        <c:manualLayout>
          <c:layoutTarget val="inner"/>
          <c:xMode val="edge"/>
          <c:yMode val="edge"/>
          <c:x val="0.2288869972334539"/>
          <c:y val="0.18681571053618301"/>
          <c:w val="0.6712312903454638"/>
          <c:h val="0.70413323334583189"/>
        </c:manualLayout>
      </c:layout>
      <c:scatterChart>
        <c:scatterStyle val="smoothMarker"/>
        <c:ser>
          <c:idx val="0"/>
          <c:order val="0"/>
          <c:tx>
            <c:v>Year 2 Sales</c:v>
          </c:tx>
          <c:marker>
            <c:symbol val="none"/>
          </c:marker>
          <c:yVal>
            <c:numRef>
              <c:f>Sheet1!$A$2:$A$13</c:f>
              <c:numCache>
                <c:formatCode>General</c:formatCode>
                <c:ptCount val="12"/>
                <c:pt idx="0">
                  <c:v>45100</c:v>
                </c:pt>
                <c:pt idx="1">
                  <c:v>46530</c:v>
                </c:pt>
                <c:pt idx="2">
                  <c:v>22100</c:v>
                </c:pt>
                <c:pt idx="3">
                  <c:v>41350</c:v>
                </c:pt>
                <c:pt idx="4">
                  <c:v>46000</c:v>
                </c:pt>
                <c:pt idx="5">
                  <c:v>41800</c:v>
                </c:pt>
                <c:pt idx="6">
                  <c:v>39800</c:v>
                </c:pt>
                <c:pt idx="7">
                  <c:v>64100</c:v>
                </c:pt>
                <c:pt idx="8">
                  <c:v>47600</c:v>
                </c:pt>
                <c:pt idx="9">
                  <c:v>43050</c:v>
                </c:pt>
                <c:pt idx="10">
                  <c:v>39300</c:v>
                </c:pt>
                <c:pt idx="11">
                  <c:v>10300</c:v>
                </c:pt>
              </c:numCache>
            </c:numRef>
          </c:yVal>
          <c:smooth val="1"/>
        </c:ser>
        <c:axId val="44556288"/>
        <c:axId val="44557824"/>
      </c:scatterChart>
      <c:valAx>
        <c:axId val="4455628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44557824"/>
        <c:crosses val="autoZero"/>
        <c:crossBetween val="midCat"/>
      </c:valAx>
      <c:valAx>
        <c:axId val="44557824"/>
        <c:scaling>
          <c:orientation val="minMax"/>
        </c:scaling>
        <c:axPos val="l"/>
        <c:majorGridlines/>
        <c:numFmt formatCode="General" sourceLinked="1"/>
        <c:tickLblPos val="nextTo"/>
        <c:crossAx val="44556288"/>
        <c:crosses val="autoZero"/>
        <c:crossBetween val="midCat"/>
      </c:valAx>
    </c:plotArea>
    <c:legend>
      <c:legendPos val="r"/>
      <c:layout/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/>
      <c:scatterChart>
        <c:scatterStyle val="smoothMarker"/>
        <c:ser>
          <c:idx val="0"/>
          <c:order val="0"/>
          <c:tx>
            <c:v>Year 3 Sales</c:v>
          </c:tx>
          <c:marker>
            <c:symbol val="none"/>
          </c:marker>
          <c:yVal>
            <c:numRef>
              <c:f>Sheet1!$A$2:$A$13</c:f>
              <c:numCache>
                <c:formatCode>General</c:formatCode>
                <c:ptCount val="12"/>
                <c:pt idx="0">
                  <c:v>59800</c:v>
                </c:pt>
                <c:pt idx="1">
                  <c:v>30740</c:v>
                </c:pt>
                <c:pt idx="2">
                  <c:v>47800</c:v>
                </c:pt>
                <c:pt idx="3">
                  <c:v>73890</c:v>
                </c:pt>
                <c:pt idx="4">
                  <c:v>60200</c:v>
                </c:pt>
                <c:pt idx="5">
                  <c:v>55200</c:v>
                </c:pt>
                <c:pt idx="6">
                  <c:v>32180</c:v>
                </c:pt>
                <c:pt idx="7">
                  <c:v>38600</c:v>
                </c:pt>
                <c:pt idx="8">
                  <c:v>25020</c:v>
                </c:pt>
                <c:pt idx="9">
                  <c:v>51300</c:v>
                </c:pt>
                <c:pt idx="10">
                  <c:v>31790</c:v>
                </c:pt>
                <c:pt idx="11">
                  <c:v>31100</c:v>
                </c:pt>
              </c:numCache>
            </c:numRef>
          </c:yVal>
          <c:smooth val="1"/>
        </c:ser>
        <c:axId val="43927040"/>
        <c:axId val="43928576"/>
      </c:scatterChart>
      <c:valAx>
        <c:axId val="4392704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43928576"/>
        <c:crosses val="autoZero"/>
        <c:crossBetween val="midCat"/>
      </c:valAx>
      <c:valAx>
        <c:axId val="43928576"/>
        <c:scaling>
          <c:orientation val="minMax"/>
        </c:scaling>
        <c:axPos val="l"/>
        <c:majorGridlines/>
        <c:numFmt formatCode="General" sourceLinked="1"/>
        <c:tickLblPos val="nextTo"/>
        <c:crossAx val="43927040"/>
        <c:crosses val="autoZero"/>
        <c:crossBetween val="midCat"/>
      </c:valAx>
    </c:plotArea>
    <c:legend>
      <c:legendPos val="r"/>
      <c:layout/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/>
      <c:scatterChart>
        <c:scatterStyle val="smoothMarker"/>
        <c:ser>
          <c:idx val="0"/>
          <c:order val="0"/>
          <c:tx>
            <c:v>Year 4 Sales</c:v>
          </c:tx>
          <c:marker>
            <c:symbol val="none"/>
          </c:marker>
          <c:yVal>
            <c:numRef>
              <c:f>Sheet1!$A$2:$A$13</c:f>
              <c:numCache>
                <c:formatCode>General</c:formatCode>
                <c:ptCount val="12"/>
                <c:pt idx="0">
                  <c:v>35500</c:v>
                </c:pt>
                <c:pt idx="1">
                  <c:v>51250</c:v>
                </c:pt>
                <c:pt idx="2">
                  <c:v>34400</c:v>
                </c:pt>
                <c:pt idx="3">
                  <c:v>68000</c:v>
                </c:pt>
                <c:pt idx="4">
                  <c:v>68100</c:v>
                </c:pt>
                <c:pt idx="5">
                  <c:v>61100</c:v>
                </c:pt>
                <c:pt idx="6">
                  <c:v>62300</c:v>
                </c:pt>
                <c:pt idx="7">
                  <c:v>66500</c:v>
                </c:pt>
                <c:pt idx="8">
                  <c:v>31400</c:v>
                </c:pt>
                <c:pt idx="9">
                  <c:v>36500</c:v>
                </c:pt>
                <c:pt idx="10">
                  <c:v>16800</c:v>
                </c:pt>
                <c:pt idx="11">
                  <c:v>18900</c:v>
                </c:pt>
              </c:numCache>
            </c:numRef>
          </c:yVal>
          <c:smooth val="1"/>
        </c:ser>
        <c:axId val="43948672"/>
        <c:axId val="45207936"/>
      </c:scatterChart>
      <c:valAx>
        <c:axId val="4394867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45207936"/>
        <c:crosses val="autoZero"/>
        <c:crossBetween val="midCat"/>
      </c:valAx>
      <c:valAx>
        <c:axId val="45207936"/>
        <c:scaling>
          <c:orientation val="minMax"/>
        </c:scaling>
        <c:axPos val="l"/>
        <c:majorGridlines/>
        <c:numFmt formatCode="General" sourceLinked="1"/>
        <c:tickLblPos val="nextTo"/>
        <c:crossAx val="43948672"/>
        <c:crosses val="autoZero"/>
        <c:crossBetween val="midCat"/>
      </c:valAx>
    </c:plotArea>
    <c:legend>
      <c:legendPos val="r"/>
      <c:layout/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/>
      <c:scatterChart>
        <c:scatterStyle val="smoothMarker"/>
        <c:ser>
          <c:idx val="0"/>
          <c:order val="0"/>
          <c:tx>
            <c:v>Year 1, Year 2, Year 3, Year 4</c:v>
          </c:tx>
          <c:marker>
            <c:symbol val="none"/>
          </c:marker>
          <c:yVal>
            <c:numRef>
              <c:f>Sheet1!$A$2:$A$48</c:f>
              <c:numCache>
                <c:formatCode>General</c:formatCode>
                <c:ptCount val="47"/>
                <c:pt idx="0">
                  <c:v>18000</c:v>
                </c:pt>
                <c:pt idx="1">
                  <c:v>19800</c:v>
                </c:pt>
                <c:pt idx="2">
                  <c:v>15700</c:v>
                </c:pt>
                <c:pt idx="3">
                  <c:v>53600</c:v>
                </c:pt>
                <c:pt idx="4">
                  <c:v>83200</c:v>
                </c:pt>
                <c:pt idx="5">
                  <c:v>72900</c:v>
                </c:pt>
                <c:pt idx="6">
                  <c:v>55200</c:v>
                </c:pt>
                <c:pt idx="7">
                  <c:v>57350</c:v>
                </c:pt>
                <c:pt idx="8">
                  <c:v>15400</c:v>
                </c:pt>
                <c:pt idx="9">
                  <c:v>27700</c:v>
                </c:pt>
                <c:pt idx="10">
                  <c:v>21400</c:v>
                </c:pt>
                <c:pt idx="11">
                  <c:v>17100</c:v>
                </c:pt>
                <c:pt idx="12">
                  <c:v>45100</c:v>
                </c:pt>
                <c:pt idx="13">
                  <c:v>46530</c:v>
                </c:pt>
                <c:pt idx="14">
                  <c:v>22100</c:v>
                </c:pt>
                <c:pt idx="15">
                  <c:v>41350</c:v>
                </c:pt>
                <c:pt idx="16">
                  <c:v>46000</c:v>
                </c:pt>
                <c:pt idx="17">
                  <c:v>39800</c:v>
                </c:pt>
                <c:pt idx="18">
                  <c:v>64100</c:v>
                </c:pt>
                <c:pt idx="19">
                  <c:v>47600</c:v>
                </c:pt>
                <c:pt idx="20">
                  <c:v>43050</c:v>
                </c:pt>
                <c:pt idx="21">
                  <c:v>39300</c:v>
                </c:pt>
                <c:pt idx="22">
                  <c:v>10300</c:v>
                </c:pt>
                <c:pt idx="23">
                  <c:v>59800</c:v>
                </c:pt>
                <c:pt idx="24">
                  <c:v>30740</c:v>
                </c:pt>
                <c:pt idx="25">
                  <c:v>47800</c:v>
                </c:pt>
                <c:pt idx="26">
                  <c:v>73890</c:v>
                </c:pt>
                <c:pt idx="27">
                  <c:v>60200</c:v>
                </c:pt>
                <c:pt idx="28">
                  <c:v>55200</c:v>
                </c:pt>
                <c:pt idx="29">
                  <c:v>32180</c:v>
                </c:pt>
                <c:pt idx="30">
                  <c:v>38600</c:v>
                </c:pt>
                <c:pt idx="31">
                  <c:v>25020</c:v>
                </c:pt>
                <c:pt idx="32">
                  <c:v>51300</c:v>
                </c:pt>
                <c:pt idx="33">
                  <c:v>31790</c:v>
                </c:pt>
                <c:pt idx="34">
                  <c:v>31100</c:v>
                </c:pt>
                <c:pt idx="35">
                  <c:v>35500</c:v>
                </c:pt>
                <c:pt idx="36">
                  <c:v>51250</c:v>
                </c:pt>
                <c:pt idx="37">
                  <c:v>34400</c:v>
                </c:pt>
                <c:pt idx="38">
                  <c:v>68000</c:v>
                </c:pt>
                <c:pt idx="39">
                  <c:v>68100</c:v>
                </c:pt>
                <c:pt idx="40">
                  <c:v>61100</c:v>
                </c:pt>
                <c:pt idx="41">
                  <c:v>62300</c:v>
                </c:pt>
                <c:pt idx="42">
                  <c:v>66500</c:v>
                </c:pt>
                <c:pt idx="43">
                  <c:v>31400</c:v>
                </c:pt>
                <c:pt idx="44">
                  <c:v>36500</c:v>
                </c:pt>
                <c:pt idx="45">
                  <c:v>16800</c:v>
                </c:pt>
                <c:pt idx="46">
                  <c:v>18900</c:v>
                </c:pt>
              </c:numCache>
            </c:numRef>
          </c:yVal>
          <c:smooth val="1"/>
        </c:ser>
        <c:axId val="45425408"/>
        <c:axId val="45426944"/>
      </c:scatterChart>
      <c:valAx>
        <c:axId val="4542540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45426944"/>
        <c:crosses val="autoZero"/>
        <c:crossBetween val="midCat"/>
      </c:valAx>
      <c:valAx>
        <c:axId val="45426944"/>
        <c:scaling>
          <c:orientation val="minMax"/>
        </c:scaling>
        <c:axPos val="l"/>
        <c:majorGridlines/>
        <c:numFmt formatCode="General" sourceLinked="1"/>
        <c:tickLblPos val="nextTo"/>
        <c:crossAx val="45425408"/>
        <c:crosses val="autoZero"/>
        <c:crossBetween val="midCat"/>
      </c:valAx>
    </c:plotArea>
    <c:legend>
      <c:legendPos val="r"/>
      <c:layout/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/>
      <c:scatterChart>
        <c:scatterStyle val="smoothMarker"/>
        <c:ser>
          <c:idx val="0"/>
          <c:order val="0"/>
          <c:tx>
            <c:v>Forecast figures</c:v>
          </c:tx>
          <c:marker>
            <c:symbol val="none"/>
          </c:marker>
          <c:yVal>
            <c:numRef>
              <c:f>Sheet1!$A$2:$A$13</c:f>
              <c:numCache>
                <c:formatCode>General</c:formatCode>
                <c:ptCount val="12"/>
                <c:pt idx="0">
                  <c:v>41382</c:v>
                </c:pt>
                <c:pt idx="1">
                  <c:v>38749</c:v>
                </c:pt>
                <c:pt idx="2">
                  <c:v>31350</c:v>
                </c:pt>
                <c:pt idx="3">
                  <c:v>61874</c:v>
                </c:pt>
                <c:pt idx="4">
                  <c:v>66872</c:v>
                </c:pt>
                <c:pt idx="5">
                  <c:v>60249</c:v>
                </c:pt>
                <c:pt idx="6">
                  <c:v>49502</c:v>
                </c:pt>
                <c:pt idx="7">
                  <c:v>59187</c:v>
                </c:pt>
                <c:pt idx="8">
                  <c:v>31198</c:v>
                </c:pt>
                <c:pt idx="9">
                  <c:v>41422</c:v>
                </c:pt>
                <c:pt idx="10">
                  <c:v>38553</c:v>
                </c:pt>
                <c:pt idx="11">
                  <c:v>20221</c:v>
                </c:pt>
              </c:numCache>
            </c:numRef>
          </c:yVal>
          <c:smooth val="1"/>
        </c:ser>
        <c:axId val="45447424"/>
        <c:axId val="46018560"/>
      </c:scatterChart>
      <c:valAx>
        <c:axId val="4544742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46018560"/>
        <c:crosses val="autoZero"/>
        <c:crossBetween val="midCat"/>
      </c:valAx>
      <c:valAx>
        <c:axId val="46018560"/>
        <c:scaling>
          <c:orientation val="minMax"/>
        </c:scaling>
        <c:axPos val="l"/>
        <c:majorGridlines/>
        <c:numFmt formatCode="General" sourceLinked="1"/>
        <c:tickLblPos val="nextTo"/>
        <c:crossAx val="45447424"/>
        <c:crosses val="autoZero"/>
        <c:crossBetween val="midCat"/>
      </c:valAx>
    </c:plotArea>
    <c:legend>
      <c:legendPos val="r"/>
      <c:layout/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Year 1</c:v>
                </c:pt>
              </c:strCache>
            </c:strRef>
          </c:tx>
          <c:val>
            <c:numRef>
              <c:f>Sheet1!$B$2:$B$13</c:f>
              <c:numCache>
                <c:formatCode>General</c:formatCode>
                <c:ptCount val="12"/>
                <c:pt idx="0">
                  <c:v>18000</c:v>
                </c:pt>
                <c:pt idx="1">
                  <c:v>19800</c:v>
                </c:pt>
                <c:pt idx="2">
                  <c:v>15700</c:v>
                </c:pt>
                <c:pt idx="3">
                  <c:v>53600</c:v>
                </c:pt>
                <c:pt idx="4">
                  <c:v>83200</c:v>
                </c:pt>
                <c:pt idx="5">
                  <c:v>72900</c:v>
                </c:pt>
                <c:pt idx="6">
                  <c:v>55200</c:v>
                </c:pt>
                <c:pt idx="7">
                  <c:v>57350</c:v>
                </c:pt>
                <c:pt idx="8">
                  <c:v>15400</c:v>
                </c:pt>
                <c:pt idx="9">
                  <c:v>27700</c:v>
                </c:pt>
                <c:pt idx="10">
                  <c:v>21400</c:v>
                </c:pt>
                <c:pt idx="11">
                  <c:v>17100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Year 2</c:v>
                </c:pt>
              </c:strCache>
            </c:strRef>
          </c:tx>
          <c:val>
            <c:numRef>
              <c:f>Sheet1!$C$2:$C$13</c:f>
              <c:numCache>
                <c:formatCode>General</c:formatCode>
                <c:ptCount val="12"/>
                <c:pt idx="0">
                  <c:v>45100</c:v>
                </c:pt>
                <c:pt idx="1">
                  <c:v>46530</c:v>
                </c:pt>
                <c:pt idx="2">
                  <c:v>22100</c:v>
                </c:pt>
                <c:pt idx="3">
                  <c:v>41350</c:v>
                </c:pt>
                <c:pt idx="4">
                  <c:v>46000</c:v>
                </c:pt>
                <c:pt idx="5">
                  <c:v>41800</c:v>
                </c:pt>
                <c:pt idx="6">
                  <c:v>39800</c:v>
                </c:pt>
                <c:pt idx="7">
                  <c:v>64100</c:v>
                </c:pt>
                <c:pt idx="8">
                  <c:v>47600</c:v>
                </c:pt>
                <c:pt idx="9">
                  <c:v>43050</c:v>
                </c:pt>
                <c:pt idx="10">
                  <c:v>39300</c:v>
                </c:pt>
                <c:pt idx="11">
                  <c:v>10300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Year 3</c:v>
                </c:pt>
              </c:strCache>
            </c:strRef>
          </c:tx>
          <c:val>
            <c:numRef>
              <c:f>Sheet1!$D$2:$D$13</c:f>
              <c:numCache>
                <c:formatCode>General</c:formatCode>
                <c:ptCount val="12"/>
                <c:pt idx="0">
                  <c:v>59800</c:v>
                </c:pt>
                <c:pt idx="1">
                  <c:v>30740</c:v>
                </c:pt>
                <c:pt idx="2">
                  <c:v>47800</c:v>
                </c:pt>
                <c:pt idx="3">
                  <c:v>73890</c:v>
                </c:pt>
                <c:pt idx="4">
                  <c:v>60200</c:v>
                </c:pt>
                <c:pt idx="5">
                  <c:v>55200</c:v>
                </c:pt>
                <c:pt idx="6">
                  <c:v>32180</c:v>
                </c:pt>
                <c:pt idx="7">
                  <c:v>38600</c:v>
                </c:pt>
                <c:pt idx="8">
                  <c:v>25020</c:v>
                </c:pt>
                <c:pt idx="9">
                  <c:v>51300</c:v>
                </c:pt>
                <c:pt idx="10">
                  <c:v>31790</c:v>
                </c:pt>
                <c:pt idx="11">
                  <c:v>31100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Year 4</c:v>
                </c:pt>
              </c:strCache>
            </c:strRef>
          </c:tx>
          <c:val>
            <c:numRef>
              <c:f>Sheet1!$E$2:$E$13</c:f>
              <c:numCache>
                <c:formatCode>General</c:formatCode>
                <c:ptCount val="12"/>
                <c:pt idx="0">
                  <c:v>35500</c:v>
                </c:pt>
                <c:pt idx="1">
                  <c:v>51250</c:v>
                </c:pt>
                <c:pt idx="2">
                  <c:v>34400</c:v>
                </c:pt>
                <c:pt idx="3">
                  <c:v>68000</c:v>
                </c:pt>
                <c:pt idx="4">
                  <c:v>68100</c:v>
                </c:pt>
                <c:pt idx="5">
                  <c:v>61100</c:v>
                </c:pt>
                <c:pt idx="6">
                  <c:v>62300</c:v>
                </c:pt>
                <c:pt idx="7">
                  <c:v>66500</c:v>
                </c:pt>
                <c:pt idx="8">
                  <c:v>31400</c:v>
                </c:pt>
                <c:pt idx="9">
                  <c:v>36500</c:v>
                </c:pt>
                <c:pt idx="10">
                  <c:v>16800</c:v>
                </c:pt>
                <c:pt idx="11">
                  <c:v>18900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Forecast</c:v>
                </c:pt>
              </c:strCache>
            </c:strRef>
          </c:tx>
          <c:val>
            <c:numRef>
              <c:f>Sheet1!$F$2:$F$13</c:f>
              <c:numCache>
                <c:formatCode>General</c:formatCode>
                <c:ptCount val="12"/>
                <c:pt idx="0">
                  <c:v>41382</c:v>
                </c:pt>
                <c:pt idx="1">
                  <c:v>38749</c:v>
                </c:pt>
                <c:pt idx="2">
                  <c:v>31350</c:v>
                </c:pt>
                <c:pt idx="3">
                  <c:v>61874</c:v>
                </c:pt>
                <c:pt idx="4">
                  <c:v>66872</c:v>
                </c:pt>
                <c:pt idx="5">
                  <c:v>60349</c:v>
                </c:pt>
                <c:pt idx="6">
                  <c:v>49502</c:v>
                </c:pt>
                <c:pt idx="7">
                  <c:v>59187</c:v>
                </c:pt>
                <c:pt idx="8">
                  <c:v>31198</c:v>
                </c:pt>
                <c:pt idx="9">
                  <c:v>41422</c:v>
                </c:pt>
                <c:pt idx="10">
                  <c:v>38553</c:v>
                </c:pt>
                <c:pt idx="11">
                  <c:v>20221</c:v>
                </c:pt>
              </c:numCache>
            </c:numRef>
          </c:val>
        </c:ser>
        <c:axId val="54232960"/>
        <c:axId val="54234496"/>
      </c:barChart>
      <c:catAx>
        <c:axId val="54232960"/>
        <c:scaling>
          <c:orientation val="minMax"/>
        </c:scaling>
        <c:axPos val="b"/>
        <c:tickLblPos val="nextTo"/>
        <c:crossAx val="54234496"/>
        <c:crosses val="autoZero"/>
        <c:auto val="1"/>
        <c:lblAlgn val="ctr"/>
        <c:lblOffset val="100"/>
      </c:catAx>
      <c:valAx>
        <c:axId val="54234496"/>
        <c:scaling>
          <c:orientation val="minMax"/>
        </c:scaling>
        <c:axPos val="l"/>
        <c:majorGridlines/>
        <c:numFmt formatCode="General" sourceLinked="1"/>
        <c:tickLblPos val="nextTo"/>
        <c:crossAx val="5423296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833244161787469"/>
          <c:y val="2.12399676455538E-2"/>
          <c:w val="0.72915522578908465"/>
          <c:h val="0.92260763630961318"/>
        </c:manualLayout>
      </c:layout>
      <c:barChart>
        <c:barDir val="bar"/>
        <c:grouping val="clustered"/>
        <c:ser>
          <c:idx val="0"/>
          <c:order val="0"/>
          <c:cat>
            <c:strLit>
              <c:ptCount val="45"/>
              <c:pt idx="0">
                <c:v>Jan</c:v>
              </c:pt>
              <c:pt idx="1">
                <c:v> Feb</c:v>
              </c:pt>
              <c:pt idx="2">
                <c:v> Mar</c:v>
              </c:pt>
              <c:pt idx="3">
                <c:v> Apr</c:v>
              </c:pt>
              <c:pt idx="4">
                <c:v> May</c:v>
              </c:pt>
              <c:pt idx="5">
                <c:v> June</c:v>
              </c:pt>
              <c:pt idx="6">
                <c:v> July</c:v>
              </c:pt>
              <c:pt idx="7">
                <c:v> August</c:v>
              </c:pt>
              <c:pt idx="8">
                <c:v> Sept</c:v>
              </c:pt>
              <c:pt idx="9">
                <c:v> Oct</c:v>
              </c:pt>
              <c:pt idx="10">
                <c:v> Nov</c:v>
              </c:pt>
              <c:pt idx="11">
                <c:v> Dec</c:v>
              </c:pt>
              <c:pt idx="12">
                <c:v> Jan</c:v>
              </c:pt>
              <c:pt idx="13">
                <c:v> Feb</c:v>
              </c:pt>
              <c:pt idx="14">
                <c:v> Mar</c:v>
              </c:pt>
              <c:pt idx="15">
                <c:v> Apr</c:v>
              </c:pt>
              <c:pt idx="16">
                <c:v> May</c:v>
              </c:pt>
              <c:pt idx="17">
                <c:v> June</c:v>
              </c:pt>
              <c:pt idx="18">
                <c:v> July</c:v>
              </c:pt>
              <c:pt idx="19">
                <c:v> August</c:v>
              </c:pt>
              <c:pt idx="20">
                <c:v> Sept</c:v>
              </c:pt>
              <c:pt idx="21">
                <c:v> Oct</c:v>
              </c:pt>
              <c:pt idx="22">
                <c:v> Nov</c:v>
              </c:pt>
              <c:pt idx="23">
                <c:v> Dec</c:v>
              </c:pt>
              <c:pt idx="24">
                <c:v> Jan</c:v>
              </c:pt>
              <c:pt idx="25">
                <c:v> Feb</c:v>
              </c:pt>
              <c:pt idx="26">
                <c:v> Mar</c:v>
              </c:pt>
              <c:pt idx="27">
                <c:v> April</c:v>
              </c:pt>
              <c:pt idx="28">
                <c:v> May</c:v>
              </c:pt>
              <c:pt idx="29">
                <c:v> June</c:v>
              </c:pt>
              <c:pt idx="30">
                <c:v> July</c:v>
              </c:pt>
              <c:pt idx="31">
                <c:v> August</c:v>
              </c:pt>
              <c:pt idx="32">
                <c:v> Sept</c:v>
              </c:pt>
              <c:pt idx="33">
                <c:v> Oct</c:v>
              </c:pt>
              <c:pt idx="34">
                <c:v> Nov</c:v>
              </c:pt>
              <c:pt idx="35">
                <c:v> Dec</c:v>
              </c:pt>
              <c:pt idx="36">
                <c:v> Jan</c:v>
              </c:pt>
              <c:pt idx="37">
                <c:v> Feb</c:v>
              </c:pt>
              <c:pt idx="38">
                <c:v> March</c:v>
              </c:pt>
              <c:pt idx="39">
                <c:v> April</c:v>
              </c:pt>
              <c:pt idx="40">
                <c:v> May</c:v>
              </c:pt>
              <c:pt idx="41">
                <c:v> June</c:v>
              </c:pt>
              <c:pt idx="42">
                <c:v> July</c:v>
              </c:pt>
              <c:pt idx="43">
                <c:v> August</c:v>
              </c:pt>
              <c:pt idx="44">
                <c:v> Sept</c:v>
              </c:pt>
            </c:strLit>
          </c:cat>
          <c:val>
            <c:numRef>
              <c:f>Sheet1!$A$2:$A$60</c:f>
              <c:numCache>
                <c:formatCode>General</c:formatCode>
                <c:ptCount val="59"/>
                <c:pt idx="0">
                  <c:v>18000</c:v>
                </c:pt>
                <c:pt idx="1">
                  <c:v>19800</c:v>
                </c:pt>
                <c:pt idx="2">
                  <c:v>15700</c:v>
                </c:pt>
                <c:pt idx="3">
                  <c:v>53600</c:v>
                </c:pt>
                <c:pt idx="4">
                  <c:v>83200</c:v>
                </c:pt>
                <c:pt idx="5">
                  <c:v>72900</c:v>
                </c:pt>
                <c:pt idx="6">
                  <c:v>55200</c:v>
                </c:pt>
                <c:pt idx="7">
                  <c:v>57350</c:v>
                </c:pt>
                <c:pt idx="8">
                  <c:v>15400</c:v>
                </c:pt>
                <c:pt idx="9">
                  <c:v>27700</c:v>
                </c:pt>
                <c:pt idx="10">
                  <c:v>21400</c:v>
                </c:pt>
                <c:pt idx="11">
                  <c:v>17100</c:v>
                </c:pt>
                <c:pt idx="12">
                  <c:v>45100</c:v>
                </c:pt>
                <c:pt idx="13">
                  <c:v>46530</c:v>
                </c:pt>
                <c:pt idx="14">
                  <c:v>22100</c:v>
                </c:pt>
                <c:pt idx="15">
                  <c:v>41350</c:v>
                </c:pt>
                <c:pt idx="16">
                  <c:v>46000</c:v>
                </c:pt>
                <c:pt idx="17">
                  <c:v>39800</c:v>
                </c:pt>
                <c:pt idx="18">
                  <c:v>64100</c:v>
                </c:pt>
                <c:pt idx="19">
                  <c:v>47600</c:v>
                </c:pt>
                <c:pt idx="20">
                  <c:v>43050</c:v>
                </c:pt>
                <c:pt idx="21">
                  <c:v>39300</c:v>
                </c:pt>
                <c:pt idx="22">
                  <c:v>10300</c:v>
                </c:pt>
                <c:pt idx="23">
                  <c:v>59800</c:v>
                </c:pt>
                <c:pt idx="24">
                  <c:v>30740</c:v>
                </c:pt>
                <c:pt idx="25">
                  <c:v>47800</c:v>
                </c:pt>
                <c:pt idx="26">
                  <c:v>73890</c:v>
                </c:pt>
                <c:pt idx="27">
                  <c:v>60200</c:v>
                </c:pt>
                <c:pt idx="28">
                  <c:v>55200</c:v>
                </c:pt>
                <c:pt idx="29">
                  <c:v>32180</c:v>
                </c:pt>
                <c:pt idx="30">
                  <c:v>38600</c:v>
                </c:pt>
                <c:pt idx="31">
                  <c:v>25020</c:v>
                </c:pt>
                <c:pt idx="32">
                  <c:v>51300</c:v>
                </c:pt>
                <c:pt idx="33">
                  <c:v>31790</c:v>
                </c:pt>
                <c:pt idx="34">
                  <c:v>31100</c:v>
                </c:pt>
                <c:pt idx="35">
                  <c:v>35500</c:v>
                </c:pt>
                <c:pt idx="36">
                  <c:v>51250</c:v>
                </c:pt>
                <c:pt idx="37">
                  <c:v>34400</c:v>
                </c:pt>
                <c:pt idx="38">
                  <c:v>68000</c:v>
                </c:pt>
                <c:pt idx="39">
                  <c:v>68100</c:v>
                </c:pt>
                <c:pt idx="40">
                  <c:v>61100</c:v>
                </c:pt>
                <c:pt idx="41">
                  <c:v>62300</c:v>
                </c:pt>
                <c:pt idx="42">
                  <c:v>66500</c:v>
                </c:pt>
                <c:pt idx="43">
                  <c:v>31400</c:v>
                </c:pt>
                <c:pt idx="44">
                  <c:v>36500</c:v>
                </c:pt>
                <c:pt idx="45">
                  <c:v>16800</c:v>
                </c:pt>
                <c:pt idx="46">
                  <c:v>18900</c:v>
                </c:pt>
                <c:pt idx="47">
                  <c:v>41382</c:v>
                </c:pt>
                <c:pt idx="48">
                  <c:v>38749</c:v>
                </c:pt>
                <c:pt idx="49">
                  <c:v>31350</c:v>
                </c:pt>
                <c:pt idx="50">
                  <c:v>61874</c:v>
                </c:pt>
                <c:pt idx="51">
                  <c:v>66872</c:v>
                </c:pt>
                <c:pt idx="52">
                  <c:v>60349</c:v>
                </c:pt>
                <c:pt idx="53">
                  <c:v>49502</c:v>
                </c:pt>
                <c:pt idx="54">
                  <c:v>59187</c:v>
                </c:pt>
                <c:pt idx="55">
                  <c:v>31198</c:v>
                </c:pt>
                <c:pt idx="56">
                  <c:v>41422</c:v>
                </c:pt>
                <c:pt idx="57">
                  <c:v>38553</c:v>
                </c:pt>
                <c:pt idx="58">
                  <c:v>20221</c:v>
                </c:pt>
              </c:numCache>
            </c:numRef>
          </c:val>
        </c:ser>
        <c:axId val="54451200"/>
        <c:axId val="44835584"/>
      </c:barChart>
      <c:catAx>
        <c:axId val="54451200"/>
        <c:scaling>
          <c:orientation val="minMax"/>
        </c:scaling>
        <c:axPos val="l"/>
        <c:tickLblPos val="nextTo"/>
        <c:crossAx val="44835584"/>
        <c:crosses val="autoZero"/>
        <c:auto val="1"/>
        <c:lblAlgn val="ctr"/>
        <c:lblOffset val="100"/>
      </c:catAx>
      <c:valAx>
        <c:axId val="44835584"/>
        <c:scaling>
          <c:orientation val="minMax"/>
        </c:scaling>
        <c:axPos val="b"/>
        <c:majorGridlines/>
        <c:numFmt formatCode="General" sourceLinked="1"/>
        <c:tickLblPos val="nextTo"/>
        <c:crossAx val="5445120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CC0E-D265-45BB-B270-886532585C1F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167F-E986-4925-9CE9-5D8FC0014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CC0E-D265-45BB-B270-886532585C1F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167F-E986-4925-9CE9-5D8FC0014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CC0E-D265-45BB-B270-886532585C1F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167F-E986-4925-9CE9-5D8FC0014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CC0E-D265-45BB-B270-886532585C1F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167F-E986-4925-9CE9-5D8FC0014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CC0E-D265-45BB-B270-886532585C1F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167F-E986-4925-9CE9-5D8FC0014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CC0E-D265-45BB-B270-886532585C1F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167F-E986-4925-9CE9-5D8FC0014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CC0E-D265-45BB-B270-886532585C1F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167F-E986-4925-9CE9-5D8FC0014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CC0E-D265-45BB-B270-886532585C1F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167F-E986-4925-9CE9-5D8FC0014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CC0E-D265-45BB-B270-886532585C1F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167F-E986-4925-9CE9-5D8FC0014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CC0E-D265-45BB-B270-886532585C1F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167F-E986-4925-9CE9-5D8FC0014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CC0E-D265-45BB-B270-886532585C1F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167F-E986-4925-9CE9-5D8FC0014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6CC0E-D265-45BB-B270-886532585C1F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D167F-E986-4925-9CE9-5D8FC0014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295400" y="2971800"/>
          <a:ext cx="6762750" cy="3209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038600" y="381000"/>
          <a:ext cx="1219200" cy="24765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Original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Average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46968.75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19800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STDEV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15700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26075.97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53600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83200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72900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55200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57350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15400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27700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21400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600200" y="3352800"/>
          <a:ext cx="58674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114800" y="533400"/>
          <a:ext cx="1219200" cy="24765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Original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Average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43347.5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46530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STDEV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11472.5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41350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41800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39800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47600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43050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39300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838200" y="3200400"/>
          <a:ext cx="38100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828800" y="685800"/>
          <a:ext cx="1219200" cy="24765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Original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Average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59800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49801.25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30740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STDEV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47800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15216.7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73890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60200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55200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32180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38600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25020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51300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31790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4876800" y="3200400"/>
          <a:ext cx="3505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791200" y="609600"/>
          <a:ext cx="1219200" cy="24765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Original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Average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35500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55893.75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51250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STDEV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34400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14018.57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62300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66500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31400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36500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18900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2743200" y="1676400"/>
          <a:ext cx="47244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228576"/>
          <a:ext cx="2133600" cy="6324624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</a:tblGrid>
              <a:tr h="13176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Original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Average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46968.75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19800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STDEV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15700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26075.97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53600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83200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72900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55200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57350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15400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27700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21400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46530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41350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39800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47600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43050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39300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59800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30740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47800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73890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60200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55200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32180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38600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25020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51300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31790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35500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51250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34400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62300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66500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31400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36500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18900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2286000" y="3352800"/>
          <a:ext cx="54864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114800" y="762000"/>
          <a:ext cx="1219200" cy="24765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Original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Average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41382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51145.63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38749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STDEV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31350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12837.03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61874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66872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60249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49502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59187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31198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41422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38553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371600" y="3276600"/>
          <a:ext cx="6896101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514600" y="228594"/>
          <a:ext cx="4419600" cy="2895607"/>
        </p:xfrm>
        <a:graphic>
          <a:graphicData uri="http://schemas.openxmlformats.org/drawingml/2006/table">
            <a:tbl>
              <a:tblPr/>
              <a:tblGrid>
                <a:gridCol w="736600"/>
                <a:gridCol w="736600"/>
                <a:gridCol w="736600"/>
                <a:gridCol w="736600"/>
                <a:gridCol w="736600"/>
                <a:gridCol w="736600"/>
              </a:tblGrid>
              <a:tr h="222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Month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Year 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Year 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Year 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Year 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Forecast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73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59800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35500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41382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73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19800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46530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30740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51250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38749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73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15700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47800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34400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31350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73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53600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41350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73890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61874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73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83200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60200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66872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73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72900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41800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55200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60349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73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55200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39800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32180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62300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49502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73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57350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38600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66500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59187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73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15400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47600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25020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31400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31198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73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27700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43050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51300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36500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41422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73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21400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39300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31790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38553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73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18900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1752600" y="457200"/>
          <a:ext cx="58674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246</Words>
  <Application>Microsoft Office PowerPoint</Application>
  <PresentationFormat>On-screen Show (4:3)</PresentationFormat>
  <Paragraphs>223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 </vt:lpstr>
      <vt:lpstr>Slide 2</vt:lpstr>
      <vt:lpstr>Slide 3</vt:lpstr>
      <vt:lpstr>Slide 4</vt:lpstr>
      <vt:lpstr>Slide 5</vt:lpstr>
      <vt:lpstr>Slide 6</vt:lpstr>
      <vt:lpstr>Slide 7</vt:lpstr>
    </vt:vector>
  </TitlesOfParts>
  <Company>City of Las Vegas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cbeckwith</dc:creator>
  <cp:lastModifiedBy>Shannah Laine Smith</cp:lastModifiedBy>
  <cp:revision>2</cp:revision>
  <dcterms:created xsi:type="dcterms:W3CDTF">2010-12-15T23:36:07Z</dcterms:created>
  <dcterms:modified xsi:type="dcterms:W3CDTF">2010-12-19T21:51:59Z</dcterms:modified>
</cp:coreProperties>
</file>