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  <p:sldMasterId id="2147483674" r:id="rId2"/>
  </p:sldMasterIdLst>
  <p:notesMasterIdLst>
    <p:notesMasterId r:id="rId9"/>
  </p:notesMasterIdLst>
  <p:handoutMasterIdLst>
    <p:handoutMasterId r:id="rId10"/>
  </p:handoutMasterIdLst>
  <p:sldIdLst>
    <p:sldId id="264" r:id="rId3"/>
    <p:sldId id="265" r:id="rId4"/>
    <p:sldId id="266" r:id="rId5"/>
    <p:sldId id="276" r:id="rId6"/>
    <p:sldId id="267" r:id="rId7"/>
    <p:sldId id="268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D6F"/>
    <a:srgbClr val="FED998"/>
    <a:srgbClr val="DB8BD5"/>
    <a:srgbClr val="008080"/>
    <a:srgbClr val="5DBA00"/>
    <a:srgbClr val="FFF6DC"/>
    <a:srgbClr val="DEB408"/>
    <a:srgbClr val="412F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728" autoAdjust="0"/>
  </p:normalViewPr>
  <p:slideViewPr>
    <p:cSldViewPr>
      <p:cViewPr varScale="1">
        <p:scale>
          <a:sx n="66" d="100"/>
          <a:sy n="66" d="100"/>
        </p:scale>
        <p:origin x="-12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fld id="{D64E32C9-2873-414E-BA74-4C2F280F8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</a:defRPr>
            </a:lvl1pPr>
          </a:lstStyle>
          <a:p>
            <a:pPr>
              <a:defRPr/>
            </a:pPr>
            <a:fld id="{2084ED03-6C30-4E07-AD89-4015E309C6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763A6D-5367-4DB8-A1D7-88D180EA1B1E}" type="slidenum">
              <a:rPr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D36D2D1-9DE2-438D-99FA-F88BBB461705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6057B7-3D4F-4131-AA5D-49186770A62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524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9524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D6082-85FC-4B73-874D-0BA0A331C785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1A50-60DF-4ED7-86AC-208E2BD448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0D030-1485-4D38-81A0-CA4E6BC6242A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71721-89BD-4AC9-97A1-FF764ABE4E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0542A-FD2B-4E5B-A0C5-9664CCF37E95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240CF-944A-44F5-A24C-30DA77720A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AB4ECA-98E2-429F-81DD-33654E6B4D92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70D71-A789-4F66-A11E-C592F9B7A4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38B51D-9F93-4E40-A419-2AE8B41A7B47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AC05E-0F0C-4254-A36F-7718FB453C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168998-C639-4C4F-B378-60C0F1B20295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8D-DA15-417A-9298-125D0CD6B9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9B761-D088-4697-A5A4-F400B6B75149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0DB3F-855D-4858-A1E9-CEA89AB61E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5EA0A7-52EA-4F54-B685-65A08E3E3029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6DA20-C899-4524-88DF-6BFFEE561A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A3BDC-DF24-44CC-84AA-D46C310648B2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EE6E5-2004-4A89-BDAD-D479B5C87B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3" y="1981200"/>
            <a:ext cx="41036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03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E25DA-4697-486E-9376-A2AB2A8DA44D}" type="slidenum">
              <a:rPr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D839FC-2A7F-4914-9403-1E10F967FB71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570BF-04F4-4998-B658-81D75A511E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4B803E-82B3-4143-9376-438A55331311}" type="slidenum">
              <a:rPr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BE63B-5FA4-4D73-AE59-3D42F8B34694}" type="slidenum">
              <a:rPr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CA8B-526C-4DA8-917D-73B8A86BAEF9}" type="slidenum">
              <a:rPr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BCC799-CAC9-4B33-9416-20B15C97D9A3}" type="slidenum">
              <a:rPr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A19FCC-3532-4CE1-A811-FDF47FFC8F77}" type="slidenum">
              <a:rPr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D96416-EE0C-4B3A-9318-0C2FE0ED7634}" type="slidenum">
              <a:rPr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914400"/>
            <a:ext cx="2092325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126163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FD61F-DABD-4D13-BF4D-D9F5BC6C9847}" type="slidenum">
              <a:rPr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9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381000" y="914400"/>
            <a:ext cx="8359775" cy="914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28"/>
          <p:cNvSpPr>
            <a:spLocks noGrp="1" noChangeArrowheads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392113" y="1981200"/>
            <a:ext cx="8359775" cy="411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  <p:custDataLst>
              <p:tags r:id="rId13"/>
            </p:custDataLst>
          </p:nvPr>
        </p:nvSpPr>
        <p:spPr bwMode="auto">
          <a:xfrm>
            <a:off x="8458200" y="6477000"/>
            <a:ext cx="3175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noProof="1"/>
            </a:lvl1pPr>
          </a:lstStyle>
          <a:p>
            <a:fld id="{F9BF87D6-CEE5-4872-AC29-2A7EA0E05D94}" type="slidenum">
              <a:rPr/>
              <a:pPr/>
              <a:t>‹#›</a:t>
            </a:fld>
            <a:endParaRPr lang="en-US"/>
          </a:p>
        </p:txBody>
      </p:sp>
      <p:sp>
        <p:nvSpPr>
          <p:cNvPr id="1065" name="Rectangle 41" hidden="1"/>
          <p:cNvSpPr>
            <a:spLocks noGrp="1" noChangeArrowheads="1"/>
          </p:cNvSpPr>
          <p:nvPr>
            <p:ph type="ftr" sz="quarter" idx="3"/>
            <p:custDataLst>
              <p:tags r:id="rId14"/>
            </p:custDataLst>
          </p:nvPr>
        </p:nvSpPr>
        <p:spPr bwMode="auto">
          <a:xfrm>
            <a:off x="2032000" y="6578600"/>
            <a:ext cx="50800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800" noProof="1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66" name="Rectangle 42" hidden="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800100" y="5715000"/>
            <a:ext cx="7543800" cy="30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900" noProof="1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34823" name="Picture 55" descr="ExtandIntTextSlide"/>
          <p:cNvPicPr>
            <a:picLocks noChangeAspect="1" noChangeArrowheads="1"/>
          </p:cNvPicPr>
          <p:nvPr/>
        </p:nvPicPr>
        <p:blipFill>
          <a:blip r:embed="rId16"/>
          <a:srcRect l="1358" r="815"/>
          <a:stretch>
            <a:fillRect/>
          </a:stretch>
        </p:blipFill>
        <p:spPr bwMode="auto">
          <a:xfrm>
            <a:off x="0" y="0"/>
            <a:ext cx="91440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12F86"/>
          </a:solidFill>
          <a:latin typeface="Arial" charset="0"/>
        </a:defRPr>
      </a:lvl9pPr>
    </p:titleStyle>
    <p:bodyStyle>
      <a:lvl1pPr marL="176213" indent="-176213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519113" indent="-227013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</a:defRPr>
      </a:lvl2pPr>
      <a:lvl3pPr marL="798513" indent="-163513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>
          <a:solidFill>
            <a:srgbClr val="000000"/>
          </a:solidFill>
          <a:latin typeface="+mn-lt"/>
        </a:defRPr>
      </a:lvl3pPr>
      <a:lvl4pPr marL="1090613" indent="-176213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4pPr>
      <a:lvl5pPr marL="1433513" indent="-227013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5pPr>
      <a:lvl6pPr marL="18923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6pPr>
      <a:lvl7pPr marL="23495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7pPr>
      <a:lvl8pPr marL="28067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8pPr>
      <a:lvl9pPr marL="3263900" indent="-2286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0E4D6D1B-8E78-4FD7-A5D3-0DA4E111FCA7}" type="datetimeFigureOut">
              <a:rPr lang="en-US"/>
              <a:pPr/>
              <a:t>1/4/2010</a:t>
            </a:fld>
            <a:endParaRPr lang="en-US" alt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0D037DC-9A83-49E4-B77F-9CCA7144DF8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42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942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National Cranberry Cooperative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Process Flow: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Receiving Cranberries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Weighing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Sampling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Grading</a:t>
            </a: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Dumping (If the dumping cannot be performed cranberries are held in the trucks until they can be processed)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Storing Cranberries into Bins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Dry bins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Dual bins (you have to decide how these dual bins are allocated)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Wet bins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317500" cy="152400"/>
          </a:xfrm>
          <a:noFill/>
          <a:ln w="0"/>
        </p:spPr>
        <p:txBody>
          <a:bodyPr lIns="0" tIns="0" rIns="0" bIns="0"/>
          <a:lstStyle/>
          <a:p>
            <a:pPr eaLnBrk="0" hangingPunct="0"/>
            <a:fld id="{146F0025-8B2F-47B4-8EDF-F799F5410C2B}" type="slidenum">
              <a:rPr noProof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eaLnBrk="0" hangingPunct="0"/>
              <a:t>1</a:t>
            </a:fld>
            <a:endParaRPr lang="en-US" noProof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Process Flow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/>
        <p:txBody>
          <a:bodyPr lIns="0" tIns="0" rIns="0" bIns="0"/>
          <a:lstStyle/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Process breaks into two different patterns for dry and wet cranberries at this point: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Dry Crop: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Destoning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Dechaffing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Seprators/Baily Mill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Packaging</a:t>
            </a: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Wet Crop: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Dechaffing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Drying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Seprators/Baily Mill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Packaging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317500" cy="152400"/>
          </a:xfrm>
          <a:noFill/>
          <a:ln w="0"/>
        </p:spPr>
        <p:txBody>
          <a:bodyPr lIns="0" tIns="0" rIns="0" bIns="0"/>
          <a:lstStyle/>
          <a:p>
            <a:pPr eaLnBrk="0" hangingPunct="0"/>
            <a:fld id="{2FEE006C-5B45-4597-9218-E182711BC58A}" type="slidenum">
              <a:rPr noProof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eaLnBrk="0" hangingPunct="0"/>
              <a:t>2</a:t>
            </a:fld>
            <a:endParaRPr lang="en-US" noProof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Assumptions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392113" y="1524000"/>
            <a:ext cx="8359775" cy="4572000"/>
          </a:xfrm>
        </p:spPr>
        <p:txBody>
          <a:bodyPr lIns="0" tIns="0" rIns="0" bIns="0"/>
          <a:lstStyle/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18,000 bbls per day uniformly distributed over 12 hours starting 7am.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Average truck delivery load is 75 bbls.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70% of the berries are wet.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Bailey mill rates are same as the separators and the Bailely mill process time is determined based on the second quality berries not the potential second quality berries.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Figures D and E, will give you the start time of each process and number of  both types of workers available.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Do not compute overtime from figure E, overtime should be computed so that there are no cranberries left in the system.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317500" cy="152400"/>
          </a:xfrm>
          <a:noFill/>
          <a:ln w="0"/>
        </p:spPr>
        <p:txBody>
          <a:bodyPr lIns="0" tIns="0" rIns="0" bIns="0"/>
          <a:lstStyle/>
          <a:p>
            <a:pPr eaLnBrk="0" hangingPunct="0"/>
            <a:fld id="{187120D3-B1A3-4D3F-9454-701CC5259DE7}" type="slidenum">
              <a:rPr noProof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eaLnBrk="0" hangingPunct="0"/>
              <a:t>3</a:t>
            </a:fld>
            <a:endParaRPr lang="en-US" noProof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914400" y="122238"/>
            <a:ext cx="7086600" cy="258762"/>
          </a:xfrm>
        </p:spPr>
        <p:txBody>
          <a:bodyPr lIns="0" tIns="0" rIns="0" bIns="0" anchor="t"/>
          <a:lstStyle/>
          <a:p>
            <a:endParaRPr lang="en-US" sz="3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392113" y="1600200"/>
            <a:ext cx="8359775" cy="4495800"/>
          </a:xfrm>
        </p:spPr>
        <p:txBody>
          <a:bodyPr lIns="0" tIns="0" rIns="0" bIns="0"/>
          <a:lstStyle/>
          <a:p>
            <a:pPr marL="177800" indent="-177800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317500" cy="152400"/>
          </a:xfrm>
          <a:noFill/>
          <a:ln w="0"/>
        </p:spPr>
        <p:txBody>
          <a:bodyPr lIns="0" tIns="0" rIns="0" bIns="0"/>
          <a:lstStyle/>
          <a:p>
            <a:pPr eaLnBrk="0" hangingPunct="0"/>
            <a:fld id="{70B603C6-0C81-40C8-95C6-2E90E4699FCE}" type="slidenum">
              <a:rPr noProof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eaLnBrk="0" hangingPunct="0"/>
              <a:t>4</a:t>
            </a:fld>
            <a:endParaRPr lang="en-US" noProof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91440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81400"/>
            <a:ext cx="876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 lIns="0" tIns="0" rIns="0" bIns="0" anchor="t"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Questions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392113" y="1600200"/>
            <a:ext cx="8359775" cy="4495800"/>
          </a:xfrm>
        </p:spPr>
        <p:txBody>
          <a:bodyPr lIns="0" tIns="0" rIns="0" bIns="0"/>
          <a:lstStyle/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What are the problems RP1 facing?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All the problems that are mentioned in the case and anything  extra that comes to your mind.</a:t>
            </a: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Draw process flow.</a:t>
            </a:r>
          </a:p>
          <a:p>
            <a:pPr marL="177800" indent="-177800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What is the bottleneck? 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Remember that only processes can be bottleneck.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Do not forget to consider the number of machines in each station.</a:t>
            </a:r>
          </a:p>
          <a:p>
            <a:pPr marL="520700" lvl="1" indent="-176213"/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How does the backlog grows on a peak day?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Using Figure E and the bottleneck rate you can compute how the inventory of cranberries in the system will change.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The difference between what can be kept in the system and what is cumulated in the system is how the backlog is growing.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317500" cy="152400"/>
          </a:xfrm>
          <a:noFill/>
          <a:ln w="0"/>
        </p:spPr>
        <p:txBody>
          <a:bodyPr lIns="0" tIns="0" rIns="0" bIns="0"/>
          <a:lstStyle/>
          <a:p>
            <a:pPr eaLnBrk="0" hangingPunct="0"/>
            <a:fld id="{0D65CADA-8EA0-485E-AE08-D98170A020C2}" type="slidenum">
              <a:rPr noProof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eaLnBrk="0" hangingPunct="0"/>
              <a:t>5</a:t>
            </a:fld>
            <a:endParaRPr lang="en-US" noProof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>
          <a:xfrm>
            <a:off x="381000" y="685800"/>
            <a:ext cx="8359775" cy="914400"/>
          </a:xfrm>
        </p:spPr>
        <p:txBody>
          <a:bodyPr lIns="0" tIns="0" rIns="0" bIns="0" anchor="t"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Questions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92113" y="1447800"/>
            <a:ext cx="8359775" cy="4648200"/>
          </a:xfrm>
        </p:spPr>
        <p:txBody>
          <a:bodyPr lIns="0" tIns="0" rIns="0" bIns="0"/>
          <a:lstStyle/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How much overtime labor is used, how much money does that represent?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Comparing number of workers in each section in Figure E with Figure D you can compute the number of regular and seasonal workers.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Considering the changes in the backlog from the previous case and number of workers in each section from Figure E you can compute the total overtime cost.</a:t>
            </a: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How much waiting cost is incurred?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Using the information above and the method explained at the end of assumptions you would be able to compute this.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Remember that wait cost is per truck waiting not per barrel.</a:t>
            </a:r>
          </a:p>
          <a:p>
            <a:pPr marL="177800" indent="-177800"/>
            <a:r>
              <a:rPr lang="en-US" sz="1600">
                <a:latin typeface="Times New Roman" pitchFamily="18" charset="0"/>
                <a:cs typeface="Times New Roman" pitchFamily="18" charset="0"/>
              </a:rPr>
              <a:t>What recommendations?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Buying dryers and/or converting bins? Do the cost analysis and determine how many dryers you would buy and how many bins would you pay for if any.</a:t>
            </a:r>
          </a:p>
          <a:p>
            <a:pPr marL="520700" lvl="1" indent="-176213"/>
            <a:r>
              <a:rPr lang="en-US" sz="1600">
                <a:latin typeface="Times New Roman" pitchFamily="18" charset="0"/>
                <a:cs typeface="Times New Roman" pitchFamily="18" charset="0"/>
              </a:rPr>
              <a:t>Any recommendation independent of equipment purchase?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317500" cy="152400"/>
          </a:xfrm>
          <a:noFill/>
          <a:ln w="0"/>
        </p:spPr>
        <p:txBody>
          <a:bodyPr lIns="0" tIns="0" rIns="0" bIns="0"/>
          <a:lstStyle/>
          <a:p>
            <a:pPr eaLnBrk="0" hangingPunct="0"/>
            <a:fld id="{D014FF0D-9F22-44B4-B879-D98D3B317FF3}" type="slidenum">
              <a:rPr noProof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eaLnBrk="0" hangingPunct="0"/>
              <a:t>6</a:t>
            </a:fld>
            <a:endParaRPr lang="en-US" noProof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" val="-2;-2;-2;-2;SlideTitleFont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TitleOnSlide"/>
  <p:tag name="SHAPECLASSPROTECTION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SlideTextFont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LargeTextBox"/>
  <p:tag name="SHAPECLASSPROTECTION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PROTECTIONTYPE" val="31"/>
  <p:tag name="COLORS" val="-2;-2;-2;-2;SlideFooterFontColor"/>
  <p:tag name="SHAPECLASSNAME" val="Page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EA1B2"/>
      </a:lt2>
      <a:accent1>
        <a:srgbClr val="6799C8"/>
      </a:accent1>
      <a:accent2>
        <a:srgbClr val="B4985A"/>
      </a:accent2>
      <a:accent3>
        <a:srgbClr val="FFFFFF"/>
      </a:accent3>
      <a:accent4>
        <a:srgbClr val="000000"/>
      </a:accent4>
      <a:accent5>
        <a:srgbClr val="B8CAE0"/>
      </a:accent5>
      <a:accent6>
        <a:srgbClr val="A38951"/>
      </a:accent6>
      <a:hlink>
        <a:srgbClr val="492F92"/>
      </a:hlink>
      <a:folHlink>
        <a:srgbClr val="949C08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EA1B2"/>
        </a:lt2>
        <a:accent1>
          <a:srgbClr val="C1E3EB"/>
        </a:accent1>
        <a:accent2>
          <a:srgbClr val="69C3DA"/>
        </a:accent2>
        <a:accent3>
          <a:srgbClr val="FFFFFF"/>
        </a:accent3>
        <a:accent4>
          <a:srgbClr val="000000"/>
        </a:accent4>
        <a:accent5>
          <a:srgbClr val="DDEFF3"/>
        </a:accent5>
        <a:accent6>
          <a:srgbClr val="5EB0C5"/>
        </a:accent6>
        <a:hlink>
          <a:srgbClr val="FFBB57"/>
        </a:hlink>
        <a:folHlink>
          <a:srgbClr val="005A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416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11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Arial</vt:lpstr>
      <vt:lpstr>Times New Roman</vt:lpstr>
      <vt:lpstr>Wingdings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Network</vt:lpstr>
      <vt:lpstr>National Cranberry Cooperative </vt:lpstr>
      <vt:lpstr>Process Flow</vt:lpstr>
      <vt:lpstr>Assumptions</vt:lpstr>
      <vt:lpstr>Slide 4</vt:lpstr>
      <vt:lpstr>Questions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s.a.x. Service GmbH</dc:creator>
  <cp:lastModifiedBy>HP Authorized Customer</cp:lastModifiedBy>
  <cp:revision>82</cp:revision>
  <dcterms:created xsi:type="dcterms:W3CDTF">2005-06-10T12:17:29Z</dcterms:created>
  <dcterms:modified xsi:type="dcterms:W3CDTF">2010-01-05T02:53:31Z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