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3" d="100"/>
          <a:sy n="73" d="100"/>
        </p:scale>
        <p:origin x="-1074"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374D68-379E-427C-BA83-7F2751E8E866}" type="datetimeFigureOut">
              <a:rPr lang="en-US" smtClean="0"/>
              <a:pPr/>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BA52A-255C-4DF2-9579-16B589591C9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374D68-379E-427C-BA83-7F2751E8E866}" type="datetimeFigureOut">
              <a:rPr lang="en-US" smtClean="0"/>
              <a:pPr/>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BA52A-255C-4DF2-9579-16B589591C9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374D68-379E-427C-BA83-7F2751E8E866}" type="datetimeFigureOut">
              <a:rPr lang="en-US" smtClean="0"/>
              <a:pPr/>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BA52A-255C-4DF2-9579-16B589591C9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374D68-379E-427C-BA83-7F2751E8E866}" type="datetimeFigureOut">
              <a:rPr lang="en-US" smtClean="0"/>
              <a:pPr/>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BA52A-255C-4DF2-9579-16B589591C9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374D68-379E-427C-BA83-7F2751E8E866}" type="datetimeFigureOut">
              <a:rPr lang="en-US" smtClean="0"/>
              <a:pPr/>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BA52A-255C-4DF2-9579-16B589591C9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374D68-379E-427C-BA83-7F2751E8E866}" type="datetimeFigureOut">
              <a:rPr lang="en-US" smtClean="0"/>
              <a:pPr/>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4BA52A-255C-4DF2-9579-16B589591C9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374D68-379E-427C-BA83-7F2751E8E866}" type="datetimeFigureOut">
              <a:rPr lang="en-US" smtClean="0"/>
              <a:pPr/>
              <a:t>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4BA52A-255C-4DF2-9579-16B589591C9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374D68-379E-427C-BA83-7F2751E8E866}" type="datetimeFigureOut">
              <a:rPr lang="en-US" smtClean="0"/>
              <a:pPr/>
              <a:t>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4BA52A-255C-4DF2-9579-16B589591C9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374D68-379E-427C-BA83-7F2751E8E866}" type="datetimeFigureOut">
              <a:rPr lang="en-US" smtClean="0"/>
              <a:pPr/>
              <a:t>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4BA52A-255C-4DF2-9579-16B589591C9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374D68-379E-427C-BA83-7F2751E8E866}" type="datetimeFigureOut">
              <a:rPr lang="en-US" smtClean="0"/>
              <a:pPr/>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4BA52A-255C-4DF2-9579-16B589591C9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374D68-379E-427C-BA83-7F2751E8E866}" type="datetimeFigureOut">
              <a:rPr lang="en-US" smtClean="0"/>
              <a:pPr/>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4BA52A-255C-4DF2-9579-16B589591C9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374D68-379E-427C-BA83-7F2751E8E866}" type="datetimeFigureOut">
              <a:rPr lang="en-US" smtClean="0"/>
              <a:pPr/>
              <a:t>11/1/2016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4BA52A-255C-4DF2-9579-16B589591C9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file:///C:\Users\Roger\Desktop\Winter'14\OPM300%20messages\OPM%20300%20Module%201\Flowchart%20example%201b.vsd\Drawing\~Page-1\Off-page%20reference.37" TargetMode="Externa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14.png"/><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hyperlink" Target="http://www.smartdraw.com/" TargetMode="External"/><Relationship Id="rId2" Type="http://schemas.openxmlformats.org/officeDocument/2006/relationships/hyperlink" Target="http://office.microsoft.com/en-us/visio/" TargetMode="External"/><Relationship Id="rId1" Type="http://schemas.openxmlformats.org/officeDocument/2006/relationships/slideLayout" Target="../slideLayouts/slideLayout5.xml"/><Relationship Id="rId5" Type="http://schemas.openxmlformats.org/officeDocument/2006/relationships/image" Target="../media/image15.jpeg"/><Relationship Id="rId4" Type="http://schemas.openxmlformats.org/officeDocument/2006/relationships/hyperlink" Target="http://www.northcanton.sparcc.org/"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oleObject" Target="file:///C:\Users\Roger\Desktop\Winter'14\OPM300%20messages\OPM%20300%20Module%201\Flowchart%20example%201b.vsd\Drawing\~Page-1\Off-page%20reference" TargetMode="Externa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to Draw a </a:t>
            </a:r>
            <a:br>
              <a:rPr lang="en-US" dirty="0" smtClean="0"/>
            </a:br>
            <a:r>
              <a:rPr lang="en-US" dirty="0" smtClean="0"/>
              <a:t>Process Flowchart</a:t>
            </a:r>
            <a:endParaRPr lang="en-US" dirty="0"/>
          </a:p>
        </p:txBody>
      </p:sp>
      <p:sp>
        <p:nvSpPr>
          <p:cNvPr id="3" name="Subtitle 2"/>
          <p:cNvSpPr>
            <a:spLocks noGrp="1"/>
          </p:cNvSpPr>
          <p:nvPr>
            <p:ph type="subTitle" idx="1"/>
          </p:nvPr>
        </p:nvSpPr>
        <p:spPr/>
        <p:txBody>
          <a:bodyPr/>
          <a:lstStyle/>
          <a:p>
            <a:r>
              <a:rPr lang="en-US" smtClean="0"/>
              <a:t>Dr. </a:t>
            </a:r>
            <a:r>
              <a:rPr lang="en-US" dirty="0" smtClean="0"/>
              <a:t>Roger </a:t>
            </a:r>
            <a:r>
              <a:rPr lang="en-US" dirty="0" err="1" smtClean="0"/>
              <a:t>Rensvold</a:t>
            </a:r>
            <a:endParaRPr lang="en-US" dirty="0" smtClean="0"/>
          </a:p>
          <a:p>
            <a:r>
              <a:rPr lang="en-US" dirty="0" smtClean="0"/>
              <a:t>Feb 2014</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800" y="762000"/>
            <a:ext cx="3772508" cy="369332"/>
          </a:xfrm>
          <a:prstGeom prst="rect">
            <a:avLst/>
          </a:prstGeom>
          <a:noFill/>
        </p:spPr>
        <p:txBody>
          <a:bodyPr wrap="none" rtlCol="0">
            <a:spAutoFit/>
          </a:bodyPr>
          <a:lstStyle/>
          <a:p>
            <a:r>
              <a:rPr lang="en-US" dirty="0" smtClean="0"/>
              <a:t>Connecting page 2 to page3, using the</a:t>
            </a:r>
            <a:endParaRPr lang="en-US" dirty="0"/>
          </a:p>
        </p:txBody>
      </p:sp>
      <p:sp>
        <p:nvSpPr>
          <p:cNvPr id="4" name="TextBox 3"/>
          <p:cNvSpPr txBox="1"/>
          <p:nvPr/>
        </p:nvSpPr>
        <p:spPr>
          <a:xfrm>
            <a:off x="4953000" y="762000"/>
            <a:ext cx="1600201" cy="369332"/>
          </a:xfrm>
          <a:prstGeom prst="rect">
            <a:avLst/>
          </a:prstGeom>
          <a:noFill/>
        </p:spPr>
        <p:txBody>
          <a:bodyPr wrap="square" rtlCol="0">
            <a:spAutoFit/>
          </a:bodyPr>
          <a:lstStyle/>
          <a:p>
            <a:r>
              <a:rPr lang="en-US" dirty="0" smtClean="0"/>
              <a:t>reference.</a:t>
            </a:r>
            <a:endParaRPr lang="en-US" dirty="0"/>
          </a:p>
        </p:txBody>
      </p:sp>
      <p:sp>
        <p:nvSpPr>
          <p:cNvPr id="5" name="TextBox 4"/>
          <p:cNvSpPr txBox="1"/>
          <p:nvPr/>
        </p:nvSpPr>
        <p:spPr>
          <a:xfrm>
            <a:off x="838200" y="1295400"/>
            <a:ext cx="5173917" cy="369332"/>
          </a:xfrm>
          <a:prstGeom prst="rect">
            <a:avLst/>
          </a:prstGeom>
          <a:noFill/>
        </p:spPr>
        <p:txBody>
          <a:bodyPr wrap="square" rtlCol="0">
            <a:spAutoFit/>
          </a:bodyPr>
          <a:lstStyle/>
          <a:p>
            <a:r>
              <a:rPr lang="en-US" b="1" dirty="0" smtClean="0"/>
              <a:t>  Page 2                                                                Page 3</a:t>
            </a:r>
            <a:endParaRPr lang="en-US" b="1" dirty="0"/>
          </a:p>
        </p:txBody>
      </p:sp>
      <p:graphicFrame>
        <p:nvGraphicFramePr>
          <p:cNvPr id="8195" name="Object 3"/>
          <p:cNvGraphicFramePr>
            <a:graphicFrameLocks noChangeAspect="1"/>
          </p:cNvGraphicFramePr>
          <p:nvPr/>
        </p:nvGraphicFramePr>
        <p:xfrm>
          <a:off x="4421188" y="687388"/>
          <a:ext cx="608012" cy="608012"/>
        </p:xfrm>
        <a:graphic>
          <a:graphicData uri="http://schemas.openxmlformats.org/presentationml/2006/ole">
            <p:oleObj spid="_x0000_s8196" name="Visio" r:id="rId3" imgW="377935" imgH="377935" progId="Visio.Drawing.11">
              <p:link updateAutomatic="1"/>
            </p:oleObj>
          </a:graphicData>
        </a:graphic>
      </p:graphicFrame>
      <p:pic>
        <p:nvPicPr>
          <p:cNvPr id="8196" name="Picture 4"/>
          <p:cNvPicPr>
            <a:picLocks noChangeAspect="1" noChangeArrowheads="1"/>
          </p:cNvPicPr>
          <p:nvPr/>
        </p:nvPicPr>
        <p:blipFill>
          <a:blip r:embed="rId4" cstate="print"/>
          <a:srcRect/>
          <a:stretch>
            <a:fillRect/>
          </a:stretch>
        </p:blipFill>
        <p:spPr bwMode="auto">
          <a:xfrm>
            <a:off x="1752600" y="1447800"/>
            <a:ext cx="1524000" cy="4976602"/>
          </a:xfrm>
          <a:prstGeom prst="rect">
            <a:avLst/>
          </a:prstGeom>
          <a:noFill/>
          <a:ln w="9525">
            <a:noFill/>
            <a:miter lim="800000"/>
            <a:headEnd/>
            <a:tailEnd/>
          </a:ln>
        </p:spPr>
      </p:pic>
      <p:pic>
        <p:nvPicPr>
          <p:cNvPr id="8197" name="Picture 5"/>
          <p:cNvPicPr>
            <a:picLocks noChangeAspect="1" noChangeArrowheads="1"/>
          </p:cNvPicPr>
          <p:nvPr/>
        </p:nvPicPr>
        <p:blipFill>
          <a:blip r:embed="rId5" cstate="print"/>
          <a:srcRect/>
          <a:stretch>
            <a:fillRect/>
          </a:stretch>
        </p:blipFill>
        <p:spPr bwMode="auto">
          <a:xfrm>
            <a:off x="4876800" y="1752600"/>
            <a:ext cx="3200400" cy="4153711"/>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dirty="0" smtClean="0"/>
              <a:t>So how do I actually DRAW one of these things</a:t>
            </a:r>
            <a:r>
              <a:rPr lang="en-US" dirty="0" smtClean="0"/>
              <a:t>?</a:t>
            </a:r>
            <a:endParaRPr lang="en-US" dirty="0"/>
          </a:p>
        </p:txBody>
      </p:sp>
      <p:sp>
        <p:nvSpPr>
          <p:cNvPr id="3" name="Text Placeholder 2"/>
          <p:cNvSpPr>
            <a:spLocks noGrp="1"/>
          </p:cNvSpPr>
          <p:nvPr>
            <p:ph type="body" idx="1"/>
          </p:nvPr>
        </p:nvSpPr>
        <p:spPr>
          <a:xfrm>
            <a:off x="531812" y="1143001"/>
            <a:ext cx="4040188" cy="533399"/>
          </a:xfrm>
        </p:spPr>
        <p:txBody>
          <a:bodyPr>
            <a:normAutofit/>
          </a:bodyPr>
          <a:lstStyle/>
          <a:p>
            <a:r>
              <a:rPr lang="en-US" dirty="0" smtClean="0"/>
              <a:t>Use a graphics app:</a:t>
            </a:r>
            <a:endParaRPr lang="en-US" dirty="0"/>
          </a:p>
        </p:txBody>
      </p:sp>
      <p:sp>
        <p:nvSpPr>
          <p:cNvPr id="4" name="Content Placeholder 3"/>
          <p:cNvSpPr>
            <a:spLocks noGrp="1"/>
          </p:cNvSpPr>
          <p:nvPr>
            <p:ph sz="half" idx="2"/>
          </p:nvPr>
        </p:nvSpPr>
        <p:spPr>
          <a:xfrm>
            <a:off x="533400" y="1752600"/>
            <a:ext cx="4572000" cy="4648200"/>
          </a:xfrm>
        </p:spPr>
        <p:txBody>
          <a:bodyPr>
            <a:normAutofit/>
          </a:bodyPr>
          <a:lstStyle/>
          <a:p>
            <a:pPr marL="0" indent="0">
              <a:spcBef>
                <a:spcPts val="0"/>
              </a:spcBef>
              <a:buNone/>
            </a:pPr>
            <a:r>
              <a:rPr lang="en-US" sz="1800" dirty="0" smtClean="0"/>
              <a:t>MS Visio (best, but $$. Buying it </a:t>
            </a:r>
            <a:r>
              <a:rPr lang="en-US" sz="1800" i="1" dirty="0" smtClean="0"/>
              <a:t>solely for this assignment</a:t>
            </a:r>
            <a:r>
              <a:rPr lang="en-US" sz="1800" dirty="0" smtClean="0"/>
              <a:t> would be like buying a Rolls and driving it nowhere but to the grocery store.)</a:t>
            </a:r>
          </a:p>
          <a:p>
            <a:pPr marL="0" indent="0">
              <a:spcBef>
                <a:spcPts val="0"/>
              </a:spcBef>
              <a:buNone/>
            </a:pPr>
            <a:r>
              <a:rPr lang="en-US" sz="1800" dirty="0" smtClean="0">
                <a:hlinkClick r:id="rId2"/>
              </a:rPr>
              <a:t>http://office.microsoft.com/en-us/visio/</a:t>
            </a:r>
            <a:endParaRPr lang="en-US" sz="1800" dirty="0" smtClean="0"/>
          </a:p>
          <a:p>
            <a:pPr marL="0" indent="0">
              <a:spcBef>
                <a:spcPts val="0"/>
              </a:spcBef>
              <a:buNone/>
            </a:pPr>
            <a:endParaRPr lang="en-US" sz="1800" dirty="0"/>
          </a:p>
          <a:p>
            <a:pPr marL="0" indent="0">
              <a:spcBef>
                <a:spcPts val="0"/>
              </a:spcBef>
              <a:buNone/>
            </a:pPr>
            <a:r>
              <a:rPr lang="en-US" sz="1800" dirty="0" err="1" smtClean="0"/>
              <a:t>SmartDraw</a:t>
            </a:r>
            <a:r>
              <a:rPr lang="en-US" sz="1800" dirty="0" smtClean="0"/>
              <a:t> (free trial) </a:t>
            </a:r>
            <a:r>
              <a:rPr lang="en-US" sz="1800" dirty="0" smtClean="0">
                <a:hlinkClick r:id="rId3"/>
              </a:rPr>
              <a:t>http://www.smartdraw.com/</a:t>
            </a:r>
            <a:endParaRPr lang="en-US" sz="1800" dirty="0" smtClean="0"/>
          </a:p>
          <a:p>
            <a:pPr marL="0" indent="0">
              <a:spcBef>
                <a:spcPts val="0"/>
              </a:spcBef>
              <a:buNone/>
            </a:pPr>
            <a:endParaRPr lang="en-US" sz="1800" dirty="0"/>
          </a:p>
          <a:p>
            <a:pPr marL="0" indent="0">
              <a:spcBef>
                <a:spcPts val="0"/>
              </a:spcBef>
              <a:buNone/>
            </a:pPr>
            <a:r>
              <a:rPr lang="en-US" sz="1800" dirty="0" smtClean="0"/>
              <a:t>MS Word – you’ve already got it!  Dozens of tutorials on the Web;  Google “MS Word drawing tutorial.”  There’s a good one at </a:t>
            </a:r>
          </a:p>
          <a:p>
            <a:pPr marL="0" indent="0">
              <a:spcBef>
                <a:spcPts val="0"/>
              </a:spcBef>
              <a:buNone/>
            </a:pPr>
            <a:r>
              <a:rPr lang="en-US" sz="1800" dirty="0" smtClean="0">
                <a:hlinkClick r:id="rId4"/>
              </a:rPr>
              <a:t>www.northcanton.sparcc.org</a:t>
            </a:r>
            <a:r>
              <a:rPr lang="en-US" sz="1800" dirty="0" smtClean="0"/>
              <a:t> /…</a:t>
            </a:r>
          </a:p>
          <a:p>
            <a:pPr marL="0" indent="0">
              <a:spcBef>
                <a:spcPts val="0"/>
              </a:spcBef>
              <a:buNone/>
            </a:pPr>
            <a:endParaRPr lang="en-US" sz="1800" dirty="0"/>
          </a:p>
          <a:p>
            <a:pPr marL="0" indent="0">
              <a:spcBef>
                <a:spcPts val="0"/>
              </a:spcBef>
              <a:buNone/>
            </a:pPr>
            <a:r>
              <a:rPr lang="en-US" sz="1800" dirty="0" smtClean="0"/>
              <a:t>Or, just DRAW it!  Use a black </a:t>
            </a:r>
          </a:p>
          <a:p>
            <a:pPr marL="0" indent="0">
              <a:spcBef>
                <a:spcPts val="0"/>
              </a:spcBef>
              <a:buNone/>
            </a:pPr>
            <a:r>
              <a:rPr lang="en-US" sz="1800" dirty="0" smtClean="0"/>
              <a:t>Sharpie on white paper.  Scan. </a:t>
            </a:r>
          </a:p>
          <a:p>
            <a:pPr marL="0" indent="0">
              <a:spcBef>
                <a:spcPts val="0"/>
              </a:spcBef>
              <a:buNone/>
            </a:pPr>
            <a:endParaRPr lang="en-US" sz="1800" dirty="0"/>
          </a:p>
          <a:p>
            <a:pPr marL="0" indent="0">
              <a:spcBef>
                <a:spcPts val="0"/>
              </a:spcBef>
              <a:buNone/>
            </a:pPr>
            <a:endParaRPr lang="en-US" sz="1800" dirty="0" smtClean="0"/>
          </a:p>
          <a:p>
            <a:pPr marL="0" indent="0">
              <a:spcBef>
                <a:spcPts val="0"/>
              </a:spcBef>
              <a:buNone/>
            </a:pPr>
            <a:endParaRPr lang="en-US" sz="1800" dirty="0" smtClean="0"/>
          </a:p>
          <a:p>
            <a:pPr marL="0" indent="0">
              <a:spcBef>
                <a:spcPts val="0"/>
              </a:spcBef>
              <a:buNone/>
            </a:pPr>
            <a:endParaRPr lang="en-US" sz="1800" dirty="0"/>
          </a:p>
          <a:p>
            <a:pPr marL="0" indent="0">
              <a:spcBef>
                <a:spcPts val="0"/>
              </a:spcBef>
              <a:buNone/>
            </a:pPr>
            <a:endParaRPr lang="en-US" sz="1800" dirty="0"/>
          </a:p>
        </p:txBody>
      </p:sp>
      <p:sp>
        <p:nvSpPr>
          <p:cNvPr id="5" name="Text Placeholder 4"/>
          <p:cNvSpPr>
            <a:spLocks noGrp="1"/>
          </p:cNvSpPr>
          <p:nvPr>
            <p:ph type="body" sz="quarter" idx="3"/>
          </p:nvPr>
        </p:nvSpPr>
        <p:spPr>
          <a:xfrm>
            <a:off x="5410200" y="1295401"/>
            <a:ext cx="3276600" cy="762000"/>
          </a:xfrm>
        </p:spPr>
        <p:txBody>
          <a:bodyPr>
            <a:normAutofit lnSpcReduction="10000"/>
          </a:bodyPr>
          <a:lstStyle/>
          <a:p>
            <a:r>
              <a:rPr lang="en-US" dirty="0" smtClean="0"/>
              <a:t>Neatly   hand-drawn &amp; scanned:</a:t>
            </a:r>
            <a:endParaRPr lang="en-US" dirty="0"/>
          </a:p>
        </p:txBody>
      </p:sp>
      <p:pic>
        <p:nvPicPr>
          <p:cNvPr id="9218" name="Picture 2" descr="C:\Users\Roger\Pictures\ControlCenter4\Scan\CCF02072014_0000.jpg"/>
          <p:cNvPicPr>
            <a:picLocks noGrp="1" noChangeAspect="1" noChangeArrowheads="1"/>
          </p:cNvPicPr>
          <p:nvPr>
            <p:ph sz="quarter" idx="4"/>
          </p:nvPr>
        </p:nvPicPr>
        <p:blipFill>
          <a:blip r:embed="rId5" cstate="print"/>
          <a:srcRect l="22148" t="7500" r="15409" b="27998"/>
          <a:stretch>
            <a:fillRect/>
          </a:stretch>
        </p:blipFill>
        <p:spPr bwMode="auto">
          <a:xfrm>
            <a:off x="5486400" y="2362199"/>
            <a:ext cx="2667000" cy="3699387"/>
          </a:xfrm>
          <a:prstGeom prst="rect">
            <a:avLst/>
          </a:prstGeom>
          <a:noFill/>
        </p:spPr>
      </p:pic>
      <p:cxnSp>
        <p:nvCxnSpPr>
          <p:cNvPr id="9" name="Straight Arrow Connector 8"/>
          <p:cNvCxnSpPr/>
          <p:nvPr/>
        </p:nvCxnSpPr>
        <p:spPr>
          <a:xfrm flipV="1">
            <a:off x="3581400" y="5029200"/>
            <a:ext cx="685800" cy="5334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dirty="0" smtClean="0"/>
              <a:t>To reduce clutter, key the flowchart entries to a glossary.  Example:</a:t>
            </a:r>
            <a:endParaRPr lang="en-US" sz="3200" dirty="0"/>
          </a:p>
        </p:txBody>
      </p:sp>
      <p:sp>
        <p:nvSpPr>
          <p:cNvPr id="3" name="Text Placeholder 2"/>
          <p:cNvSpPr>
            <a:spLocks noGrp="1"/>
          </p:cNvSpPr>
          <p:nvPr>
            <p:ph type="body" idx="1"/>
          </p:nvPr>
        </p:nvSpPr>
        <p:spPr/>
        <p:txBody>
          <a:bodyPr/>
          <a:lstStyle/>
          <a:p>
            <a:r>
              <a:rPr lang="en-US" dirty="0" smtClean="0"/>
              <a:t>Glossary</a:t>
            </a:r>
            <a:endParaRPr lang="en-US" dirty="0"/>
          </a:p>
        </p:txBody>
      </p:sp>
      <p:sp>
        <p:nvSpPr>
          <p:cNvPr id="4" name="Content Placeholder 3"/>
          <p:cNvSpPr>
            <a:spLocks noGrp="1"/>
          </p:cNvSpPr>
          <p:nvPr>
            <p:ph sz="half" idx="2"/>
          </p:nvPr>
        </p:nvSpPr>
        <p:spPr>
          <a:xfrm>
            <a:off x="457200" y="2174875"/>
            <a:ext cx="4267200" cy="3951288"/>
          </a:xfrm>
        </p:spPr>
        <p:txBody>
          <a:bodyPr>
            <a:normAutofit fontScale="92500" lnSpcReduction="10000"/>
          </a:bodyPr>
          <a:lstStyle/>
          <a:p>
            <a:pPr>
              <a:buNone/>
            </a:pPr>
            <a:r>
              <a:rPr lang="en-US" dirty="0" smtClean="0"/>
              <a:t>A:  Check ingredients in refrigerator and pantry</a:t>
            </a:r>
          </a:p>
          <a:p>
            <a:pPr>
              <a:buNone/>
            </a:pPr>
            <a:r>
              <a:rPr lang="en-US" dirty="0" smtClean="0"/>
              <a:t>B:  Everything needed on hand?</a:t>
            </a:r>
          </a:p>
          <a:p>
            <a:pPr>
              <a:buNone/>
            </a:pPr>
            <a:r>
              <a:rPr lang="en-US" dirty="0" smtClean="0"/>
              <a:t>C:  Go to store.</a:t>
            </a:r>
          </a:p>
          <a:p>
            <a:pPr>
              <a:buNone/>
            </a:pPr>
            <a:r>
              <a:rPr lang="en-US" dirty="0" smtClean="0"/>
              <a:t>…etc.</a:t>
            </a:r>
          </a:p>
          <a:p>
            <a:pPr>
              <a:buNone/>
            </a:pPr>
            <a:endParaRPr lang="en-US" dirty="0" smtClean="0"/>
          </a:p>
          <a:p>
            <a:pPr>
              <a:buNone/>
            </a:pPr>
            <a:r>
              <a:rPr lang="en-US" dirty="0" smtClean="0"/>
              <a:t>This can be a lot neater, esp. if</a:t>
            </a:r>
          </a:p>
          <a:p>
            <a:pPr>
              <a:buNone/>
            </a:pPr>
            <a:r>
              <a:rPr lang="en-US" dirty="0" smtClean="0"/>
              <a:t>drawing the flowchart by hand.</a:t>
            </a:r>
          </a:p>
          <a:p>
            <a:pPr>
              <a:buNone/>
            </a:pPr>
            <a:endParaRPr lang="en-US" dirty="0" smtClean="0"/>
          </a:p>
          <a:p>
            <a:pPr>
              <a:buNone/>
            </a:pPr>
            <a:r>
              <a:rPr lang="en-US" smtClean="0"/>
              <a:t>…end…</a:t>
            </a:r>
            <a:endParaRPr lang="en-US" dirty="0"/>
          </a:p>
        </p:txBody>
      </p:sp>
      <p:sp>
        <p:nvSpPr>
          <p:cNvPr id="5" name="Text Placeholder 4"/>
          <p:cNvSpPr>
            <a:spLocks noGrp="1"/>
          </p:cNvSpPr>
          <p:nvPr>
            <p:ph type="body" sz="quarter" idx="3"/>
          </p:nvPr>
        </p:nvSpPr>
        <p:spPr/>
        <p:txBody>
          <a:bodyPr/>
          <a:lstStyle/>
          <a:p>
            <a:r>
              <a:rPr lang="en-US" dirty="0" smtClean="0"/>
              <a:t>Flowchart</a:t>
            </a:r>
            <a:endParaRPr lang="en-US" dirty="0"/>
          </a:p>
        </p:txBody>
      </p:sp>
      <p:pic>
        <p:nvPicPr>
          <p:cNvPr id="21506" name="Picture 2"/>
          <p:cNvPicPr>
            <a:picLocks noGrp="1" noChangeAspect="1" noChangeArrowheads="1"/>
          </p:cNvPicPr>
          <p:nvPr>
            <p:ph sz="quarter" idx="4"/>
          </p:nvPr>
        </p:nvPicPr>
        <p:blipFill>
          <a:blip r:embed="rId2" cstate="print"/>
          <a:srcRect/>
          <a:stretch>
            <a:fillRect/>
          </a:stretch>
        </p:blipFill>
        <p:spPr bwMode="auto">
          <a:xfrm>
            <a:off x="4800600" y="2286000"/>
            <a:ext cx="1608137" cy="2504476"/>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fontScale="90000"/>
          </a:bodyPr>
          <a:lstStyle/>
          <a:p>
            <a:pPr algn="l"/>
            <a:r>
              <a:rPr lang="en-US" sz="3600" dirty="0" smtClean="0"/>
              <a:t>Basics</a:t>
            </a:r>
            <a:r>
              <a:rPr lang="en-US" dirty="0" smtClean="0"/>
              <a:t/>
            </a:r>
            <a:br>
              <a:rPr lang="en-US" dirty="0" smtClean="0"/>
            </a:br>
            <a:r>
              <a:rPr lang="en-US" sz="2200" dirty="0" err="1" smtClean="0"/>
              <a:t>Nishadha</a:t>
            </a:r>
            <a:r>
              <a:rPr lang="en-US" sz="2200" dirty="0" smtClean="0"/>
              <a:t> (2011).  Ultimate flowchart guide.  Retrieved on 7 Feb 2014 fromhttp://creately.com/blog/diagrams/flowchart-guide-flowchart-tutorial/#FlowchartSymbols  (See  embedded links)</a:t>
            </a:r>
            <a:endParaRPr lang="en-US" sz="2200" dirty="0"/>
          </a:p>
        </p:txBody>
      </p:sp>
      <p:sp>
        <p:nvSpPr>
          <p:cNvPr id="3" name="Content Placeholder 2"/>
          <p:cNvSpPr>
            <a:spLocks noGrp="1"/>
          </p:cNvSpPr>
          <p:nvPr>
            <p:ph idx="1"/>
          </p:nvPr>
        </p:nvSpPr>
        <p:spPr>
          <a:xfrm>
            <a:off x="457200" y="1981200"/>
            <a:ext cx="8229600" cy="4525963"/>
          </a:xfrm>
        </p:spPr>
        <p:txBody>
          <a:bodyPr/>
          <a:lstStyle/>
          <a:p>
            <a:r>
              <a:rPr lang="en-US" sz="2800" dirty="0" smtClean="0"/>
              <a:t>Four main types</a:t>
            </a:r>
          </a:p>
          <a:p>
            <a:pPr lvl="1"/>
            <a:r>
              <a:rPr lang="en-US" sz="2400" dirty="0" smtClean="0"/>
              <a:t>Document</a:t>
            </a:r>
          </a:p>
          <a:p>
            <a:pPr lvl="1"/>
            <a:r>
              <a:rPr lang="en-US" sz="2400" dirty="0" smtClean="0"/>
              <a:t>Data</a:t>
            </a:r>
          </a:p>
          <a:p>
            <a:pPr lvl="1"/>
            <a:r>
              <a:rPr lang="en-US" sz="2400" dirty="0" smtClean="0"/>
              <a:t>Program</a:t>
            </a:r>
          </a:p>
          <a:p>
            <a:pPr lvl="1"/>
            <a:r>
              <a:rPr lang="en-US" sz="2400" dirty="0" smtClean="0">
                <a:solidFill>
                  <a:srgbClr val="FF0000"/>
                </a:solidFill>
              </a:rPr>
              <a:t>System (we’ll look at this type).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Symbols</a:t>
            </a:r>
            <a:endParaRPr lang="en-US" dirty="0"/>
          </a:p>
        </p:txBody>
      </p:sp>
      <p:sp>
        <p:nvSpPr>
          <p:cNvPr id="3" name="Content Placeholder 2"/>
          <p:cNvSpPr>
            <a:spLocks noGrp="1"/>
          </p:cNvSpPr>
          <p:nvPr>
            <p:ph sz="half" idx="1"/>
          </p:nvPr>
        </p:nvSpPr>
        <p:spPr>
          <a:xfrm>
            <a:off x="457200" y="1600200"/>
            <a:ext cx="2743200" cy="4525963"/>
          </a:xfrm>
        </p:spPr>
        <p:txBody>
          <a:bodyPr>
            <a:normAutofit/>
          </a:bodyPr>
          <a:lstStyle/>
          <a:p>
            <a:pPr marL="0" indent="0">
              <a:buNone/>
            </a:pPr>
            <a:r>
              <a:rPr lang="en-US" sz="2000" dirty="0" smtClean="0"/>
              <a:t>Many symbols are only used for special flowcharts:  e.g., data.</a:t>
            </a:r>
          </a:p>
          <a:p>
            <a:pPr>
              <a:buNone/>
            </a:pPr>
            <a:endParaRPr lang="en-US" sz="2000" dirty="0" smtClean="0"/>
          </a:p>
          <a:p>
            <a:pPr marL="0" indent="0">
              <a:buNone/>
            </a:pPr>
            <a:r>
              <a:rPr lang="en-US" sz="2000" dirty="0" smtClean="0"/>
              <a:t>We’ll only use the symbols marked with </a:t>
            </a:r>
          </a:p>
          <a:p>
            <a:pPr>
              <a:buNone/>
            </a:pPr>
            <a:endParaRPr lang="en-US" sz="2000" dirty="0"/>
          </a:p>
          <a:p>
            <a:pPr marL="0" indent="0">
              <a:spcBef>
                <a:spcPts val="0"/>
              </a:spcBef>
              <a:buNone/>
            </a:pPr>
            <a:r>
              <a:rPr lang="en-US" sz="2000" dirty="0" smtClean="0"/>
              <a:t>Chart arrows </a:t>
            </a:r>
          </a:p>
          <a:p>
            <a:pPr marL="0" indent="0">
              <a:spcBef>
                <a:spcPts val="0"/>
              </a:spcBef>
              <a:buNone/>
            </a:pPr>
            <a:r>
              <a:rPr lang="en-US" sz="2000" dirty="0" smtClean="0"/>
              <a:t>indicate  sequential  direction of</a:t>
            </a:r>
          </a:p>
          <a:p>
            <a:pPr marL="0" indent="0">
              <a:spcBef>
                <a:spcPts val="0"/>
              </a:spcBef>
              <a:buNone/>
            </a:pPr>
            <a:r>
              <a:rPr lang="en-US" sz="2000" dirty="0" smtClean="0"/>
              <a:t>process flow.</a:t>
            </a:r>
            <a:endParaRPr lang="en-US" sz="2000" dirty="0"/>
          </a:p>
        </p:txBody>
      </p:sp>
      <p:pic>
        <p:nvPicPr>
          <p:cNvPr id="1026" name="Picture 2"/>
          <p:cNvPicPr>
            <a:picLocks noGrp="1" noChangeAspect="1" noChangeArrowheads="1"/>
          </p:cNvPicPr>
          <p:nvPr>
            <p:ph sz="half" idx="2"/>
          </p:nvPr>
        </p:nvPicPr>
        <p:blipFill>
          <a:blip r:embed="rId2" cstate="print"/>
          <a:srcRect/>
          <a:stretch>
            <a:fillRect/>
          </a:stretch>
        </p:blipFill>
        <p:spPr bwMode="auto">
          <a:xfrm>
            <a:off x="3807320" y="1600200"/>
            <a:ext cx="4712551" cy="4631100"/>
          </a:xfrm>
          <a:prstGeom prst="rect">
            <a:avLst/>
          </a:prstGeom>
          <a:noFill/>
          <a:ln w="9525">
            <a:noFill/>
            <a:miter lim="800000"/>
            <a:headEnd/>
            <a:tailEnd/>
          </a:ln>
        </p:spPr>
      </p:pic>
      <p:sp>
        <p:nvSpPr>
          <p:cNvPr id="6" name="5-Point Star 5"/>
          <p:cNvSpPr/>
          <p:nvPr/>
        </p:nvSpPr>
        <p:spPr>
          <a:xfrm>
            <a:off x="7391400" y="1752600"/>
            <a:ext cx="228600" cy="228600"/>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5-Point Star 6"/>
          <p:cNvSpPr/>
          <p:nvPr/>
        </p:nvSpPr>
        <p:spPr>
          <a:xfrm>
            <a:off x="5486400" y="1676400"/>
            <a:ext cx="228600" cy="228600"/>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5-Point Star 7"/>
          <p:cNvSpPr/>
          <p:nvPr/>
        </p:nvSpPr>
        <p:spPr>
          <a:xfrm>
            <a:off x="5562600" y="2667000"/>
            <a:ext cx="228600" cy="228600"/>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5-Point Star 8"/>
          <p:cNvSpPr/>
          <p:nvPr/>
        </p:nvSpPr>
        <p:spPr>
          <a:xfrm>
            <a:off x="2819400" y="3276600"/>
            <a:ext cx="228600" cy="228600"/>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a:off x="2133600" y="4114800"/>
            <a:ext cx="5334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Process:  Making vegetable soup.</a:t>
            </a:r>
            <a:endParaRPr lang="en-US" dirty="0"/>
          </a:p>
        </p:txBody>
      </p:sp>
      <p:sp>
        <p:nvSpPr>
          <p:cNvPr id="3" name="Content Placeholder 2"/>
          <p:cNvSpPr>
            <a:spLocks noGrp="1"/>
          </p:cNvSpPr>
          <p:nvPr>
            <p:ph idx="1"/>
          </p:nvPr>
        </p:nvSpPr>
        <p:spPr/>
        <p:txBody>
          <a:bodyPr>
            <a:normAutofit/>
          </a:bodyPr>
          <a:lstStyle/>
          <a:p>
            <a:pPr marL="0" indent="0">
              <a:spcBef>
                <a:spcPts val="0"/>
              </a:spcBef>
              <a:buNone/>
            </a:pPr>
            <a:r>
              <a:rPr lang="en-US" sz="2400" b="1" dirty="0" smtClean="0"/>
              <a:t>Narrative description:</a:t>
            </a:r>
          </a:p>
          <a:p>
            <a:pPr marL="0" indent="0">
              <a:spcBef>
                <a:spcPts val="0"/>
              </a:spcBef>
              <a:buNone/>
            </a:pPr>
            <a:endParaRPr lang="en-US" sz="2400" b="1" dirty="0" smtClean="0"/>
          </a:p>
          <a:p>
            <a:pPr marL="0" indent="0">
              <a:spcBef>
                <a:spcPts val="0"/>
              </a:spcBef>
              <a:buNone/>
            </a:pPr>
            <a:r>
              <a:rPr lang="en-US" sz="2400" dirty="0" smtClean="0"/>
              <a:t>Check the recipe.  If you have all the stuff you need, proceed.  If you don’t, go to the store and buy it.  Put a pot of water on the stove.  While the water is heating, chop the vegetables.  When water is boiling, add vegetables and spices to the water.  From time to time, taste the soup.  Add seasoning (salt and spices) to taste.  When the soup tastes OK and the vegetables are tender, serve it.</a:t>
            </a:r>
          </a:p>
          <a:p>
            <a:pPr marL="0" indent="0">
              <a:spcBef>
                <a:spcPts val="0"/>
              </a:spcBef>
              <a:buNone/>
            </a:pPr>
            <a:endParaRPr lang="en-US" sz="2400" dirty="0"/>
          </a:p>
          <a:p>
            <a:pPr marL="0" indent="0">
              <a:spcBef>
                <a:spcPts val="0"/>
              </a:spcBef>
              <a:buNone/>
            </a:pPr>
            <a:r>
              <a:rPr lang="en-US" sz="2400" b="1" dirty="0" smtClean="0"/>
              <a:t>The flowchart (next page):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533400"/>
            <a:ext cx="8077200" cy="1477328"/>
          </a:xfrm>
          <a:prstGeom prst="rect">
            <a:avLst/>
          </a:prstGeom>
        </p:spPr>
        <p:txBody>
          <a:bodyPr wrap="square">
            <a:spAutoFit/>
          </a:bodyPr>
          <a:lstStyle/>
          <a:p>
            <a:r>
              <a:rPr lang="en-US" dirty="0" smtClean="0"/>
              <a:t>Begin. Check the </a:t>
            </a:r>
            <a:r>
              <a:rPr lang="en-US" dirty="0"/>
              <a:t>ingredients in your kitchen and pantry.  </a:t>
            </a:r>
            <a:r>
              <a:rPr lang="en-US" dirty="0" smtClean="0"/>
              <a:t>Have everything?  If yes, proceed.  If no, go to the store.  Have everything now?  If yes, </a:t>
            </a:r>
            <a:r>
              <a:rPr lang="en-US" dirty="0"/>
              <a:t>proceed.  If </a:t>
            </a:r>
            <a:r>
              <a:rPr lang="en-US" dirty="0" smtClean="0"/>
              <a:t>no, curse and go back </a:t>
            </a:r>
            <a:r>
              <a:rPr lang="en-US" dirty="0"/>
              <a:t>to the store.  Repeat until you finally have everything</a:t>
            </a:r>
            <a:r>
              <a:rPr lang="en-US" dirty="0" smtClean="0"/>
              <a:t>. (This iterative process is called a LOOP.) </a:t>
            </a:r>
            <a:r>
              <a:rPr lang="en-US" i="1" dirty="0" smtClean="0"/>
              <a:t>Notice the clear distinction between processes, in boxes, and decisions, in lozenges (squashed diamonds).  Don’t mix them up!</a:t>
            </a:r>
            <a:endParaRPr lang="en-US" i="1" dirty="0"/>
          </a:p>
        </p:txBody>
      </p:sp>
      <p:pic>
        <p:nvPicPr>
          <p:cNvPr id="3076" name="Picture 4"/>
          <p:cNvPicPr>
            <a:picLocks noChangeAspect="1" noChangeArrowheads="1"/>
          </p:cNvPicPr>
          <p:nvPr/>
        </p:nvPicPr>
        <p:blipFill>
          <a:blip r:embed="rId2" cstate="print"/>
          <a:srcRect/>
          <a:stretch>
            <a:fillRect/>
          </a:stretch>
        </p:blipFill>
        <p:spPr bwMode="auto">
          <a:xfrm>
            <a:off x="761999" y="2514600"/>
            <a:ext cx="3200401" cy="3341078"/>
          </a:xfrm>
          <a:prstGeom prst="rect">
            <a:avLst/>
          </a:prstGeom>
          <a:noFill/>
          <a:ln w="9525">
            <a:noFill/>
            <a:miter lim="800000"/>
            <a:headEnd/>
            <a:tailEnd/>
          </a:ln>
        </p:spPr>
      </p:pic>
      <p:pic>
        <p:nvPicPr>
          <p:cNvPr id="3077" name="Picture 5"/>
          <p:cNvPicPr>
            <a:picLocks noChangeAspect="1" noChangeArrowheads="1"/>
          </p:cNvPicPr>
          <p:nvPr/>
        </p:nvPicPr>
        <p:blipFill>
          <a:blip r:embed="rId3" cstate="print"/>
          <a:srcRect/>
          <a:stretch>
            <a:fillRect/>
          </a:stretch>
        </p:blipFill>
        <p:spPr bwMode="auto">
          <a:xfrm>
            <a:off x="5223865" y="2590800"/>
            <a:ext cx="3310535" cy="3733800"/>
          </a:xfrm>
          <a:prstGeom prst="rect">
            <a:avLst/>
          </a:prstGeom>
          <a:noFill/>
          <a:ln w="9525">
            <a:noFill/>
            <a:miter lim="800000"/>
            <a:headEnd/>
            <a:tailEnd/>
          </a:ln>
        </p:spPr>
      </p:pic>
      <p:sp>
        <p:nvSpPr>
          <p:cNvPr id="7" name="TextBox 6"/>
          <p:cNvSpPr txBox="1"/>
          <p:nvPr/>
        </p:nvSpPr>
        <p:spPr>
          <a:xfrm>
            <a:off x="762000" y="1992868"/>
            <a:ext cx="1342227" cy="369332"/>
          </a:xfrm>
          <a:prstGeom prst="rect">
            <a:avLst/>
          </a:prstGeom>
          <a:noFill/>
        </p:spPr>
        <p:txBody>
          <a:bodyPr wrap="square" rtlCol="0">
            <a:spAutoFit/>
          </a:bodyPr>
          <a:lstStyle/>
          <a:p>
            <a:r>
              <a:rPr lang="en-US" b="1" dirty="0" smtClean="0"/>
              <a:t>The steps</a:t>
            </a:r>
            <a:r>
              <a:rPr lang="en-US" dirty="0" smtClean="0"/>
              <a:t>:</a:t>
            </a:r>
            <a:endParaRPr lang="en-US" dirty="0"/>
          </a:p>
        </p:txBody>
      </p:sp>
      <p:sp>
        <p:nvSpPr>
          <p:cNvPr id="8" name="TextBox 7"/>
          <p:cNvSpPr txBox="1"/>
          <p:nvPr/>
        </p:nvSpPr>
        <p:spPr>
          <a:xfrm>
            <a:off x="5181600" y="2069068"/>
            <a:ext cx="2526910" cy="369332"/>
          </a:xfrm>
          <a:prstGeom prst="rect">
            <a:avLst/>
          </a:prstGeom>
          <a:noFill/>
        </p:spPr>
        <p:txBody>
          <a:bodyPr wrap="none" rtlCol="0">
            <a:spAutoFit/>
          </a:bodyPr>
          <a:lstStyle/>
          <a:p>
            <a:r>
              <a:rPr lang="en-US" b="1" dirty="0" smtClean="0"/>
              <a:t>The steps in the process:</a:t>
            </a:r>
            <a:endParaRPr lang="en-US" b="1" dirty="0"/>
          </a:p>
        </p:txBody>
      </p:sp>
      <p:sp>
        <p:nvSpPr>
          <p:cNvPr id="9" name="TextBox 8"/>
          <p:cNvSpPr txBox="1"/>
          <p:nvPr/>
        </p:nvSpPr>
        <p:spPr>
          <a:xfrm>
            <a:off x="1455724" y="5791200"/>
            <a:ext cx="296876" cy="369332"/>
          </a:xfrm>
          <a:prstGeom prst="rect">
            <a:avLst/>
          </a:prstGeom>
          <a:noFill/>
        </p:spPr>
        <p:txBody>
          <a:bodyPr wrap="none" rtlCol="0">
            <a:spAutoFit/>
          </a:bodyPr>
          <a:lstStyle/>
          <a:p>
            <a:r>
              <a:rPr lang="en-US" dirty="0" smtClean="0">
                <a:solidFill>
                  <a:srgbClr val="002060"/>
                </a:solidFill>
              </a:rPr>
              <a:t>Y</a:t>
            </a:r>
            <a:endParaRPr lang="en-US" dirty="0">
              <a:solidFill>
                <a:srgbClr val="002060"/>
              </a:solidFill>
            </a:endParaRPr>
          </a:p>
        </p:txBody>
      </p:sp>
      <p:cxnSp>
        <p:nvCxnSpPr>
          <p:cNvPr id="11" name="Straight Arrow Connector 10"/>
          <p:cNvCxnSpPr/>
          <p:nvPr/>
        </p:nvCxnSpPr>
        <p:spPr>
          <a:xfrm flipH="1">
            <a:off x="1600200" y="6096000"/>
            <a:ext cx="3962" cy="240268"/>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533400"/>
            <a:ext cx="8077200" cy="923330"/>
          </a:xfrm>
          <a:prstGeom prst="rect">
            <a:avLst/>
          </a:prstGeom>
        </p:spPr>
        <p:txBody>
          <a:bodyPr wrap="square">
            <a:spAutoFit/>
          </a:bodyPr>
          <a:lstStyle/>
          <a:p>
            <a:r>
              <a:rPr lang="en-US" dirty="0"/>
              <a:t>Once </a:t>
            </a:r>
            <a:r>
              <a:rPr lang="en-US" dirty="0" smtClean="0"/>
              <a:t>you have your stuff together (previous step), put the water on to boil and chop the vegetables.  Is the water boiling?  If no, wait.  If yes, add the vegetables and spices to the boiling water.</a:t>
            </a:r>
            <a:endParaRPr lang="en-US" dirty="0"/>
          </a:p>
        </p:txBody>
      </p:sp>
      <p:sp>
        <p:nvSpPr>
          <p:cNvPr id="7" name="TextBox 6"/>
          <p:cNvSpPr txBox="1"/>
          <p:nvPr/>
        </p:nvSpPr>
        <p:spPr>
          <a:xfrm>
            <a:off x="1934373" y="1752600"/>
            <a:ext cx="1342227" cy="369332"/>
          </a:xfrm>
          <a:prstGeom prst="rect">
            <a:avLst/>
          </a:prstGeom>
          <a:noFill/>
        </p:spPr>
        <p:txBody>
          <a:bodyPr wrap="square" rtlCol="0">
            <a:spAutoFit/>
          </a:bodyPr>
          <a:lstStyle/>
          <a:p>
            <a:r>
              <a:rPr lang="en-US" b="1" dirty="0" smtClean="0"/>
              <a:t>The steps</a:t>
            </a:r>
            <a:r>
              <a:rPr lang="en-US" dirty="0" smtClean="0"/>
              <a:t>:</a:t>
            </a:r>
            <a:endParaRPr lang="en-US" dirty="0"/>
          </a:p>
        </p:txBody>
      </p:sp>
      <p:sp>
        <p:nvSpPr>
          <p:cNvPr id="8" name="TextBox 7"/>
          <p:cNvSpPr txBox="1"/>
          <p:nvPr/>
        </p:nvSpPr>
        <p:spPr>
          <a:xfrm>
            <a:off x="5029200" y="1828800"/>
            <a:ext cx="3048000" cy="369332"/>
          </a:xfrm>
          <a:prstGeom prst="rect">
            <a:avLst/>
          </a:prstGeom>
          <a:noFill/>
        </p:spPr>
        <p:txBody>
          <a:bodyPr wrap="square" rtlCol="0">
            <a:spAutoFit/>
          </a:bodyPr>
          <a:lstStyle/>
          <a:p>
            <a:r>
              <a:rPr lang="en-US" b="1" dirty="0" smtClean="0"/>
              <a:t>The steps in the process :</a:t>
            </a:r>
            <a:endParaRPr lang="en-US" b="1" dirty="0"/>
          </a:p>
        </p:txBody>
      </p:sp>
      <p:pic>
        <p:nvPicPr>
          <p:cNvPr id="4098" name="Picture 2"/>
          <p:cNvPicPr>
            <a:picLocks noChangeAspect="1" noChangeArrowheads="1"/>
          </p:cNvPicPr>
          <p:nvPr/>
        </p:nvPicPr>
        <p:blipFill>
          <a:blip r:embed="rId2" cstate="print"/>
          <a:srcRect/>
          <a:stretch>
            <a:fillRect/>
          </a:stretch>
        </p:blipFill>
        <p:spPr bwMode="auto">
          <a:xfrm>
            <a:off x="1981200" y="2209800"/>
            <a:ext cx="1676400" cy="4094570"/>
          </a:xfrm>
          <a:prstGeom prst="rect">
            <a:avLst/>
          </a:prstGeom>
          <a:noFill/>
          <a:ln w="9525">
            <a:noFill/>
            <a:miter lim="800000"/>
            <a:headEnd/>
            <a:tailEnd/>
          </a:ln>
        </p:spPr>
      </p:pic>
      <p:pic>
        <p:nvPicPr>
          <p:cNvPr id="4099" name="Picture 3"/>
          <p:cNvPicPr>
            <a:picLocks noChangeAspect="1" noChangeArrowheads="1"/>
          </p:cNvPicPr>
          <p:nvPr/>
        </p:nvPicPr>
        <p:blipFill>
          <a:blip r:embed="rId3" cstate="print"/>
          <a:srcRect/>
          <a:stretch>
            <a:fillRect/>
          </a:stretch>
        </p:blipFill>
        <p:spPr bwMode="auto">
          <a:xfrm>
            <a:off x="5105400" y="2362200"/>
            <a:ext cx="3369652" cy="3800475"/>
          </a:xfrm>
          <a:prstGeom prst="rect">
            <a:avLst/>
          </a:prstGeom>
          <a:noFill/>
          <a:ln w="9525">
            <a:noFill/>
            <a:miter lim="800000"/>
            <a:headEnd/>
            <a:tailEnd/>
          </a:ln>
        </p:spPr>
      </p:pic>
      <p:cxnSp>
        <p:nvCxnSpPr>
          <p:cNvPr id="12" name="Straight Connector 11"/>
          <p:cNvCxnSpPr/>
          <p:nvPr/>
        </p:nvCxnSpPr>
        <p:spPr>
          <a:xfrm>
            <a:off x="3429000" y="5791200"/>
            <a:ext cx="4572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3886200" y="5410200"/>
            <a:ext cx="0" cy="381000"/>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533400"/>
            <a:ext cx="8077200" cy="1200329"/>
          </a:xfrm>
          <a:prstGeom prst="rect">
            <a:avLst/>
          </a:prstGeom>
        </p:spPr>
        <p:txBody>
          <a:bodyPr wrap="square">
            <a:spAutoFit/>
          </a:bodyPr>
          <a:lstStyle/>
          <a:p>
            <a:r>
              <a:rPr lang="en-US" dirty="0" smtClean="0"/>
              <a:t>After putting everything on (previous step), wait.  Taste the soup.  Seasoning OK?  If yes, continue.  If no, add seasoning and taste again.  Are the vegetables tender?  If yes, serve the soup.  If no, wait and taste again.   When seasoning is OK and veggies are tender, serve the soup.</a:t>
            </a:r>
            <a:endParaRPr lang="en-US" dirty="0"/>
          </a:p>
        </p:txBody>
      </p:sp>
      <p:sp>
        <p:nvSpPr>
          <p:cNvPr id="7" name="TextBox 6"/>
          <p:cNvSpPr txBox="1"/>
          <p:nvPr/>
        </p:nvSpPr>
        <p:spPr>
          <a:xfrm>
            <a:off x="762000" y="1752600"/>
            <a:ext cx="1342227" cy="369332"/>
          </a:xfrm>
          <a:prstGeom prst="rect">
            <a:avLst/>
          </a:prstGeom>
          <a:noFill/>
        </p:spPr>
        <p:txBody>
          <a:bodyPr wrap="square" rtlCol="0">
            <a:spAutoFit/>
          </a:bodyPr>
          <a:lstStyle/>
          <a:p>
            <a:r>
              <a:rPr lang="en-US" b="1" dirty="0" smtClean="0"/>
              <a:t>The steps</a:t>
            </a:r>
            <a:r>
              <a:rPr lang="en-US" dirty="0" smtClean="0"/>
              <a:t>:</a:t>
            </a:r>
            <a:endParaRPr lang="en-US" dirty="0"/>
          </a:p>
        </p:txBody>
      </p:sp>
      <p:sp>
        <p:nvSpPr>
          <p:cNvPr id="8" name="TextBox 7"/>
          <p:cNvSpPr txBox="1"/>
          <p:nvPr/>
        </p:nvSpPr>
        <p:spPr>
          <a:xfrm>
            <a:off x="4876800" y="1828800"/>
            <a:ext cx="3581400" cy="369332"/>
          </a:xfrm>
          <a:prstGeom prst="rect">
            <a:avLst/>
          </a:prstGeom>
          <a:noFill/>
        </p:spPr>
        <p:txBody>
          <a:bodyPr wrap="square" rtlCol="0">
            <a:spAutoFit/>
          </a:bodyPr>
          <a:lstStyle/>
          <a:p>
            <a:r>
              <a:rPr lang="en-US" b="1" dirty="0" smtClean="0"/>
              <a:t>The steps in the  process:</a:t>
            </a:r>
            <a:endParaRPr lang="en-US" b="1" dirty="0"/>
          </a:p>
        </p:txBody>
      </p:sp>
      <p:pic>
        <p:nvPicPr>
          <p:cNvPr id="6147" name="Picture 3"/>
          <p:cNvPicPr>
            <a:picLocks noChangeAspect="1" noChangeArrowheads="1"/>
          </p:cNvPicPr>
          <p:nvPr/>
        </p:nvPicPr>
        <p:blipFill>
          <a:blip r:embed="rId2" cstate="print"/>
          <a:srcRect/>
          <a:stretch>
            <a:fillRect/>
          </a:stretch>
        </p:blipFill>
        <p:spPr bwMode="auto">
          <a:xfrm>
            <a:off x="914400" y="2209800"/>
            <a:ext cx="2895600" cy="4107415"/>
          </a:xfrm>
          <a:prstGeom prst="rect">
            <a:avLst/>
          </a:prstGeom>
          <a:noFill/>
          <a:ln w="9525">
            <a:noFill/>
            <a:miter lim="800000"/>
            <a:headEnd/>
            <a:tailEnd/>
          </a:ln>
        </p:spPr>
      </p:pic>
      <p:pic>
        <p:nvPicPr>
          <p:cNvPr id="6148" name="Picture 4"/>
          <p:cNvPicPr>
            <a:picLocks noChangeAspect="1" noChangeArrowheads="1"/>
          </p:cNvPicPr>
          <p:nvPr/>
        </p:nvPicPr>
        <p:blipFill>
          <a:blip r:embed="rId3" cstate="print"/>
          <a:srcRect/>
          <a:stretch>
            <a:fillRect/>
          </a:stretch>
        </p:blipFill>
        <p:spPr bwMode="auto">
          <a:xfrm>
            <a:off x="5029200" y="2400474"/>
            <a:ext cx="3276600" cy="3695526"/>
          </a:xfrm>
          <a:prstGeom prst="rect">
            <a:avLst/>
          </a:prstGeom>
          <a:noFill/>
          <a:ln w="9525">
            <a:noFill/>
            <a:miter lim="800000"/>
            <a:headEnd/>
            <a:tailEnd/>
          </a:ln>
        </p:spPr>
      </p:pic>
      <p:cxnSp>
        <p:nvCxnSpPr>
          <p:cNvPr id="14" name="Straight Connector 13"/>
          <p:cNvCxnSpPr/>
          <p:nvPr/>
        </p:nvCxnSpPr>
        <p:spPr>
          <a:xfrm>
            <a:off x="609600" y="2362200"/>
            <a:ext cx="0" cy="45720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609600" y="2362200"/>
            <a:ext cx="304800" cy="0"/>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5" name="Picture 5"/>
          <p:cNvPicPr>
            <a:picLocks noChangeAspect="1" noChangeArrowheads="1"/>
          </p:cNvPicPr>
          <p:nvPr/>
        </p:nvPicPr>
        <p:blipFill>
          <a:blip r:embed="rId2" cstate="print"/>
          <a:srcRect/>
          <a:stretch>
            <a:fillRect/>
          </a:stretch>
        </p:blipFill>
        <p:spPr bwMode="auto">
          <a:xfrm>
            <a:off x="533401" y="450632"/>
            <a:ext cx="5737240" cy="5950168"/>
          </a:xfrm>
          <a:prstGeom prst="rect">
            <a:avLst/>
          </a:prstGeom>
          <a:noFill/>
          <a:ln w="9525">
            <a:noFill/>
            <a:miter lim="800000"/>
            <a:headEnd/>
            <a:tailEnd/>
          </a:ln>
        </p:spPr>
      </p:pic>
      <p:sp>
        <p:nvSpPr>
          <p:cNvPr id="11" name="TextBox 10"/>
          <p:cNvSpPr txBox="1"/>
          <p:nvPr/>
        </p:nvSpPr>
        <p:spPr>
          <a:xfrm>
            <a:off x="5638800" y="533400"/>
            <a:ext cx="2971800" cy="369332"/>
          </a:xfrm>
          <a:prstGeom prst="rect">
            <a:avLst/>
          </a:prstGeom>
          <a:noFill/>
        </p:spPr>
        <p:txBody>
          <a:bodyPr wrap="square" rtlCol="0">
            <a:spAutoFit/>
          </a:bodyPr>
          <a:lstStyle/>
          <a:p>
            <a:r>
              <a:rPr lang="en-US" b="1" dirty="0" smtClean="0"/>
              <a:t>Here’s the whole process.</a:t>
            </a:r>
            <a:endParaRPr lang="en-US" b="1" dirty="0"/>
          </a:p>
        </p:txBody>
      </p:sp>
      <p:sp>
        <p:nvSpPr>
          <p:cNvPr id="12" name="TextBox 11"/>
          <p:cNvSpPr txBox="1"/>
          <p:nvPr/>
        </p:nvSpPr>
        <p:spPr>
          <a:xfrm>
            <a:off x="5562600" y="4267200"/>
            <a:ext cx="3200400" cy="1754326"/>
          </a:xfrm>
          <a:prstGeom prst="rect">
            <a:avLst/>
          </a:prstGeom>
          <a:noFill/>
        </p:spPr>
        <p:txBody>
          <a:bodyPr wrap="square" rtlCol="0">
            <a:spAutoFit/>
          </a:bodyPr>
          <a:lstStyle/>
          <a:p>
            <a:r>
              <a:rPr lang="en-US" dirty="0" smtClean="0"/>
              <a:t>This is OK, but some may think</a:t>
            </a:r>
          </a:p>
          <a:p>
            <a:r>
              <a:rPr lang="en-US" dirty="0" smtClean="0"/>
              <a:t>it’s a bit crowded.  Let’s break</a:t>
            </a:r>
          </a:p>
          <a:p>
            <a:r>
              <a:rPr lang="en-US" dirty="0" smtClean="0"/>
              <a:t>it up over three separate pages</a:t>
            </a:r>
          </a:p>
          <a:p>
            <a:r>
              <a:rPr lang="en-US" dirty="0" smtClean="0"/>
              <a:t>using </a:t>
            </a:r>
            <a:r>
              <a:rPr lang="en-US" b="1" dirty="0" smtClean="0"/>
              <a:t>references</a:t>
            </a:r>
            <a:r>
              <a:rPr lang="en-US" dirty="0" smtClean="0"/>
              <a:t>.   These are </a:t>
            </a:r>
          </a:p>
          <a:p>
            <a:r>
              <a:rPr lang="en-US" dirty="0" smtClean="0"/>
              <a:t>arrowhead – shaped boxes with</a:t>
            </a:r>
          </a:p>
          <a:p>
            <a:r>
              <a:rPr lang="en-US" dirty="0" smtClean="0"/>
              <a:t>numbers in them (next page).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2"/>
          <p:cNvGraphicFramePr>
            <a:graphicFrameLocks noChangeAspect="1"/>
          </p:cNvGraphicFramePr>
          <p:nvPr/>
        </p:nvGraphicFramePr>
        <p:xfrm>
          <a:off x="4432300" y="688975"/>
          <a:ext cx="595313" cy="595313"/>
        </p:xfrm>
        <a:graphic>
          <a:graphicData uri="http://schemas.openxmlformats.org/presentationml/2006/ole">
            <p:oleObj spid="_x0000_s7171" name="Visio" r:id="rId3" imgW="377935" imgH="377935" progId="Visio.Drawing.11">
              <p:link updateAutomatic="1"/>
            </p:oleObj>
          </a:graphicData>
        </a:graphic>
      </p:graphicFrame>
      <p:sp>
        <p:nvSpPr>
          <p:cNvPr id="3" name="TextBox 2"/>
          <p:cNvSpPr txBox="1"/>
          <p:nvPr/>
        </p:nvSpPr>
        <p:spPr>
          <a:xfrm>
            <a:off x="685800" y="762000"/>
            <a:ext cx="3878306" cy="369332"/>
          </a:xfrm>
          <a:prstGeom prst="rect">
            <a:avLst/>
          </a:prstGeom>
          <a:noFill/>
        </p:spPr>
        <p:txBody>
          <a:bodyPr wrap="none" rtlCol="0">
            <a:spAutoFit/>
          </a:bodyPr>
          <a:lstStyle/>
          <a:p>
            <a:r>
              <a:rPr lang="en-US" dirty="0" smtClean="0"/>
              <a:t>Connecting page 1 to page 2, using the</a:t>
            </a:r>
            <a:endParaRPr lang="en-US" dirty="0"/>
          </a:p>
        </p:txBody>
      </p:sp>
      <p:sp>
        <p:nvSpPr>
          <p:cNvPr id="4" name="TextBox 3"/>
          <p:cNvSpPr txBox="1"/>
          <p:nvPr/>
        </p:nvSpPr>
        <p:spPr>
          <a:xfrm>
            <a:off x="4953000" y="762000"/>
            <a:ext cx="1600201" cy="369332"/>
          </a:xfrm>
          <a:prstGeom prst="rect">
            <a:avLst/>
          </a:prstGeom>
          <a:noFill/>
        </p:spPr>
        <p:txBody>
          <a:bodyPr wrap="square" rtlCol="0">
            <a:spAutoFit/>
          </a:bodyPr>
          <a:lstStyle/>
          <a:p>
            <a:r>
              <a:rPr lang="en-US" dirty="0" smtClean="0"/>
              <a:t>reference.</a:t>
            </a:r>
            <a:endParaRPr lang="en-US" dirty="0"/>
          </a:p>
        </p:txBody>
      </p:sp>
      <p:sp>
        <p:nvSpPr>
          <p:cNvPr id="5" name="TextBox 4"/>
          <p:cNvSpPr txBox="1"/>
          <p:nvPr/>
        </p:nvSpPr>
        <p:spPr>
          <a:xfrm>
            <a:off x="838200" y="1295400"/>
            <a:ext cx="5173917" cy="369332"/>
          </a:xfrm>
          <a:prstGeom prst="rect">
            <a:avLst/>
          </a:prstGeom>
          <a:noFill/>
        </p:spPr>
        <p:txBody>
          <a:bodyPr wrap="square" rtlCol="0">
            <a:spAutoFit/>
          </a:bodyPr>
          <a:lstStyle/>
          <a:p>
            <a:r>
              <a:rPr lang="en-US" b="1" dirty="0" smtClean="0"/>
              <a:t>  Page 1                                                                Page 2</a:t>
            </a:r>
            <a:endParaRPr lang="en-US" b="1" dirty="0"/>
          </a:p>
        </p:txBody>
      </p:sp>
      <p:pic>
        <p:nvPicPr>
          <p:cNvPr id="7171" name="Picture 3"/>
          <p:cNvPicPr>
            <a:picLocks noChangeAspect="1" noChangeArrowheads="1"/>
          </p:cNvPicPr>
          <p:nvPr/>
        </p:nvPicPr>
        <p:blipFill>
          <a:blip r:embed="rId4" cstate="print"/>
          <a:srcRect/>
          <a:stretch>
            <a:fillRect/>
          </a:stretch>
        </p:blipFill>
        <p:spPr bwMode="auto">
          <a:xfrm>
            <a:off x="1524000" y="1828801"/>
            <a:ext cx="2362200" cy="3309676"/>
          </a:xfrm>
          <a:prstGeom prst="rect">
            <a:avLst/>
          </a:prstGeom>
          <a:noFill/>
          <a:ln w="9525">
            <a:noFill/>
            <a:miter lim="800000"/>
            <a:headEnd/>
            <a:tailEnd/>
          </a:ln>
        </p:spPr>
      </p:pic>
      <p:pic>
        <p:nvPicPr>
          <p:cNvPr id="7173" name="Picture 5"/>
          <p:cNvPicPr>
            <a:picLocks noChangeAspect="1" noChangeArrowheads="1"/>
          </p:cNvPicPr>
          <p:nvPr/>
        </p:nvPicPr>
        <p:blipFill>
          <a:blip r:embed="rId5" cstate="print"/>
          <a:srcRect/>
          <a:stretch>
            <a:fillRect/>
          </a:stretch>
        </p:blipFill>
        <p:spPr bwMode="auto">
          <a:xfrm>
            <a:off x="5410200" y="1600200"/>
            <a:ext cx="1447800" cy="4727772"/>
          </a:xfrm>
          <a:prstGeom prst="rect">
            <a:avLst/>
          </a:prstGeom>
          <a:noFill/>
          <a:ln w="9525">
            <a:noFill/>
            <a:miter lim="800000"/>
            <a:headEnd/>
            <a:tailEnd/>
          </a:ln>
        </p:spPr>
      </p:pic>
      <p:sp>
        <p:nvSpPr>
          <p:cNvPr id="9" name="TextBox 8"/>
          <p:cNvSpPr txBox="1"/>
          <p:nvPr/>
        </p:nvSpPr>
        <p:spPr>
          <a:xfrm>
            <a:off x="1066800" y="5257800"/>
            <a:ext cx="3660105" cy="1200329"/>
          </a:xfrm>
          <a:prstGeom prst="rect">
            <a:avLst/>
          </a:prstGeom>
          <a:noFill/>
        </p:spPr>
        <p:txBody>
          <a:bodyPr wrap="square" rtlCol="0">
            <a:spAutoFit/>
          </a:bodyPr>
          <a:lstStyle/>
          <a:p>
            <a:r>
              <a:rPr lang="en-US" dirty="0" smtClean="0"/>
              <a:t>(The colors aren’t necessary, and the numbers are arbitrary.  You could also use A, B, C …  or </a:t>
            </a:r>
            <a:r>
              <a:rPr lang="en-US" dirty="0" err="1" smtClean="0"/>
              <a:t>a,b,c</a:t>
            </a:r>
            <a:r>
              <a:rPr lang="en-US" dirty="0" smtClean="0"/>
              <a:t>… or  I, II, III, … or whatever.)</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12609</TotalTime>
  <Words>662</Words>
  <Application>Microsoft Office PowerPoint</Application>
  <PresentationFormat>On-screen Show (4:3)</PresentationFormat>
  <Paragraphs>75</Paragraphs>
  <Slides>12</Slides>
  <Notes>0</Notes>
  <HiddenSlides>0</HiddenSlides>
  <MMClips>0</MMClips>
  <ScaleCrop>false</ScaleCrop>
  <HeadingPairs>
    <vt:vector size="6" baseType="variant">
      <vt:variant>
        <vt:lpstr>Theme</vt:lpstr>
      </vt:variant>
      <vt:variant>
        <vt:i4>1</vt:i4>
      </vt:variant>
      <vt:variant>
        <vt:lpstr>Links</vt:lpstr>
      </vt:variant>
      <vt:variant>
        <vt:i4>2</vt:i4>
      </vt:variant>
      <vt:variant>
        <vt:lpstr>Slide Titles</vt:lpstr>
      </vt:variant>
      <vt:variant>
        <vt:i4>12</vt:i4>
      </vt:variant>
    </vt:vector>
  </HeadingPairs>
  <TitlesOfParts>
    <vt:vector size="15" baseType="lpstr">
      <vt:lpstr>Office Theme</vt:lpstr>
      <vt:lpstr>C:\Users\Roger\Desktop\Winter'14\OPM300 messages\OPM 300 Module 1\Flowchart example 1b.vsd\Drawing\~Page-1\Off-page reference</vt:lpstr>
      <vt:lpstr>C:\Users\Roger\Desktop\Winter'14\OPM300 messages\OPM 300 Module 1\Flowchart example 1b.vsd\Drawing\~Page-1\Off-page reference.37</vt:lpstr>
      <vt:lpstr>How to Draw a  Process Flowchart</vt:lpstr>
      <vt:lpstr>Basics Nishadha (2011).  Ultimate flowchart guide.  Retrieved on 7 Feb 2014 fromhttp://creately.com/blog/diagrams/flowchart-guide-flowchart-tutorial/#FlowchartSymbols  (See  embedded links)</vt:lpstr>
      <vt:lpstr>Symbols</vt:lpstr>
      <vt:lpstr>Process:  Making vegetable soup.</vt:lpstr>
      <vt:lpstr>Slide 5</vt:lpstr>
      <vt:lpstr>Slide 6</vt:lpstr>
      <vt:lpstr>Slide 7</vt:lpstr>
      <vt:lpstr>Slide 8</vt:lpstr>
      <vt:lpstr>Slide 9</vt:lpstr>
      <vt:lpstr>Slide 10</vt:lpstr>
      <vt:lpstr>So how do I actually DRAW one of these things?</vt:lpstr>
      <vt:lpstr>To reduce clutter, key the flowchart entries to a glossary.  Example: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draw a process flowchart</dc:title>
  <dc:creator>Roger</dc:creator>
  <cp:lastModifiedBy>Eric &amp; Laura Horton</cp:lastModifiedBy>
  <cp:revision>9</cp:revision>
  <dcterms:created xsi:type="dcterms:W3CDTF">2014-02-07T15:48:14Z</dcterms:created>
  <dcterms:modified xsi:type="dcterms:W3CDTF">2016-11-10T15:26:53Z</dcterms:modified>
</cp:coreProperties>
</file>