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F8A1-0C7C-493A-930C-5ADAD95722F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8E24-3E22-4698-AFB2-E4A1B05C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0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F8A1-0C7C-493A-930C-5ADAD95722F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8E24-3E22-4698-AFB2-E4A1B05C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5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F8A1-0C7C-493A-930C-5ADAD95722F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8E24-3E22-4698-AFB2-E4A1B05C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01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3DF6A-FB32-4182-8302-1717BBCA0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0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F8A1-0C7C-493A-930C-5ADAD95722F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8E24-3E22-4698-AFB2-E4A1B05C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4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F8A1-0C7C-493A-930C-5ADAD95722F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8E24-3E22-4698-AFB2-E4A1B05C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1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F8A1-0C7C-493A-930C-5ADAD95722F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8E24-3E22-4698-AFB2-E4A1B05C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8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F8A1-0C7C-493A-930C-5ADAD95722F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8E24-3E22-4698-AFB2-E4A1B05C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7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F8A1-0C7C-493A-930C-5ADAD95722F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8E24-3E22-4698-AFB2-E4A1B05C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0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F8A1-0C7C-493A-930C-5ADAD95722F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8E24-3E22-4698-AFB2-E4A1B05C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F8A1-0C7C-493A-930C-5ADAD95722F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8E24-3E22-4698-AFB2-E4A1B05C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F8A1-0C7C-493A-930C-5ADAD95722F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8E24-3E22-4698-AFB2-E4A1B05C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1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2F8A1-0C7C-493A-930C-5ADAD95722FF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28E24-3E22-4698-AFB2-E4A1B05C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7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Decisions under RISK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BUS520</a:t>
            </a:r>
          </a:p>
        </p:txBody>
      </p:sp>
    </p:spTree>
    <p:extLst>
      <p:ext uri="{BB962C8B-B14F-4D97-AF65-F5344CB8AC3E}">
        <p14:creationId xmlns:p14="http://schemas.microsoft.com/office/powerpoint/2010/main" val="4142147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Risk?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/>
              <a:t>The future is UNCERTAIN</a:t>
            </a:r>
          </a:p>
          <a:p>
            <a:r>
              <a:rPr lang="en-US" dirty="0"/>
              <a:t>Several possible states of the future could happen</a:t>
            </a:r>
          </a:p>
          <a:p>
            <a:r>
              <a:rPr lang="en-US" dirty="0"/>
              <a:t>Example: weather, Rain or shine, Hot or cold?</a:t>
            </a:r>
          </a:p>
          <a:p>
            <a:pPr lvl="1"/>
            <a:r>
              <a:rPr lang="en-US" dirty="0"/>
              <a:t>Umbrella?</a:t>
            </a:r>
          </a:p>
          <a:p>
            <a:pPr lvl="1"/>
            <a:r>
              <a:rPr lang="en-US" dirty="0"/>
              <a:t>Farmer: plan to be in the fields? Crops need protection?</a:t>
            </a:r>
          </a:p>
          <a:p>
            <a:r>
              <a:rPr lang="en-US" dirty="0"/>
              <a:t>We are able to estimate the probabilities of the several future states.</a:t>
            </a:r>
          </a:p>
          <a:p>
            <a:r>
              <a:rPr lang="en-US" dirty="0"/>
              <a:t>Do we need to make a decision?</a:t>
            </a:r>
          </a:p>
          <a:p>
            <a:pPr lvl="1"/>
            <a:r>
              <a:rPr lang="en-US" dirty="0"/>
              <a:t>What are the options (alternatives)?</a:t>
            </a:r>
          </a:p>
        </p:txBody>
      </p:sp>
    </p:spTree>
    <p:extLst>
      <p:ext uri="{BB962C8B-B14F-4D97-AF65-F5344CB8AC3E}">
        <p14:creationId xmlns:p14="http://schemas.microsoft.com/office/powerpoint/2010/main" val="3049828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Risky Decision Situations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/>
              <a:t>The future is uncertain</a:t>
            </a:r>
          </a:p>
          <a:p>
            <a:r>
              <a:rPr lang="en-US" dirty="0"/>
              <a:t>Know or estimate the probabilities</a:t>
            </a:r>
          </a:p>
          <a:p>
            <a:r>
              <a:rPr lang="en-US" dirty="0"/>
              <a:t>Determine possible options (alternatives)</a:t>
            </a:r>
          </a:p>
          <a:p>
            <a:r>
              <a:rPr lang="en-US" dirty="0"/>
              <a:t>Determine the outcomes, consequences, results.</a:t>
            </a:r>
          </a:p>
          <a:p>
            <a:pPr lvl="1"/>
            <a:r>
              <a:rPr lang="en-US" dirty="0"/>
              <a:t>Measure the outcomes</a:t>
            </a:r>
          </a:p>
          <a:p>
            <a:pPr lvl="1"/>
            <a:r>
              <a:rPr lang="en-US" dirty="0"/>
              <a:t>Multiple criteria or just one?</a:t>
            </a:r>
          </a:p>
          <a:p>
            <a:pPr lvl="1"/>
            <a:r>
              <a:rPr lang="en-US" dirty="0"/>
              <a:t>Complicated when there are multiple criteria</a:t>
            </a:r>
          </a:p>
          <a:p>
            <a:pPr lvl="1"/>
            <a:r>
              <a:rPr lang="en-US" dirty="0"/>
              <a:t>Many decisions of this type use $$ (money)</a:t>
            </a:r>
          </a:p>
        </p:txBody>
      </p:sp>
    </p:spTree>
    <p:extLst>
      <p:ext uri="{BB962C8B-B14F-4D97-AF65-F5344CB8AC3E}">
        <p14:creationId xmlns:p14="http://schemas.microsoft.com/office/powerpoint/2010/main" val="1969609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Modeling Decisions under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Identify possible futures, </a:t>
            </a:r>
            <a:r>
              <a:rPr lang="en-US" dirty="0" err="1"/>
              <a:t>F</a:t>
            </a:r>
            <a:r>
              <a:rPr lang="en-US" baseline="-25000" dirty="0" err="1"/>
              <a:t>j</a:t>
            </a:r>
            <a:r>
              <a:rPr lang="en-US" dirty="0"/>
              <a:t>, each with a probability of occurrence,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baseline="-25000" dirty="0"/>
              <a:t>  </a:t>
            </a:r>
          </a:p>
          <a:p>
            <a:r>
              <a:rPr lang="en-US" dirty="0"/>
              <a:t>Search for and identify possible options, alternatives, A</a:t>
            </a:r>
            <a:r>
              <a:rPr lang="en-US" baseline="-25000" dirty="0"/>
              <a:t>i</a:t>
            </a:r>
          </a:p>
          <a:p>
            <a:r>
              <a:rPr lang="en-US" dirty="0"/>
              <a:t>For each A</a:t>
            </a:r>
            <a:r>
              <a:rPr lang="en-US" baseline="-25000" dirty="0"/>
              <a:t>i</a:t>
            </a:r>
            <a:r>
              <a:rPr lang="en-US" dirty="0"/>
              <a:t>, identify the outcome or payoff for each </a:t>
            </a:r>
            <a:r>
              <a:rPr lang="en-US" dirty="0" err="1"/>
              <a:t>F</a:t>
            </a:r>
            <a:r>
              <a:rPr lang="en-US" baseline="-25000" dirty="0" err="1"/>
              <a:t>j</a:t>
            </a:r>
            <a:r>
              <a:rPr lang="en-US" dirty="0"/>
              <a:t>, </a:t>
            </a:r>
            <a:r>
              <a:rPr lang="en-US" dirty="0" err="1"/>
              <a:t>O</a:t>
            </a:r>
            <a:r>
              <a:rPr lang="en-US" baseline="-25000" dirty="0" err="1"/>
              <a:t>ij</a:t>
            </a:r>
            <a:r>
              <a:rPr lang="en-US" dirty="0"/>
              <a:t>.</a:t>
            </a:r>
          </a:p>
          <a:p>
            <a:r>
              <a:rPr lang="en-US" dirty="0"/>
              <a:t>Optimize the outcomes:</a:t>
            </a:r>
          </a:p>
          <a:p>
            <a:pPr lvl="1"/>
            <a:r>
              <a:rPr lang="en-US" dirty="0"/>
              <a:t>Lowest or highest, depending on whether lower is better or higher is better.</a:t>
            </a:r>
          </a:p>
        </p:txBody>
      </p:sp>
    </p:spTree>
    <p:extLst>
      <p:ext uri="{BB962C8B-B14F-4D97-AF65-F5344CB8AC3E}">
        <p14:creationId xmlns:p14="http://schemas.microsoft.com/office/powerpoint/2010/main" val="316613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458200" cy="1104900"/>
          </a:xfrm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en-US" altLang="en-US"/>
              <a:t>Risk – Expected Value Model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4419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/>
              <a:t>Calculate expected value, </a:t>
            </a:r>
            <a:r>
              <a:rPr lang="en-US" altLang="en-US" i="1"/>
              <a:t>E</a:t>
            </a:r>
            <a:r>
              <a:rPr lang="en-US" altLang="en-US" i="1" baseline="-25000"/>
              <a:t>i</a:t>
            </a:r>
            <a:r>
              <a:rPr lang="en-US" altLang="en-US"/>
              <a:t>, for each alternative </a:t>
            </a:r>
            <a:r>
              <a:rPr lang="en-US" altLang="en-US" i="1"/>
              <a:t>A</a:t>
            </a:r>
            <a:r>
              <a:rPr lang="en-US" altLang="en-US" i="1" baseline="-25000"/>
              <a:t>i</a:t>
            </a:r>
          </a:p>
          <a:p>
            <a:pPr eaLnBrk="1" hangingPunct="1"/>
            <a:r>
              <a:rPr lang="en-US" altLang="en-US"/>
              <a:t>Expected Value</a:t>
            </a:r>
          </a:p>
          <a:p>
            <a:pPr eaLnBrk="1" hangingPunct="1">
              <a:buFontTx/>
              <a:buNone/>
            </a:pPr>
            <a:r>
              <a:rPr lang="en-US" altLang="en-US"/>
              <a:t>          </a:t>
            </a:r>
            <a:r>
              <a:rPr lang="en-US" altLang="en-US" i="1"/>
              <a:t>E</a:t>
            </a:r>
            <a:r>
              <a:rPr lang="en-US" altLang="en-US" i="1" baseline="-25000"/>
              <a:t>i</a:t>
            </a:r>
            <a:r>
              <a:rPr lang="en-US" altLang="en-US"/>
              <a:t> = </a:t>
            </a:r>
            <a:r>
              <a:rPr lang="en-US" altLang="en-US">
                <a:cs typeface="Arial" charset="0"/>
              </a:rPr>
              <a:t>∑(</a:t>
            </a:r>
            <a:r>
              <a:rPr lang="en-US" altLang="en-US" i="1">
                <a:cs typeface="Arial" charset="0"/>
              </a:rPr>
              <a:t>p</a:t>
            </a:r>
            <a:r>
              <a:rPr lang="en-US" altLang="en-US" i="1" baseline="-25000">
                <a:cs typeface="Arial" charset="0"/>
              </a:rPr>
              <a:t>j</a:t>
            </a:r>
            <a:r>
              <a:rPr lang="en-US" altLang="en-US" i="1">
                <a:cs typeface="Arial" charset="0"/>
              </a:rPr>
              <a:t>O</a:t>
            </a:r>
            <a:r>
              <a:rPr lang="en-US" altLang="en-US" i="1" baseline="-25000">
                <a:cs typeface="Arial" charset="0"/>
              </a:rPr>
              <a:t>ij</a:t>
            </a:r>
            <a:r>
              <a:rPr lang="en-US" altLang="en-US">
                <a:cs typeface="Arial" charset="0"/>
              </a:rPr>
              <a:t>)</a:t>
            </a:r>
          </a:p>
          <a:p>
            <a:pPr eaLnBrk="1" hangingPunct="1"/>
            <a:r>
              <a:rPr lang="en-US" altLang="en-US">
                <a:cs typeface="Arial" charset="0"/>
              </a:rPr>
              <a:t>Choose alternative with best expected value, ie lowest cost or highest income (price).</a:t>
            </a:r>
          </a:p>
        </p:txBody>
      </p:sp>
    </p:spTree>
    <p:extLst>
      <p:ext uri="{BB962C8B-B14F-4D97-AF65-F5344CB8AC3E}">
        <p14:creationId xmlns:p14="http://schemas.microsoft.com/office/powerpoint/2010/main" val="201182193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610600" cy="800100"/>
          </a:xfrm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en-US" altLang="en-US" dirty="0"/>
              <a:t>Risk – Expected Value Example</a:t>
            </a:r>
          </a:p>
        </p:txBody>
      </p:sp>
      <p:graphicFrame>
        <p:nvGraphicFramePr>
          <p:cNvPr id="15769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889131"/>
              </p:ext>
            </p:extLst>
          </p:nvPr>
        </p:nvGraphicFramePr>
        <p:xfrm>
          <a:off x="403225" y="3120656"/>
          <a:ext cx="8185150" cy="3356344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6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5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92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081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0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States of Nature/Probability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F1: Dry Hole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F2: Small Well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F3: Big Well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=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0.6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=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0.3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=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Expected Value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0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r>
                        <a:rPr kumimoji="0" lang="en-US" sz="1800" b="1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: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Don't drill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81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r>
                        <a:rPr kumimoji="0" lang="en-US" sz="1800" b="1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: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Drill alone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-$500,000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$300,000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$9,300,000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$720,000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81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r>
                        <a:rPr kumimoji="0" lang="en-US" sz="1800" b="1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: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Farm out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$125,000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$1,250,000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$162,500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8367" name="Text Box 69"/>
          <p:cNvSpPr txBox="1">
            <a:spLocks noChangeArrowheads="1"/>
          </p:cNvSpPr>
          <p:nvPr/>
        </p:nvSpPr>
        <p:spPr bwMode="auto">
          <a:xfrm>
            <a:off x="228600" y="1066800"/>
            <a:ext cx="8534400" cy="19543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200" dirty="0">
                <a:latin typeface="Times New Roman" pitchFamily="18" charset="0"/>
              </a:rPr>
              <a:t>Drilling for Oil: Three Future States, three possible Alternatives.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200" dirty="0">
                <a:latin typeface="Times New Roman" pitchFamily="18" charset="0"/>
              </a:rPr>
              <a:t>Don’t drill: </a:t>
            </a: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</a:rPr>
              <a:t>0 costs</a:t>
            </a:r>
            <a:r>
              <a:rPr lang="en-US" altLang="en-US" sz="2200" dirty="0">
                <a:latin typeface="Times New Roman" pitchFamily="18" charset="0"/>
              </a:rPr>
              <a:t>, 0 income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200" dirty="0">
                <a:latin typeface="Times New Roman" pitchFamily="18" charset="0"/>
              </a:rPr>
              <a:t>Drill alone: </a:t>
            </a: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</a:rPr>
              <a:t>500,000 costs</a:t>
            </a:r>
            <a:r>
              <a:rPr lang="en-US" altLang="en-US" sz="2200" dirty="0">
                <a:latin typeface="Times New Roman" pitchFamily="18" charset="0"/>
              </a:rPr>
              <a:t>, Income: F1: 0, F2: 800,000, F3: 9,800,000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200" dirty="0">
                <a:latin typeface="Times New Roman" pitchFamily="18" charset="0"/>
              </a:rPr>
              <a:t>Farm out: </a:t>
            </a: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</a:rPr>
              <a:t>0 costs</a:t>
            </a:r>
            <a:r>
              <a:rPr lang="en-US" altLang="en-US" sz="2200" dirty="0">
                <a:latin typeface="Times New Roman" pitchFamily="18" charset="0"/>
              </a:rPr>
              <a:t>, Income: F1: 0, F2: 125,000, F3: 1,250,000</a:t>
            </a:r>
          </a:p>
        </p:txBody>
      </p:sp>
    </p:spTree>
    <p:extLst>
      <p:ext uri="{BB962C8B-B14F-4D97-AF65-F5344CB8AC3E}">
        <p14:creationId xmlns:p14="http://schemas.microsoft.com/office/powerpoint/2010/main" val="922746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355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Introduction to Decisions under RISK</vt:lpstr>
      <vt:lpstr>What is Risk?</vt:lpstr>
      <vt:lpstr>Risky Decision Situations</vt:lpstr>
      <vt:lpstr>Modeling Decisions under Risk</vt:lpstr>
      <vt:lpstr>Risk – Expected Value Model</vt:lpstr>
      <vt:lpstr>Risk – Expected Value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Decisions under RISK</dc:title>
  <dc:creator>Jack Elson</dc:creator>
  <cp:lastModifiedBy>thomas chester</cp:lastModifiedBy>
  <cp:revision>3</cp:revision>
  <dcterms:created xsi:type="dcterms:W3CDTF">2014-08-27T21:49:11Z</dcterms:created>
  <dcterms:modified xsi:type="dcterms:W3CDTF">2016-10-22T02:24:54Z</dcterms:modified>
</cp:coreProperties>
</file>