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8" r:id="rId2"/>
    <p:sldId id="382" r:id="rId3"/>
    <p:sldId id="375" r:id="rId4"/>
    <p:sldId id="383" r:id="rId5"/>
    <p:sldId id="420" r:id="rId6"/>
    <p:sldId id="384" r:id="rId7"/>
    <p:sldId id="389" r:id="rId8"/>
    <p:sldId id="392" r:id="rId9"/>
    <p:sldId id="376" r:id="rId10"/>
    <p:sldId id="419" r:id="rId11"/>
    <p:sldId id="377" r:id="rId12"/>
    <p:sldId id="394" r:id="rId13"/>
    <p:sldId id="414" r:id="rId14"/>
    <p:sldId id="379" r:id="rId15"/>
    <p:sldId id="415" r:id="rId16"/>
    <p:sldId id="380" r:id="rId17"/>
    <p:sldId id="416" r:id="rId18"/>
    <p:sldId id="418" r:id="rId19"/>
    <p:sldId id="421" r:id="rId20"/>
    <p:sldId id="406" r:id="rId21"/>
    <p:sldId id="417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4" autoAdjust="0"/>
    <p:restoredTop sz="94660"/>
  </p:normalViewPr>
  <p:slideViewPr>
    <p:cSldViewPr>
      <p:cViewPr varScale="1">
        <p:scale>
          <a:sx n="85" d="100"/>
          <a:sy n="85" d="100"/>
        </p:scale>
        <p:origin x="18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7A355-6942-4FD4-9163-87A8F6DB5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48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BABB6-66A3-40CA-ABBA-4D5A99667B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66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60574-3878-45CF-8077-720D3AF5A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161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683A42-2146-4077-A63C-7AAE86FA8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101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4ACB4A-318B-42E1-9F9C-FEB0A3F2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649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0F5B22-74A0-4DC8-9101-CC4B28776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6C860-9A37-4BEB-987D-9AA3F6F00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14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5887C-9C9E-4505-A568-FA499449B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74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38CA2-7D59-4A42-B011-23B77D78E3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54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7DDFE-1863-42B7-BF6F-151DC82C40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20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1B7F-E1D1-4244-A0C4-1DEBFEBA6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84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57492-A27D-42CC-B03D-56C03E542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D3E48-7C37-4D6E-9842-E14836E6E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69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56AB7-8E12-4272-AF72-62CF98CD45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79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4D16F1-A43C-464D-8DB0-8AD495B8D5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Multi-Attribute Decision Making</a:t>
            </a:r>
            <a:br>
              <a:rPr lang="en-US" altLang="en-US" dirty="0"/>
            </a:br>
            <a:r>
              <a:rPr lang="en-US" altLang="en-US" dirty="0"/>
              <a:t>MADM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Many decisions involve consideration of multiple attributes</a:t>
            </a:r>
          </a:p>
          <a:p>
            <a:r>
              <a:rPr lang="en-US" altLang="en-US" dirty="0"/>
              <a:t>Another term:  multiple criteria</a:t>
            </a:r>
          </a:p>
          <a:p>
            <a:r>
              <a:rPr lang="en-US" altLang="en-US" dirty="0"/>
              <a:t>Examples:</a:t>
            </a:r>
          </a:p>
          <a:p>
            <a:pPr lvl="1"/>
            <a:r>
              <a:rPr lang="en-US" altLang="en-US" dirty="0"/>
              <a:t>Purchasing a car, boat, house, production equipment</a:t>
            </a:r>
          </a:p>
          <a:p>
            <a:pPr lvl="1"/>
            <a:r>
              <a:rPr lang="en-US" altLang="en-US" dirty="0"/>
              <a:t>Deciding among several designs of system or system improvement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Additive utility function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305800" cy="5181600"/>
          </a:xfrm>
        </p:spPr>
        <p:txBody>
          <a:bodyPr/>
          <a:lstStyle/>
          <a:p>
            <a:r>
              <a:rPr lang="en-US" altLang="en-US" sz="2800" dirty="0"/>
              <a:t>Criteria: C</a:t>
            </a:r>
            <a:r>
              <a:rPr lang="en-US" altLang="en-US" sz="2800" baseline="-14000" dirty="0"/>
              <a:t>1</a:t>
            </a:r>
            <a:r>
              <a:rPr lang="en-US" altLang="en-US" sz="2800" dirty="0"/>
              <a:t>, C</a:t>
            </a:r>
            <a:r>
              <a:rPr lang="en-US" altLang="en-US" sz="2800" baseline="-14000" dirty="0"/>
              <a:t>2</a:t>
            </a:r>
            <a:r>
              <a:rPr lang="en-US" altLang="en-US" sz="2800" dirty="0"/>
              <a:t>, …, C</a:t>
            </a:r>
            <a:r>
              <a:rPr lang="en-US" altLang="en-US" sz="2800" baseline="-14000" dirty="0"/>
              <a:t>n</a:t>
            </a:r>
            <a:r>
              <a:rPr lang="en-US" altLang="en-US" sz="2800" dirty="0"/>
              <a:t> , or C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, i = 1 to n</a:t>
            </a:r>
          </a:p>
          <a:p>
            <a:r>
              <a:rPr lang="en-US" altLang="en-US" sz="2800" dirty="0"/>
              <a:t>Alternatives:  A</a:t>
            </a:r>
            <a:r>
              <a:rPr lang="en-US" altLang="en-US" sz="2800" baseline="-14000" dirty="0"/>
              <a:t>1</a:t>
            </a:r>
            <a:r>
              <a:rPr lang="en-US" altLang="en-US" sz="2800" dirty="0"/>
              <a:t>, A</a:t>
            </a:r>
            <a:r>
              <a:rPr lang="en-US" altLang="en-US" sz="2800" baseline="-14000" dirty="0"/>
              <a:t>2</a:t>
            </a:r>
            <a:r>
              <a:rPr lang="en-US" altLang="en-US" sz="2800" dirty="0"/>
              <a:t>, …, A</a:t>
            </a:r>
            <a:r>
              <a:rPr lang="en-US" altLang="en-US" sz="2800" baseline="-14000" dirty="0"/>
              <a:t>m</a:t>
            </a:r>
            <a:r>
              <a:rPr lang="en-US" altLang="en-US" sz="2800" dirty="0"/>
              <a:t> , or </a:t>
            </a:r>
            <a:r>
              <a:rPr lang="en-US" altLang="en-US" sz="2800" dirty="0" err="1"/>
              <a:t>A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, j = 1 to m</a:t>
            </a:r>
          </a:p>
          <a:p>
            <a:r>
              <a:rPr lang="en-US" altLang="en-US" sz="2800" dirty="0"/>
              <a:t>You have a utility function for each: U</a:t>
            </a:r>
            <a:r>
              <a:rPr lang="en-US" altLang="en-US" sz="2800" baseline="-14000" dirty="0"/>
              <a:t>1</a:t>
            </a:r>
            <a:r>
              <a:rPr lang="en-US" altLang="en-US" sz="2800" dirty="0"/>
              <a:t>(x</a:t>
            </a:r>
            <a:r>
              <a:rPr lang="en-US" altLang="en-US" sz="2800" baseline="-14000" dirty="0"/>
              <a:t>1</a:t>
            </a:r>
            <a:r>
              <a:rPr lang="en-US" altLang="en-US" sz="2800" dirty="0"/>
              <a:t>), U</a:t>
            </a:r>
            <a:r>
              <a:rPr lang="en-US" altLang="en-US" sz="2800" baseline="-14000" dirty="0"/>
              <a:t>2</a:t>
            </a:r>
            <a:r>
              <a:rPr lang="en-US" altLang="en-US" sz="2800" dirty="0"/>
              <a:t>(x</a:t>
            </a:r>
            <a:r>
              <a:rPr lang="en-US" altLang="en-US" sz="2800" baseline="-14000" dirty="0"/>
              <a:t>2</a:t>
            </a:r>
            <a:r>
              <a:rPr lang="en-US" altLang="en-US" sz="2800" dirty="0"/>
              <a:t>), …, U</a:t>
            </a:r>
            <a:r>
              <a:rPr lang="en-US" altLang="en-US" sz="2800" baseline="-14000" dirty="0"/>
              <a:t>m</a:t>
            </a:r>
            <a:r>
              <a:rPr lang="en-US" altLang="en-US" sz="2800" dirty="0"/>
              <a:t>(</a:t>
            </a:r>
            <a:r>
              <a:rPr lang="en-US" altLang="en-US" sz="2800" dirty="0" err="1"/>
              <a:t>x</a:t>
            </a:r>
            <a:r>
              <a:rPr lang="en-US" altLang="en-US" sz="2800" baseline="-14000" dirty="0" err="1"/>
              <a:t>m</a:t>
            </a:r>
            <a:r>
              <a:rPr lang="en-US" altLang="en-US" sz="2800" dirty="0"/>
              <a:t>), on a scale of 0 to 1.</a:t>
            </a:r>
          </a:p>
          <a:p>
            <a:r>
              <a:rPr lang="en-US" altLang="en-US" sz="2800" dirty="0"/>
              <a:t>For best x, U(x) = 1,   For worst x, U(x) = 0</a:t>
            </a:r>
          </a:p>
          <a:p>
            <a:r>
              <a:rPr lang="en-US" altLang="en-US" sz="2800" dirty="0"/>
              <a:t>Utility of 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ij</a:t>
            </a:r>
            <a:r>
              <a:rPr lang="en-US" altLang="en-US" sz="2800" dirty="0"/>
              <a:t> of </a:t>
            </a:r>
            <a:r>
              <a:rPr lang="en-US" altLang="en-US" sz="2800" dirty="0" err="1"/>
              <a:t>x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 = </a:t>
            </a:r>
            <a:r>
              <a:rPr lang="en-US" altLang="en-US" sz="2800" dirty="0" err="1"/>
              <a:t>u</a:t>
            </a:r>
            <a:r>
              <a:rPr lang="en-US" altLang="en-US" sz="2800" baseline="-25000" dirty="0" err="1"/>
              <a:t>ij</a:t>
            </a:r>
            <a:endParaRPr lang="en-US" altLang="en-US" sz="2800" baseline="-25000" dirty="0"/>
          </a:p>
          <a:p>
            <a:r>
              <a:rPr lang="en-US" altLang="en-US" sz="2800" dirty="0"/>
              <a:t>U(</a:t>
            </a:r>
            <a:r>
              <a:rPr lang="en-US" altLang="en-US" sz="2800" dirty="0" err="1"/>
              <a:t>x</a:t>
            </a:r>
            <a:r>
              <a:rPr lang="en-US" altLang="en-US" sz="2800" baseline="-14000" dirty="0" err="1"/>
              <a:t>j</a:t>
            </a:r>
            <a:r>
              <a:rPr lang="en-US" altLang="en-US" sz="2800" dirty="0"/>
              <a:t>) = w</a:t>
            </a:r>
            <a:r>
              <a:rPr lang="en-US" altLang="en-US" sz="2800" baseline="-14000" dirty="0"/>
              <a:t>1</a:t>
            </a:r>
            <a:r>
              <a:rPr lang="en-US" altLang="en-US" sz="2800" dirty="0"/>
              <a:t> U(x</a:t>
            </a:r>
            <a:r>
              <a:rPr lang="en-US" altLang="en-US" sz="2800" baseline="-14000" dirty="0"/>
              <a:t>11</a:t>
            </a:r>
            <a:r>
              <a:rPr lang="en-US" altLang="en-US" sz="2800" dirty="0"/>
              <a:t>)+ w</a:t>
            </a:r>
            <a:r>
              <a:rPr lang="en-US" altLang="en-US" sz="2800" baseline="-14000" dirty="0"/>
              <a:t>2</a:t>
            </a:r>
            <a:r>
              <a:rPr lang="en-US" altLang="en-US" sz="2800" dirty="0"/>
              <a:t> U(x</a:t>
            </a:r>
            <a:r>
              <a:rPr lang="en-US" altLang="en-US" sz="2800" baseline="-14000" dirty="0"/>
              <a:t>21</a:t>
            </a:r>
            <a:r>
              <a:rPr lang="en-US" altLang="en-US" sz="2800" dirty="0"/>
              <a:t>)+ … + </a:t>
            </a:r>
            <a:r>
              <a:rPr lang="en-US" altLang="en-US" sz="2800" dirty="0" err="1"/>
              <a:t>w</a:t>
            </a:r>
            <a:r>
              <a:rPr lang="en-US" altLang="en-US" sz="2800" baseline="-14000" dirty="0" err="1"/>
              <a:t>n</a:t>
            </a:r>
            <a:r>
              <a:rPr lang="en-US" altLang="en-US" sz="2800" dirty="0"/>
              <a:t> U(</a:t>
            </a:r>
            <a:r>
              <a:rPr lang="en-US" altLang="en-US" sz="2800" dirty="0" err="1"/>
              <a:t>x</a:t>
            </a:r>
            <a:r>
              <a:rPr lang="en-US" altLang="en-US" sz="2800" baseline="-14000" dirty="0" err="1"/>
              <a:t>nm</a:t>
            </a:r>
            <a:r>
              <a:rPr lang="en-US" altLang="en-US" sz="2800" dirty="0"/>
              <a:t>)</a:t>
            </a:r>
          </a:p>
          <a:p>
            <a:pPr marL="0" indent="0">
              <a:buNone/>
            </a:pPr>
            <a:r>
              <a:rPr lang="en-US" altLang="en-US" sz="2800" dirty="0"/>
              <a:t>                  =      </a:t>
            </a:r>
            <a:r>
              <a:rPr lang="en-US" altLang="en-US" sz="2800" dirty="0" err="1"/>
              <a:t>w</a:t>
            </a:r>
            <a:r>
              <a:rPr lang="en-US" altLang="en-US" sz="2800" baseline="-14000" dirty="0" err="1"/>
              <a:t>i</a:t>
            </a:r>
            <a:r>
              <a:rPr lang="en-US" altLang="en-US" sz="2800" dirty="0"/>
              <a:t> U(</a:t>
            </a:r>
            <a:r>
              <a:rPr lang="en-US" altLang="en-US" sz="2800" dirty="0" err="1"/>
              <a:t>x</a:t>
            </a:r>
            <a:r>
              <a:rPr lang="en-US" altLang="en-US" sz="2800" baseline="-14000" dirty="0" err="1"/>
              <a:t>ij</a:t>
            </a:r>
            <a:r>
              <a:rPr lang="en-US" altLang="en-US" sz="2800" dirty="0"/>
              <a:t>)</a:t>
            </a:r>
          </a:p>
          <a:p>
            <a:pPr marL="0" indent="0">
              <a:buNone/>
            </a:pPr>
            <a:endParaRPr lang="en-US" altLang="en-US" sz="2800" dirty="0"/>
          </a:p>
          <a:p>
            <a:r>
              <a:rPr lang="en-US" altLang="en-US" sz="2800" dirty="0" err="1"/>
              <a:t>w</a:t>
            </a:r>
            <a:r>
              <a:rPr lang="en-US" altLang="en-US" sz="2800" baseline="-14000" dirty="0" err="1"/>
              <a:t>i</a:t>
            </a:r>
            <a:r>
              <a:rPr lang="en-US" altLang="en-US" sz="2800" dirty="0"/>
              <a:t> is the weight of the </a:t>
            </a:r>
            <a:r>
              <a:rPr lang="en-US" altLang="en-US" sz="2800" dirty="0" err="1"/>
              <a:t>i</a:t>
            </a:r>
            <a:r>
              <a:rPr lang="en-US" altLang="en-US" sz="2800" baseline="30000" dirty="0" err="1"/>
              <a:t>th</a:t>
            </a:r>
            <a:r>
              <a:rPr lang="en-US" altLang="en-US" sz="2800" dirty="0"/>
              <a:t> attribute,      </a:t>
            </a:r>
            <a:r>
              <a:rPr lang="en-US" altLang="en-US" sz="2800" dirty="0" err="1"/>
              <a:t>w</a:t>
            </a:r>
            <a:r>
              <a:rPr lang="en-US" altLang="en-US" sz="2800" baseline="-14000" dirty="0" err="1"/>
              <a:t>i</a:t>
            </a:r>
            <a:r>
              <a:rPr lang="en-US" altLang="en-US" sz="2800" dirty="0"/>
              <a:t> = 1</a:t>
            </a:r>
          </a:p>
          <a:p>
            <a:pPr>
              <a:buFontTx/>
              <a:buNone/>
            </a:pPr>
            <a:endParaRPr lang="en-US" altLang="en-US" sz="2800" dirty="0"/>
          </a:p>
          <a:p>
            <a:endParaRPr lang="en-US" altLang="en-US" sz="2800" dirty="0"/>
          </a:p>
        </p:txBody>
      </p:sp>
      <p:graphicFrame>
        <p:nvGraphicFramePr>
          <p:cNvPr id="277508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22354899"/>
              </p:ext>
            </p:extLst>
          </p:nvPr>
        </p:nvGraphicFramePr>
        <p:xfrm>
          <a:off x="2590800" y="4572000"/>
          <a:ext cx="722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5" name="Equation" r:id="rId3" imgW="291960" imgH="431640" progId="Equation.3">
                  <p:embed/>
                </p:oleObj>
              </mc:Choice>
              <mc:Fallback>
                <p:oleObj name="Equation" r:id="rId3" imgW="291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72000"/>
                        <a:ext cx="7223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238995"/>
              </p:ext>
            </p:extLst>
          </p:nvPr>
        </p:nvGraphicFramePr>
        <p:xfrm>
          <a:off x="6172200" y="5562600"/>
          <a:ext cx="722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6" name="Equation" r:id="rId5" imgW="291960" imgH="431640" progId="Equation.3">
                  <p:embed/>
                </p:oleObj>
              </mc:Choice>
              <mc:Fallback>
                <p:oleObj name="Equation" r:id="rId5" imgW="291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562600"/>
                        <a:ext cx="7223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71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419600"/>
          </a:xfrm>
        </p:spPr>
        <p:txBody>
          <a:bodyPr/>
          <a:lstStyle/>
          <a:p>
            <a:r>
              <a:rPr lang="en-US" altLang="en-US" sz="2800" dirty="0"/>
              <a:t>Scores – determine scores on the same attribute scale (utility) for valid comparison</a:t>
            </a:r>
          </a:p>
          <a:p>
            <a:r>
              <a:rPr lang="en-US" altLang="en-US" sz="2800" dirty="0"/>
              <a:t>Assessing weights – determine the importance of each weight relative to the others.</a:t>
            </a:r>
          </a:p>
          <a:p>
            <a:pPr>
              <a:buFontTx/>
              <a:buNone/>
            </a:pPr>
            <a:r>
              <a:rPr lang="en-US" altLang="en-US" sz="2800" dirty="0"/>
              <a:t>Example: Choosing an Automobile</a:t>
            </a:r>
          </a:p>
          <a:p>
            <a:pPr>
              <a:buFontTx/>
              <a:buNone/>
            </a:pPr>
            <a:endParaRPr lang="en-US" altLang="en-US" sz="2800" dirty="0"/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4225088" y="5486400"/>
            <a:ext cx="33949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Raw or natural scores (measurements)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316442"/>
              </p:ext>
            </p:extLst>
          </p:nvPr>
        </p:nvGraphicFramePr>
        <p:xfrm>
          <a:off x="685801" y="4191000"/>
          <a:ext cx="8229598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6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sng" strike="noStrike" dirty="0">
                          <a:effectLst/>
                        </a:rPr>
                        <a:t>Price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sng" strike="noStrike" dirty="0">
                          <a:effectLst/>
                        </a:rPr>
                        <a:t>Fuel </a:t>
                      </a:r>
                      <a:r>
                        <a:rPr lang="en-US" sz="1600" u="sng" strike="noStrike" dirty="0" err="1">
                          <a:effectLst/>
                        </a:rPr>
                        <a:t>Effic</a:t>
                      </a:r>
                      <a:r>
                        <a:rPr lang="en-US" sz="1600" u="sng" strike="noStrike" dirty="0">
                          <a:effectLst/>
                        </a:rPr>
                        <a:t>. (MPG)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sng" strike="noStrike" dirty="0">
                          <a:effectLst/>
                        </a:rPr>
                        <a:t>Safety Rating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sng" strike="noStrike" dirty="0">
                          <a:effectLst/>
                        </a:rPr>
                        <a:t>Comfort/Ride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sng" strike="noStrike" dirty="0">
                          <a:effectLst/>
                        </a:rPr>
                        <a:t>Color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Prexel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$22,000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Red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Criston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$25,000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Black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Thrush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$27,000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Blue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Utility function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2296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Example: More is Better,  Choosing an Automobile</a:t>
            </a:r>
          </a:p>
          <a:p>
            <a:pPr>
              <a:buFontTx/>
              <a:buNone/>
            </a:pPr>
            <a:endParaRPr lang="en-US" altLang="en-US" sz="2800" dirty="0"/>
          </a:p>
          <a:p>
            <a:r>
              <a:rPr lang="en-US" altLang="en-US" sz="2800" dirty="0"/>
              <a:t>determine the best and worst raw scores on each attribute</a:t>
            </a:r>
          </a:p>
          <a:p>
            <a:pPr lvl="1"/>
            <a:r>
              <a:rPr lang="en-US" altLang="en-US" b="1" dirty="0"/>
              <a:t>Fuel </a:t>
            </a:r>
            <a:r>
              <a:rPr lang="en-US" altLang="en-US" b="1" dirty="0" err="1"/>
              <a:t>Effic</a:t>
            </a:r>
            <a:r>
              <a:rPr lang="en-US" altLang="en-US" b="1" dirty="0"/>
              <a:t>.:</a:t>
            </a:r>
            <a:r>
              <a:rPr lang="en-US" altLang="en-US" sz="2400" dirty="0"/>
              <a:t> Best: </a:t>
            </a:r>
            <a:r>
              <a:rPr lang="en-US" altLang="en-US" sz="2400" dirty="0" err="1"/>
              <a:t>Criston</a:t>
            </a:r>
            <a:r>
              <a:rPr lang="en-US" altLang="en-US" sz="2400" dirty="0"/>
              <a:t> (38), Worst: </a:t>
            </a:r>
            <a:r>
              <a:rPr lang="en-US" altLang="en-US" sz="2400" dirty="0" err="1"/>
              <a:t>Prexel</a:t>
            </a:r>
            <a:r>
              <a:rPr lang="en-US" altLang="en-US" sz="2400" dirty="0"/>
              <a:t> (32)</a:t>
            </a:r>
          </a:p>
          <a:p>
            <a:pPr lvl="1"/>
            <a:r>
              <a:rPr lang="en-US" altLang="en-US" sz="2400" dirty="0"/>
              <a:t>Utility of Best, Worst:  U(38) = 1, U(32) = 0</a:t>
            </a:r>
          </a:p>
          <a:p>
            <a:pPr lvl="1"/>
            <a:r>
              <a:rPr lang="en-US" altLang="en-US" sz="2400" dirty="0"/>
              <a:t>Utility of Thrush (35mpg)? Linear scaling</a:t>
            </a:r>
          </a:p>
          <a:p>
            <a:pPr>
              <a:buFontTx/>
              <a:buNone/>
            </a:pPr>
            <a:r>
              <a:rPr lang="en-US" altLang="en-US" sz="2400" dirty="0" err="1"/>
              <a:t>u</a:t>
            </a:r>
            <a:r>
              <a:rPr lang="en-US" altLang="en-US" sz="2400" baseline="-14000" dirty="0" err="1"/>
              <a:t>i</a:t>
            </a:r>
            <a:r>
              <a:rPr lang="en-US" altLang="en-US" sz="2400" dirty="0"/>
              <a:t>(x) = (x – Worst Value) / (Best Value – Worst Value)</a:t>
            </a:r>
          </a:p>
          <a:p>
            <a:pPr>
              <a:buFontTx/>
              <a:buNone/>
            </a:pPr>
            <a:r>
              <a:rPr lang="en-US" altLang="en-US" sz="2400" dirty="0" err="1"/>
              <a:t>u</a:t>
            </a:r>
            <a:r>
              <a:rPr lang="en-US" altLang="en-US" sz="2400" baseline="-14000" dirty="0" err="1"/>
              <a:t>i</a:t>
            </a:r>
            <a:r>
              <a:rPr lang="en-US" altLang="en-US" sz="2400" dirty="0"/>
              <a:t>(35) = (35 – 32) / (38 – 32) = 3 / 6= 0.50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Utility function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2296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Example: Less is Better,  Choosing an Automobile</a:t>
            </a:r>
          </a:p>
          <a:p>
            <a:pPr>
              <a:buFontTx/>
              <a:buNone/>
            </a:pPr>
            <a:endParaRPr lang="en-US" altLang="en-US" sz="2800" dirty="0"/>
          </a:p>
          <a:p>
            <a:r>
              <a:rPr lang="en-US" altLang="en-US" sz="2800" dirty="0"/>
              <a:t>determine the best and worst raw scores on each attribute</a:t>
            </a:r>
          </a:p>
          <a:p>
            <a:pPr lvl="1"/>
            <a:r>
              <a:rPr lang="en-US" altLang="en-US" b="1" dirty="0"/>
              <a:t>Price:</a:t>
            </a:r>
            <a:r>
              <a:rPr lang="en-US" altLang="en-US" sz="2400" dirty="0"/>
              <a:t> Best: </a:t>
            </a:r>
            <a:r>
              <a:rPr lang="en-US" altLang="en-US" sz="2400" dirty="0" err="1"/>
              <a:t>Prexel</a:t>
            </a:r>
            <a:r>
              <a:rPr lang="en-US" altLang="en-US" sz="2400" dirty="0"/>
              <a:t> ($22), Worst: Thrush ($27)</a:t>
            </a:r>
          </a:p>
          <a:p>
            <a:pPr lvl="1"/>
            <a:r>
              <a:rPr lang="en-US" altLang="en-US" sz="2400" dirty="0"/>
              <a:t>Utility of price:  U(Best[min]) = U(22) = 1,                       ….and U(Worst[max]) = U(27) = 0</a:t>
            </a:r>
          </a:p>
          <a:p>
            <a:pPr lvl="1"/>
            <a:r>
              <a:rPr lang="en-US" altLang="en-US" sz="2400" dirty="0"/>
              <a:t>Utility of </a:t>
            </a:r>
            <a:r>
              <a:rPr lang="en-US" altLang="en-US" sz="2400" dirty="0" err="1"/>
              <a:t>Criston</a:t>
            </a:r>
            <a:r>
              <a:rPr lang="en-US" altLang="en-US" sz="2400" dirty="0"/>
              <a:t>($25)? Linear scaling</a:t>
            </a:r>
          </a:p>
          <a:p>
            <a:pPr>
              <a:buFontTx/>
              <a:buNone/>
            </a:pPr>
            <a:r>
              <a:rPr lang="en-US" altLang="en-US" sz="2400" dirty="0" err="1"/>
              <a:t>u</a:t>
            </a:r>
            <a:r>
              <a:rPr lang="en-US" altLang="en-US" sz="2400" baseline="-14000" dirty="0" err="1"/>
              <a:t>i</a:t>
            </a:r>
            <a:r>
              <a:rPr lang="en-US" altLang="en-US" sz="2400" dirty="0"/>
              <a:t>(x) = (Worst Value - X) / (Worst Value – Best Value)</a:t>
            </a:r>
          </a:p>
          <a:p>
            <a:pPr>
              <a:buFontTx/>
              <a:buNone/>
            </a:pPr>
            <a:r>
              <a:rPr lang="en-US" altLang="en-US" sz="2400" dirty="0" err="1"/>
              <a:t>u</a:t>
            </a:r>
            <a:r>
              <a:rPr lang="en-US" altLang="en-US" sz="2400" baseline="-14000" dirty="0" err="1"/>
              <a:t>i</a:t>
            </a:r>
            <a:r>
              <a:rPr lang="en-US" altLang="en-US" sz="2400" dirty="0"/>
              <a:t>(25) = (27 - 25) / (27 – 22) = 2 / 5= 0.4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70111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Assessing qualitative attributes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686800" cy="3200400"/>
          </a:xfrm>
        </p:spPr>
        <p:txBody>
          <a:bodyPr/>
          <a:lstStyle/>
          <a:p>
            <a:r>
              <a:rPr lang="en-US" altLang="en-US" sz="2400" dirty="0"/>
              <a:t>Some attributes may not have natural scales of measurement or may be qualitative</a:t>
            </a:r>
          </a:p>
          <a:p>
            <a:r>
              <a:rPr lang="en-US" altLang="en-US" sz="2400" dirty="0"/>
              <a:t>This is a subjective evaluation.</a:t>
            </a:r>
          </a:p>
          <a:p>
            <a:r>
              <a:rPr lang="en-US" altLang="en-US" sz="2400" dirty="0"/>
              <a:t>Example: color of automobile</a:t>
            </a:r>
          </a:p>
          <a:p>
            <a:pPr lvl="1"/>
            <a:r>
              <a:rPr lang="en-US" altLang="en-US" sz="2000" dirty="0"/>
              <a:t>Three possible colors: Red, Blue, or Black</a:t>
            </a:r>
          </a:p>
          <a:p>
            <a:pPr lvl="1"/>
            <a:r>
              <a:rPr lang="en-US" altLang="en-US" sz="2000" dirty="0"/>
              <a:t>Determine most preferred and least preferred</a:t>
            </a:r>
          </a:p>
          <a:p>
            <a:pPr lvl="1"/>
            <a:r>
              <a:rPr lang="en-US" altLang="en-US" sz="2000" dirty="0"/>
              <a:t>Then scale to utility of 0 to 1</a:t>
            </a:r>
          </a:p>
          <a:p>
            <a:pPr lvl="2"/>
            <a:r>
              <a:rPr lang="en-US" altLang="en-US" sz="1800" dirty="0"/>
              <a:t>U(most preferred) = 1, U(least preferred) = 0</a:t>
            </a:r>
          </a:p>
          <a:p>
            <a:pPr lvl="1"/>
            <a:r>
              <a:rPr lang="en-US" altLang="en-US" sz="2200" dirty="0"/>
              <a:t>Determine where the intermediate colors are on this 0 to 1 scale.</a:t>
            </a: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2514600" y="5029200"/>
            <a:ext cx="4038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U(Red) = 1, U(Black) =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U(Blue) = ??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Subjective: U(Blue) = 0.7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Table with Utilities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8305800" cy="1295399"/>
          </a:xfrm>
        </p:spPr>
        <p:txBody>
          <a:bodyPr/>
          <a:lstStyle/>
          <a:p>
            <a:r>
              <a:rPr lang="en-US" dirty="0"/>
              <a:t>After all raw scores are converted to utilities, this is the decision table.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94106"/>
              </p:ext>
            </p:extLst>
          </p:nvPr>
        </p:nvGraphicFramePr>
        <p:xfrm>
          <a:off x="533400" y="2971800"/>
          <a:ext cx="79248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8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7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08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sng" strike="noStrike" dirty="0">
                          <a:effectLst/>
                        </a:rPr>
                        <a:t>Price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sng" strike="noStrike" dirty="0">
                          <a:effectLst/>
                        </a:rPr>
                        <a:t>Fuel </a:t>
                      </a:r>
                      <a:r>
                        <a:rPr lang="en-US" sz="2000" u="sng" strike="noStrike" dirty="0" err="1">
                          <a:effectLst/>
                        </a:rPr>
                        <a:t>Effic</a:t>
                      </a:r>
                      <a:r>
                        <a:rPr lang="en-US" sz="2000" u="sng" strike="noStrike" dirty="0">
                          <a:effectLst/>
                        </a:rPr>
                        <a:t>. (MPG)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sng" strike="noStrike" dirty="0">
                          <a:effectLst/>
                        </a:rPr>
                        <a:t>Safety Rating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sng" strike="noStrike" dirty="0">
                          <a:effectLst/>
                        </a:rPr>
                        <a:t>Comfort/Ride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sng" strike="noStrike" dirty="0">
                          <a:effectLst/>
                        </a:rPr>
                        <a:t>Color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Prexel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5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Criston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Thrush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286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Assessing weights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Determine the relative importance of each criteria (attribute)</a:t>
            </a:r>
          </a:p>
          <a:p>
            <a:r>
              <a:rPr lang="en-US" altLang="en-US" dirty="0"/>
              <a:t>There are several methods.</a:t>
            </a:r>
          </a:p>
          <a:p>
            <a:pPr lvl="1"/>
            <a:r>
              <a:rPr lang="en-US" altLang="en-US" dirty="0"/>
              <a:t>Subjective ranking and evaluating</a:t>
            </a:r>
          </a:p>
          <a:p>
            <a:pPr lvl="1"/>
            <a:r>
              <a:rPr lang="en-US" altLang="en-US" dirty="0"/>
              <a:t>Pricing out </a:t>
            </a:r>
          </a:p>
          <a:p>
            <a:pPr lvl="1"/>
            <a:r>
              <a:rPr lang="en-US" altLang="en-US" dirty="0"/>
              <a:t>Swing Weighting</a:t>
            </a:r>
          </a:p>
          <a:p>
            <a:r>
              <a:rPr lang="en-US" altLang="en-US" dirty="0"/>
              <a:t>Determine the weights, </a:t>
            </a:r>
            <a:r>
              <a:rPr lang="en-US" altLang="en-US" sz="3600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w</a:t>
            </a:r>
            <a:r>
              <a:rPr lang="en-US" altLang="en-US" sz="3600" i="1" baseline="-25000" dirty="0" err="1">
                <a:latin typeface="Aparajita" panose="020B0604020202020204" pitchFamily="34" charset="0"/>
                <a:cs typeface="Aparajita" panose="020B0604020202020204" pitchFamily="34" charset="0"/>
              </a:rPr>
              <a:t>i</a:t>
            </a:r>
            <a:r>
              <a:rPr lang="en-US" altLang="en-US" dirty="0"/>
              <a:t>, and </a:t>
            </a:r>
          </a:p>
          <a:p>
            <a:pPr lvl="1"/>
            <a:endParaRPr lang="en-US" alt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567028"/>
              </p:ext>
            </p:extLst>
          </p:nvPr>
        </p:nvGraphicFramePr>
        <p:xfrm>
          <a:off x="6477000" y="4495800"/>
          <a:ext cx="172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1" name="Equation" r:id="rId3" imgW="698400" imgH="431640" progId="Equation.3">
                  <p:embed/>
                </p:oleObj>
              </mc:Choice>
              <mc:Fallback>
                <p:oleObj name="Equation" r:id="rId3" imgW="6984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495800"/>
                        <a:ext cx="172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Assessing weights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altLang="en-US" dirty="0"/>
              <a:t>Subjective ranking and evaluating</a:t>
            </a:r>
          </a:p>
          <a:p>
            <a:pPr lvl="1"/>
            <a:r>
              <a:rPr lang="en-US" altLang="en-US" dirty="0"/>
              <a:t>Rank the criteria in importance</a:t>
            </a:r>
          </a:p>
          <a:p>
            <a:pPr lvl="1"/>
            <a:r>
              <a:rPr lang="en-US" altLang="en-US" dirty="0"/>
              <a:t>Give higher weights to more important and lower weights to less important.</a:t>
            </a:r>
          </a:p>
          <a:p>
            <a:pPr lvl="1"/>
            <a:r>
              <a:rPr lang="en-US" altLang="en-US" dirty="0"/>
              <a:t>Remember</a:t>
            </a:r>
          </a:p>
          <a:p>
            <a:r>
              <a:rPr lang="en-US" altLang="en-US" dirty="0"/>
              <a:t>Example: price(c</a:t>
            </a:r>
            <a:r>
              <a:rPr lang="en-US" altLang="en-US" baseline="-25000" dirty="0"/>
              <a:t>1</a:t>
            </a:r>
            <a:r>
              <a:rPr lang="en-US" altLang="en-US" dirty="0"/>
              <a:t>), fuel efficiency(c</a:t>
            </a:r>
            <a:r>
              <a:rPr lang="en-US" altLang="en-US" baseline="-25000" dirty="0"/>
              <a:t>2</a:t>
            </a:r>
            <a:r>
              <a:rPr lang="en-US" altLang="en-US" dirty="0"/>
              <a:t>), safety(c</a:t>
            </a:r>
            <a:r>
              <a:rPr lang="en-US" altLang="en-US" baseline="-25000" dirty="0"/>
              <a:t>3</a:t>
            </a:r>
            <a:r>
              <a:rPr lang="en-US" altLang="en-US" dirty="0"/>
              <a:t>), comfort/ride(c</a:t>
            </a:r>
            <a:r>
              <a:rPr lang="en-US" altLang="en-US" baseline="-25000" dirty="0"/>
              <a:t>4</a:t>
            </a:r>
            <a:r>
              <a:rPr lang="en-US" altLang="en-US" dirty="0"/>
              <a:t>), and color(c</a:t>
            </a:r>
            <a:r>
              <a:rPr lang="en-US" altLang="en-US" baseline="-25000" dirty="0"/>
              <a:t>5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Ranking: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C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], C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[C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C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].</a:t>
            </a:r>
          </a:p>
          <a:p>
            <a:r>
              <a:rPr lang="en-US" altLang="en-US" dirty="0"/>
              <a:t>Weights: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0.1, C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0.3, C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0.3, C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0.2, C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0.1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840375"/>
              </p:ext>
            </p:extLst>
          </p:nvPr>
        </p:nvGraphicFramePr>
        <p:xfrm>
          <a:off x="3124200" y="3048000"/>
          <a:ext cx="172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56" name="Equation" r:id="rId3" imgW="698400" imgH="431640" progId="Equation.3">
                  <p:embed/>
                </p:oleObj>
              </mc:Choice>
              <mc:Fallback>
                <p:oleObj name="Equation" r:id="rId3" imgW="698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048000"/>
                        <a:ext cx="172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942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Applying the Weights – Total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953000"/>
          </a:xfrm>
        </p:spPr>
        <p:txBody>
          <a:bodyPr/>
          <a:lstStyle/>
          <a:p>
            <a:r>
              <a:rPr lang="en-US" altLang="en-US" dirty="0"/>
              <a:t>TU(</a:t>
            </a:r>
            <a:r>
              <a:rPr lang="en-US" altLang="en-US" dirty="0" err="1"/>
              <a:t>x</a:t>
            </a:r>
            <a:r>
              <a:rPr lang="en-US" altLang="en-US" baseline="-14000" dirty="0" err="1"/>
              <a:t>j</a:t>
            </a:r>
            <a:r>
              <a:rPr lang="en-US" altLang="en-US" dirty="0"/>
              <a:t>) = w</a:t>
            </a:r>
            <a:r>
              <a:rPr lang="en-US" altLang="en-US" baseline="-14000" dirty="0"/>
              <a:t>1</a:t>
            </a:r>
            <a:r>
              <a:rPr lang="en-US" altLang="en-US" dirty="0"/>
              <a:t> U(x</a:t>
            </a:r>
            <a:r>
              <a:rPr lang="en-US" altLang="en-US" baseline="-14000" dirty="0"/>
              <a:t>11</a:t>
            </a:r>
            <a:r>
              <a:rPr lang="en-US" altLang="en-US" dirty="0"/>
              <a:t>)+ w</a:t>
            </a:r>
            <a:r>
              <a:rPr lang="en-US" altLang="en-US" baseline="-14000" dirty="0"/>
              <a:t>2</a:t>
            </a:r>
            <a:r>
              <a:rPr lang="en-US" altLang="en-US" dirty="0"/>
              <a:t> U(x</a:t>
            </a:r>
            <a:r>
              <a:rPr lang="en-US" altLang="en-US" baseline="-14000" dirty="0"/>
              <a:t>21</a:t>
            </a:r>
            <a:r>
              <a:rPr lang="en-US" altLang="en-US" dirty="0"/>
              <a:t>)+ … + </a:t>
            </a:r>
            <a:r>
              <a:rPr lang="en-US" altLang="en-US" dirty="0" err="1"/>
              <a:t>w</a:t>
            </a:r>
            <a:r>
              <a:rPr lang="en-US" altLang="en-US" baseline="-14000" dirty="0" err="1"/>
              <a:t>n</a:t>
            </a:r>
            <a:r>
              <a:rPr lang="en-US" altLang="en-US" dirty="0"/>
              <a:t> U(</a:t>
            </a:r>
            <a:r>
              <a:rPr lang="en-US" altLang="en-US" dirty="0" err="1"/>
              <a:t>x</a:t>
            </a:r>
            <a:r>
              <a:rPr lang="en-US" altLang="en-US" baseline="-14000" dirty="0" err="1"/>
              <a:t>nm</a:t>
            </a:r>
            <a:r>
              <a:rPr lang="en-US" altLang="en-US" dirty="0"/>
              <a:t>)</a:t>
            </a:r>
          </a:p>
          <a:p>
            <a:pPr marL="0" indent="0">
              <a:buNone/>
            </a:pPr>
            <a:r>
              <a:rPr lang="en-US" altLang="en-US" dirty="0"/>
              <a:t>                  =      </a:t>
            </a:r>
            <a:r>
              <a:rPr lang="en-US" altLang="en-US" dirty="0" err="1"/>
              <a:t>w</a:t>
            </a:r>
            <a:r>
              <a:rPr lang="en-US" altLang="en-US" baseline="-14000" dirty="0" err="1"/>
              <a:t>i</a:t>
            </a:r>
            <a:r>
              <a:rPr lang="en-US" altLang="en-US" dirty="0"/>
              <a:t> U(</a:t>
            </a:r>
            <a:r>
              <a:rPr lang="en-US" altLang="en-US" dirty="0" err="1"/>
              <a:t>x</a:t>
            </a:r>
            <a:r>
              <a:rPr lang="en-US" altLang="en-US" baseline="-14000" dirty="0" err="1"/>
              <a:t>ij</a:t>
            </a:r>
            <a:r>
              <a:rPr lang="en-US" alt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A</a:t>
            </a:r>
            <a:r>
              <a:rPr lang="en-US" baseline="-25000" dirty="0"/>
              <a:t>1</a:t>
            </a:r>
            <a:r>
              <a:rPr lang="en-US" dirty="0"/>
              <a:t>, the </a:t>
            </a:r>
            <a:r>
              <a:rPr lang="en-US" dirty="0" err="1"/>
              <a:t>Prexel</a:t>
            </a:r>
            <a:r>
              <a:rPr lang="en-US" dirty="0"/>
              <a:t>, the Total Utility Score =</a:t>
            </a: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(0.1)(1) + (0.3)(0) + (0.3)(0.21) + (0.2)(0) + (0.1)(1) = 0.263.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321355"/>
              </p:ext>
            </p:extLst>
          </p:nvPr>
        </p:nvGraphicFramePr>
        <p:xfrm>
          <a:off x="2819400" y="1981200"/>
          <a:ext cx="722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2" name="Equation" r:id="rId3" imgW="291960" imgH="431640" progId="Equation.3">
                  <p:embed/>
                </p:oleObj>
              </mc:Choice>
              <mc:Fallback>
                <p:oleObj name="Equation" r:id="rId3" imgW="2919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81200"/>
                        <a:ext cx="7223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181230"/>
              </p:ext>
            </p:extLst>
          </p:nvPr>
        </p:nvGraphicFramePr>
        <p:xfrm>
          <a:off x="685800" y="3048000"/>
          <a:ext cx="7162801" cy="1693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7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919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Price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Fuel </a:t>
                      </a:r>
                      <a:r>
                        <a:rPr lang="en-US" sz="1800" u="none" strike="noStrike" dirty="0" err="1">
                          <a:effectLst/>
                        </a:rPr>
                        <a:t>Effic</a:t>
                      </a:r>
                      <a:r>
                        <a:rPr lang="en-US" sz="1800" u="none" strike="noStrike" dirty="0">
                          <a:effectLst/>
                        </a:rPr>
                        <a:t>. (MPG)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Safety Rating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Comfort/Ride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Color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1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Prexel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1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Criston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1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Thrush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819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all Alternatives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782180"/>
              </p:ext>
            </p:extLst>
          </p:nvPr>
        </p:nvGraphicFramePr>
        <p:xfrm>
          <a:off x="304800" y="3276600"/>
          <a:ext cx="8458200" cy="2362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2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64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969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6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Price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Fuel </a:t>
                      </a:r>
                      <a:r>
                        <a:rPr lang="en-US" sz="1800" u="sng" strike="noStrike" dirty="0" err="1">
                          <a:effectLst/>
                        </a:rPr>
                        <a:t>Effic</a:t>
                      </a:r>
                      <a:r>
                        <a:rPr lang="en-US" sz="1800" u="sng" strike="noStrike" dirty="0">
                          <a:effectLst/>
                        </a:rPr>
                        <a:t>. (MPG)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Safety Rating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Comfort/Ride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Color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Total Score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Prexel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0.263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Criston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Thrush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0.720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94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Multi-Attribute Utility functions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Very often these decision involve conflicting objectives (criteria)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Conflicts and trade-offs for other situations: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Car, house, etc.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Rarely does one alternative provide the optimum of all desired criteria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Use multi-attribute utility functions to model these decisions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Sensitivity Analysis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Play with the weights, adjust up and down</a:t>
            </a:r>
          </a:p>
          <a:p>
            <a:r>
              <a:rPr lang="en-US" altLang="en-US" dirty="0"/>
              <a:t>Find where alternatives are equal in total utility</a:t>
            </a:r>
          </a:p>
          <a:p>
            <a:r>
              <a:rPr lang="en-US" altLang="en-US" dirty="0"/>
              <a:t>How do the adjusted weights feel compared to the original set of weights?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r>
              <a:rPr lang="en-US" dirty="0"/>
              <a:t>Equal weights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More weight on Price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509263"/>
              </p:ext>
            </p:extLst>
          </p:nvPr>
        </p:nvGraphicFramePr>
        <p:xfrm>
          <a:off x="457200" y="1905000"/>
          <a:ext cx="8077198" cy="1764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4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165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9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Price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Fuel </a:t>
                      </a:r>
                      <a:r>
                        <a:rPr lang="en-US" sz="1800" u="sng" strike="noStrike" dirty="0" err="1">
                          <a:effectLst/>
                        </a:rPr>
                        <a:t>Effic</a:t>
                      </a:r>
                      <a:r>
                        <a:rPr lang="en-US" sz="1800" u="sng" strike="noStrike" dirty="0">
                          <a:effectLst/>
                        </a:rPr>
                        <a:t>. (MPG)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Safety Rating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Comfort/Ride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Color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Total Score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Prexel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Criston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0.376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Thrush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0.640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703849"/>
              </p:ext>
            </p:extLst>
          </p:nvPr>
        </p:nvGraphicFramePr>
        <p:xfrm>
          <a:off x="533400" y="4419600"/>
          <a:ext cx="8077200" cy="2057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48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11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9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Price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Fuel </a:t>
                      </a:r>
                      <a:r>
                        <a:rPr lang="en-US" sz="1800" u="sng" strike="noStrike" dirty="0" err="1">
                          <a:effectLst/>
                        </a:rPr>
                        <a:t>Effic</a:t>
                      </a:r>
                      <a:r>
                        <a:rPr lang="en-US" sz="1800" u="sng" strike="noStrike" dirty="0">
                          <a:effectLst/>
                        </a:rPr>
                        <a:t>. (MPG)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Safety Rating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Comfort/Ride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Color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Total Score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Prexel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0.542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Criston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Thrush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98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Multi-Attribute Utility functions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 sz="2600" dirty="0"/>
              <a:t>Determine the objectives of the decision</a:t>
            </a:r>
          </a:p>
          <a:p>
            <a:r>
              <a:rPr lang="en-US" altLang="en-US" sz="2600" dirty="0"/>
              <a:t>Determine the attributes (criteria) </a:t>
            </a:r>
          </a:p>
          <a:p>
            <a:r>
              <a:rPr lang="en-US" altLang="en-US" sz="2600" dirty="0"/>
              <a:t>Search for alternative</a:t>
            </a:r>
          </a:p>
          <a:p>
            <a:r>
              <a:rPr lang="en-US" altLang="en-US" sz="2600" dirty="0"/>
              <a:t>Collect data, raw/natural values of each alternative for each criteria</a:t>
            </a:r>
          </a:p>
          <a:p>
            <a:r>
              <a:rPr lang="en-US" altLang="en-US" sz="2600" dirty="0"/>
              <a:t>Convert raw data to Utilities (0 to 1)</a:t>
            </a:r>
          </a:p>
          <a:p>
            <a:r>
              <a:rPr lang="en-US" altLang="en-US" sz="2600" dirty="0"/>
              <a:t>Assessing the relative value of each criteria, weights</a:t>
            </a:r>
          </a:p>
          <a:p>
            <a:r>
              <a:rPr lang="en-US" altLang="en-US" sz="2600" dirty="0"/>
              <a:t>Evaluate the Total Utility of each alternative</a:t>
            </a:r>
          </a:p>
          <a:p>
            <a:r>
              <a:rPr lang="en-US" altLang="en-US" sz="2600" dirty="0"/>
              <a:t>Perform Sensitivity</a:t>
            </a:r>
          </a:p>
          <a:p>
            <a:r>
              <a:rPr lang="en-US" altLang="en-US" sz="2600" dirty="0"/>
              <a:t>Choose best</a:t>
            </a:r>
          </a:p>
          <a:p>
            <a:endParaRPr lang="en-US" alt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Decision situations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sz="2800"/>
              <a:t>Single future with multiple criteria: 2 dimensions</a:t>
            </a:r>
          </a:p>
        </p:txBody>
      </p:sp>
      <p:graphicFrame>
        <p:nvGraphicFramePr>
          <p:cNvPr id="236548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4628576"/>
              </p:ext>
            </p:extLst>
          </p:nvPr>
        </p:nvGraphicFramePr>
        <p:xfrm>
          <a:off x="1371600" y="3048000"/>
          <a:ext cx="5943600" cy="3086100"/>
        </p:xfrm>
        <a:graphic>
          <a:graphicData uri="http://schemas.openxmlformats.org/drawingml/2006/table">
            <a:tbl>
              <a:tblPr/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altLang="en-US" sz="28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endParaRPr kumimoji="0" lang="en-US" alt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altLang="en-US" sz="28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C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mn</a:t>
                      </a:r>
                      <a:endParaRPr kumimoji="0" lang="en-US" alt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Additive utility function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305800" cy="5181600"/>
          </a:xfrm>
        </p:spPr>
        <p:txBody>
          <a:bodyPr/>
          <a:lstStyle/>
          <a:p>
            <a:r>
              <a:rPr lang="en-US" altLang="en-US" sz="2800" dirty="0"/>
              <a:t>Criteria: C</a:t>
            </a:r>
            <a:r>
              <a:rPr lang="en-US" altLang="en-US" sz="2800" baseline="-14000" dirty="0"/>
              <a:t>1</a:t>
            </a:r>
            <a:r>
              <a:rPr lang="en-US" altLang="en-US" sz="2800" dirty="0"/>
              <a:t>, C</a:t>
            </a:r>
            <a:r>
              <a:rPr lang="en-US" altLang="en-US" sz="2800" baseline="-14000" dirty="0"/>
              <a:t>2</a:t>
            </a:r>
            <a:r>
              <a:rPr lang="en-US" altLang="en-US" sz="2800" dirty="0"/>
              <a:t>, …, C</a:t>
            </a:r>
            <a:r>
              <a:rPr lang="en-US" altLang="en-US" sz="2800" baseline="-14000" dirty="0"/>
              <a:t>n</a:t>
            </a:r>
            <a:r>
              <a:rPr lang="en-US" altLang="en-US" sz="2800" dirty="0"/>
              <a:t> , or C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, i = 1 to n</a:t>
            </a:r>
          </a:p>
          <a:p>
            <a:r>
              <a:rPr lang="en-US" altLang="en-US" sz="2800" dirty="0"/>
              <a:t>Alternatives:  A</a:t>
            </a:r>
            <a:r>
              <a:rPr lang="en-US" altLang="en-US" sz="2800" baseline="-14000" dirty="0"/>
              <a:t>1</a:t>
            </a:r>
            <a:r>
              <a:rPr lang="en-US" altLang="en-US" sz="2800" dirty="0"/>
              <a:t>, A</a:t>
            </a:r>
            <a:r>
              <a:rPr lang="en-US" altLang="en-US" sz="2800" baseline="-14000" dirty="0"/>
              <a:t>2</a:t>
            </a:r>
            <a:r>
              <a:rPr lang="en-US" altLang="en-US" sz="2800" dirty="0"/>
              <a:t>, …, A</a:t>
            </a:r>
            <a:r>
              <a:rPr lang="en-US" altLang="en-US" sz="2800" baseline="-14000" dirty="0"/>
              <a:t>m</a:t>
            </a:r>
            <a:r>
              <a:rPr lang="en-US" altLang="en-US" sz="2800" dirty="0"/>
              <a:t> , or </a:t>
            </a:r>
            <a:r>
              <a:rPr lang="en-US" altLang="en-US" sz="2800" dirty="0" err="1"/>
              <a:t>A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, j = 1 to m</a:t>
            </a:r>
          </a:p>
          <a:p>
            <a:r>
              <a:rPr lang="en-US" altLang="en-US" sz="2800" dirty="0"/>
              <a:t>You have a utility function for each: U</a:t>
            </a:r>
            <a:r>
              <a:rPr lang="en-US" altLang="en-US" sz="2800" baseline="-14000" dirty="0"/>
              <a:t>1</a:t>
            </a:r>
            <a:r>
              <a:rPr lang="en-US" altLang="en-US" sz="2800" dirty="0"/>
              <a:t>(x</a:t>
            </a:r>
            <a:r>
              <a:rPr lang="en-US" altLang="en-US" sz="2800" baseline="-14000" dirty="0"/>
              <a:t>1</a:t>
            </a:r>
            <a:r>
              <a:rPr lang="en-US" altLang="en-US" sz="2800" dirty="0"/>
              <a:t>), U</a:t>
            </a:r>
            <a:r>
              <a:rPr lang="en-US" altLang="en-US" sz="2800" baseline="-14000" dirty="0"/>
              <a:t>2</a:t>
            </a:r>
            <a:r>
              <a:rPr lang="en-US" altLang="en-US" sz="2800" dirty="0"/>
              <a:t>(x</a:t>
            </a:r>
            <a:r>
              <a:rPr lang="en-US" altLang="en-US" sz="2800" baseline="-14000" dirty="0"/>
              <a:t>2</a:t>
            </a:r>
            <a:r>
              <a:rPr lang="en-US" altLang="en-US" sz="2800" dirty="0"/>
              <a:t>), …, U</a:t>
            </a:r>
            <a:r>
              <a:rPr lang="en-US" altLang="en-US" sz="2800" baseline="-14000" dirty="0"/>
              <a:t>m</a:t>
            </a:r>
            <a:r>
              <a:rPr lang="en-US" altLang="en-US" sz="2800" dirty="0"/>
              <a:t>(</a:t>
            </a:r>
            <a:r>
              <a:rPr lang="en-US" altLang="en-US" sz="2800" dirty="0" err="1"/>
              <a:t>x</a:t>
            </a:r>
            <a:r>
              <a:rPr lang="en-US" altLang="en-US" sz="2800" baseline="-14000" dirty="0" err="1"/>
              <a:t>m</a:t>
            </a:r>
            <a:r>
              <a:rPr lang="en-US" altLang="en-US" sz="2800" dirty="0"/>
              <a:t>), on a scale of 0 to 1.</a:t>
            </a:r>
          </a:p>
          <a:p>
            <a:r>
              <a:rPr lang="en-US" altLang="en-US" sz="2800" dirty="0"/>
              <a:t>For best x, U(x) = 1,   For worst x, U(x) = 0</a:t>
            </a:r>
          </a:p>
          <a:p>
            <a:r>
              <a:rPr lang="en-US" altLang="en-US" sz="2800" dirty="0"/>
              <a:t>Utility of 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ij</a:t>
            </a:r>
            <a:r>
              <a:rPr lang="en-US" altLang="en-US" sz="2800" dirty="0"/>
              <a:t> of </a:t>
            </a:r>
            <a:r>
              <a:rPr lang="en-US" altLang="en-US" sz="2800" dirty="0" err="1"/>
              <a:t>x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 = </a:t>
            </a:r>
            <a:r>
              <a:rPr lang="en-US" altLang="en-US" sz="2800" dirty="0" err="1"/>
              <a:t>u</a:t>
            </a:r>
            <a:r>
              <a:rPr lang="en-US" altLang="en-US" sz="2800" baseline="-25000" dirty="0" err="1"/>
              <a:t>ij</a:t>
            </a:r>
            <a:endParaRPr lang="en-US" altLang="en-US" sz="2800" baseline="-25000" dirty="0"/>
          </a:p>
          <a:p>
            <a:r>
              <a:rPr lang="en-US" altLang="en-US" sz="2800" dirty="0"/>
              <a:t>TU(</a:t>
            </a:r>
            <a:r>
              <a:rPr lang="en-US" altLang="en-US" sz="2800" dirty="0" err="1"/>
              <a:t>x</a:t>
            </a:r>
            <a:r>
              <a:rPr lang="en-US" altLang="en-US" sz="2800" baseline="-14000" dirty="0" err="1"/>
              <a:t>j</a:t>
            </a:r>
            <a:r>
              <a:rPr lang="en-US" altLang="en-US" sz="2800" dirty="0"/>
              <a:t>) = w</a:t>
            </a:r>
            <a:r>
              <a:rPr lang="en-US" altLang="en-US" sz="2800" baseline="-14000" dirty="0"/>
              <a:t>1</a:t>
            </a:r>
            <a:r>
              <a:rPr lang="en-US" altLang="en-US" sz="2800" dirty="0"/>
              <a:t> U(x</a:t>
            </a:r>
            <a:r>
              <a:rPr lang="en-US" altLang="en-US" sz="2800" baseline="-14000" dirty="0"/>
              <a:t>11</a:t>
            </a:r>
            <a:r>
              <a:rPr lang="en-US" altLang="en-US" sz="2800" dirty="0"/>
              <a:t>)+ w</a:t>
            </a:r>
            <a:r>
              <a:rPr lang="en-US" altLang="en-US" sz="2800" baseline="-14000" dirty="0"/>
              <a:t>2</a:t>
            </a:r>
            <a:r>
              <a:rPr lang="en-US" altLang="en-US" sz="2800" dirty="0"/>
              <a:t> U(x</a:t>
            </a:r>
            <a:r>
              <a:rPr lang="en-US" altLang="en-US" sz="2800" baseline="-14000" dirty="0"/>
              <a:t>21</a:t>
            </a:r>
            <a:r>
              <a:rPr lang="en-US" altLang="en-US" sz="2800" dirty="0"/>
              <a:t>)+ … + </a:t>
            </a:r>
            <a:r>
              <a:rPr lang="en-US" altLang="en-US" sz="2800" dirty="0" err="1"/>
              <a:t>w</a:t>
            </a:r>
            <a:r>
              <a:rPr lang="en-US" altLang="en-US" sz="2800" baseline="-14000" dirty="0" err="1"/>
              <a:t>n</a:t>
            </a:r>
            <a:r>
              <a:rPr lang="en-US" altLang="en-US" sz="2800" dirty="0"/>
              <a:t> U(</a:t>
            </a:r>
            <a:r>
              <a:rPr lang="en-US" altLang="en-US" sz="2800" dirty="0" err="1"/>
              <a:t>x</a:t>
            </a:r>
            <a:r>
              <a:rPr lang="en-US" altLang="en-US" sz="2800" baseline="-14000" dirty="0" err="1"/>
              <a:t>nm</a:t>
            </a:r>
            <a:r>
              <a:rPr lang="en-US" altLang="en-US" sz="2800" dirty="0"/>
              <a:t>)</a:t>
            </a:r>
          </a:p>
          <a:p>
            <a:pPr marL="0" indent="0">
              <a:buNone/>
            </a:pPr>
            <a:r>
              <a:rPr lang="en-US" altLang="en-US" sz="2800" dirty="0"/>
              <a:t>                  =      </a:t>
            </a:r>
            <a:r>
              <a:rPr lang="en-US" altLang="en-US" sz="2800" dirty="0" err="1"/>
              <a:t>w</a:t>
            </a:r>
            <a:r>
              <a:rPr lang="en-US" altLang="en-US" sz="2800" baseline="-14000" dirty="0" err="1"/>
              <a:t>i</a:t>
            </a:r>
            <a:r>
              <a:rPr lang="en-US" altLang="en-US" sz="2800" dirty="0"/>
              <a:t> U(</a:t>
            </a:r>
            <a:r>
              <a:rPr lang="en-US" altLang="en-US" sz="2800" dirty="0" err="1"/>
              <a:t>x</a:t>
            </a:r>
            <a:r>
              <a:rPr lang="en-US" altLang="en-US" sz="2800" baseline="-14000" dirty="0" err="1"/>
              <a:t>ij</a:t>
            </a:r>
            <a:r>
              <a:rPr lang="en-US" altLang="en-US" sz="2800" dirty="0"/>
              <a:t>)</a:t>
            </a:r>
          </a:p>
          <a:p>
            <a:pPr marL="0" indent="0">
              <a:buNone/>
            </a:pPr>
            <a:endParaRPr lang="en-US" altLang="en-US" sz="2800" dirty="0"/>
          </a:p>
          <a:p>
            <a:r>
              <a:rPr lang="en-US" altLang="en-US" sz="2800" dirty="0" err="1"/>
              <a:t>w</a:t>
            </a:r>
            <a:r>
              <a:rPr lang="en-US" altLang="en-US" sz="2800" baseline="-14000" dirty="0" err="1"/>
              <a:t>i</a:t>
            </a:r>
            <a:r>
              <a:rPr lang="en-US" altLang="en-US" sz="2800" dirty="0"/>
              <a:t> is the weight of the </a:t>
            </a:r>
            <a:r>
              <a:rPr lang="en-US" altLang="en-US" sz="2800" dirty="0" err="1"/>
              <a:t>i</a:t>
            </a:r>
            <a:r>
              <a:rPr lang="en-US" altLang="en-US" sz="2800" baseline="30000" dirty="0" err="1"/>
              <a:t>th</a:t>
            </a:r>
            <a:r>
              <a:rPr lang="en-US" altLang="en-US" sz="2800" dirty="0"/>
              <a:t> attribute,      </a:t>
            </a:r>
            <a:r>
              <a:rPr lang="en-US" altLang="en-US" sz="2800" dirty="0" err="1"/>
              <a:t>w</a:t>
            </a:r>
            <a:r>
              <a:rPr lang="en-US" altLang="en-US" sz="2800" baseline="-14000" dirty="0" err="1"/>
              <a:t>i</a:t>
            </a:r>
            <a:r>
              <a:rPr lang="en-US" altLang="en-US" sz="2800" dirty="0"/>
              <a:t> = 1</a:t>
            </a:r>
          </a:p>
          <a:p>
            <a:pPr>
              <a:buFontTx/>
              <a:buNone/>
            </a:pPr>
            <a:endParaRPr lang="en-US" altLang="en-US" sz="2800" dirty="0"/>
          </a:p>
          <a:p>
            <a:endParaRPr lang="en-US" altLang="en-US" sz="2800" dirty="0"/>
          </a:p>
        </p:txBody>
      </p:sp>
      <p:graphicFrame>
        <p:nvGraphicFramePr>
          <p:cNvPr id="277508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99725864"/>
              </p:ext>
            </p:extLst>
          </p:nvPr>
        </p:nvGraphicFramePr>
        <p:xfrm>
          <a:off x="2590800" y="4572000"/>
          <a:ext cx="722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1" name="Equation" r:id="rId3" imgW="291960" imgH="431640" progId="Equation.3">
                  <p:embed/>
                </p:oleObj>
              </mc:Choice>
              <mc:Fallback>
                <p:oleObj name="Equation" r:id="rId3" imgW="291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72000"/>
                        <a:ext cx="7223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307014"/>
              </p:ext>
            </p:extLst>
          </p:nvPr>
        </p:nvGraphicFramePr>
        <p:xfrm>
          <a:off x="6172200" y="5562600"/>
          <a:ext cx="722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2" name="Equation" r:id="rId5" imgW="291960" imgH="431640" progId="Equation.3">
                  <p:embed/>
                </p:oleObj>
              </mc:Choice>
              <mc:Fallback>
                <p:oleObj name="Equation" r:id="rId5" imgW="291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562600"/>
                        <a:ext cx="7223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79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 and Attributes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Goals &amp; Objectives  </a:t>
            </a:r>
            <a:r>
              <a:rPr lang="en-US" altLang="en-US" dirty="0">
                <a:sym typeface="Wingdings" panose="05000000000000000000" pitchFamily="2" charset="2"/>
              </a:rPr>
              <a:t> Attributes, Criteria</a:t>
            </a:r>
            <a:endParaRPr lang="en-US" altLang="en-US" dirty="0"/>
          </a:p>
          <a:p>
            <a:pPr lvl="1"/>
            <a:r>
              <a:rPr lang="en-US" altLang="en-US" dirty="0"/>
              <a:t>Goals are usually non-measurable, qualitative language</a:t>
            </a:r>
          </a:p>
          <a:p>
            <a:pPr lvl="1"/>
            <a:r>
              <a:rPr lang="en-US" altLang="en-US" dirty="0"/>
              <a:t>Objectives are measure</a:t>
            </a:r>
          </a:p>
          <a:p>
            <a:r>
              <a:rPr lang="en-US" altLang="en-US" dirty="0"/>
              <a:t>measurement scales of the attributes</a:t>
            </a:r>
          </a:p>
          <a:p>
            <a:pPr lvl="1"/>
            <a:r>
              <a:rPr lang="en-US" altLang="en-US" dirty="0"/>
              <a:t>$$, MPG, Ratings, Speed,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 and Attributes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Essential aspects of objectives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set of objectives should represent the overall goals.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objectives in the set should not be redundant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Objectives converted to measurable attributes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Attribute scales must be operational – provide an easy way to measure and obtain evaluate on outcomes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Automobile example: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Three alternatives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five attributes (criteria): 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Price($), fuel efficiency(mpg), Safety(Rating), Comfort/Ride(Rating), Color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Min price(Less is better), Max Others(more is better)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Relatively easy to evaluate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More complex with more attributes and different measurement scales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Additive utility function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Consider:</a:t>
            </a:r>
          </a:p>
          <a:p>
            <a:r>
              <a:rPr lang="en-US" altLang="en-US" dirty="0"/>
              <a:t>How do you compare preference of attributes with different metrics? (apples and oranges)</a:t>
            </a:r>
          </a:p>
          <a:p>
            <a:r>
              <a:rPr lang="en-US" altLang="en-US" dirty="0"/>
              <a:t>How do you compare the attributes in terms of importance to the decision?</a:t>
            </a:r>
          </a:p>
          <a:p>
            <a:pPr lvl="1"/>
            <a:r>
              <a:rPr lang="en-US" altLang="en-US" dirty="0"/>
              <a:t>Safety is twice as important as price??</a:t>
            </a:r>
          </a:p>
          <a:p>
            <a:r>
              <a:rPr lang="en-US" altLang="en-US" dirty="0"/>
              <a:t>Utility function to model preferences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29109</TotalTime>
  <Words>1386</Words>
  <Application>Microsoft Office PowerPoint</Application>
  <PresentationFormat>On-screen Show (4:3)</PresentationFormat>
  <Paragraphs>341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Aparajita</vt:lpstr>
      <vt:lpstr>Arial</vt:lpstr>
      <vt:lpstr>Calibri</vt:lpstr>
      <vt:lpstr>Wingdings</vt:lpstr>
      <vt:lpstr>Default Design</vt:lpstr>
      <vt:lpstr>Equation</vt:lpstr>
      <vt:lpstr>Multi-Attribute Decision Making MADM</vt:lpstr>
      <vt:lpstr>Multi-Attribute Utility functions</vt:lpstr>
      <vt:lpstr>Multi-Attribute Utility functions</vt:lpstr>
      <vt:lpstr>Common Decision situations</vt:lpstr>
      <vt:lpstr>Additive utility function</vt:lpstr>
      <vt:lpstr>Objectives and Attributes</vt:lpstr>
      <vt:lpstr>Objectives and Attributes</vt:lpstr>
      <vt:lpstr>Example</vt:lpstr>
      <vt:lpstr>Additive utility function</vt:lpstr>
      <vt:lpstr>Additive utility function</vt:lpstr>
      <vt:lpstr>Example</vt:lpstr>
      <vt:lpstr>Utility function</vt:lpstr>
      <vt:lpstr>Utility function</vt:lpstr>
      <vt:lpstr>Assessing qualitative attributes</vt:lpstr>
      <vt:lpstr>Decision Table with Utilities</vt:lpstr>
      <vt:lpstr>Assessing weights</vt:lpstr>
      <vt:lpstr>Assessing weights</vt:lpstr>
      <vt:lpstr>Applying the Weights – Total Utility</vt:lpstr>
      <vt:lpstr>Evaluating all Alternatives</vt:lpstr>
      <vt:lpstr>Sensitivity Analysis</vt:lpstr>
      <vt:lpstr>Sensitivity Example</vt:lpstr>
    </vt:vector>
  </TitlesOfParts>
  <Company>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Desktop Admins</dc:creator>
  <cp:lastModifiedBy>thomas chester</cp:lastModifiedBy>
  <cp:revision>133</cp:revision>
  <dcterms:created xsi:type="dcterms:W3CDTF">2007-10-08T22:30:00Z</dcterms:created>
  <dcterms:modified xsi:type="dcterms:W3CDTF">2016-10-11T00:45:11Z</dcterms:modified>
</cp:coreProperties>
</file>