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0B733-542F-49D0-9C79-08BC4111FEBB}" type="datetimeFigureOut">
              <a:rPr lang="en-US" smtClean="0"/>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422E3E-EB77-4549-89A7-BB0A72DAD31B}" type="slidenum">
              <a:rPr lang="en-US" smtClean="0"/>
              <a:t>‹#›</a:t>
            </a:fld>
            <a:endParaRPr lang="en-US"/>
          </a:p>
        </p:txBody>
      </p:sp>
    </p:spTree>
    <p:extLst>
      <p:ext uri="{BB962C8B-B14F-4D97-AF65-F5344CB8AC3E}">
        <p14:creationId xmlns:p14="http://schemas.microsoft.com/office/powerpoint/2010/main" val="1033287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422E3E-EB77-4549-89A7-BB0A72DAD31B}" type="slidenum">
              <a:rPr lang="en-US" smtClean="0"/>
              <a:t>1</a:t>
            </a:fld>
            <a:endParaRPr lang="en-US"/>
          </a:p>
        </p:txBody>
      </p:sp>
    </p:spTree>
    <p:extLst>
      <p:ext uri="{BB962C8B-B14F-4D97-AF65-F5344CB8AC3E}">
        <p14:creationId xmlns:p14="http://schemas.microsoft.com/office/powerpoint/2010/main" val="161544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latin typeface="Times New Roman" pitchFamily="18" charset="0"/>
                <a:cs typeface="Times New Roman" pitchFamily="18" charset="0"/>
              </a:rPr>
              <a:t>What matters in any business is</a:t>
            </a:r>
            <a:r>
              <a:rPr lang="en-US" baseline="0" dirty="0" smtClean="0">
                <a:latin typeface="Times New Roman" pitchFamily="18" charset="0"/>
                <a:cs typeface="Times New Roman" pitchFamily="18" charset="0"/>
              </a:rPr>
              <a:t> the quality of services </a:t>
            </a:r>
            <a:r>
              <a:rPr lang="en-US" baseline="0" smtClean="0">
                <a:latin typeface="Times New Roman" pitchFamily="18" charset="0"/>
                <a:cs typeface="Times New Roman" pitchFamily="18" charset="0"/>
              </a:rPr>
              <a:t>being offered. No </a:t>
            </a:r>
            <a:r>
              <a:rPr lang="en-US" baseline="0" dirty="0" smtClean="0">
                <a:latin typeface="Times New Roman" pitchFamily="18" charset="0"/>
                <a:cs typeface="Times New Roman" pitchFamily="18" charset="0"/>
              </a:rPr>
              <a:t>matter how one advertise his or her business, customers will also compare and go for the best services.</a:t>
            </a:r>
          </a:p>
          <a:p>
            <a:pPr>
              <a:buFont typeface="Arial" pitchFamily="34" charset="0"/>
              <a:buChar char="•"/>
            </a:pPr>
            <a:r>
              <a:rPr lang="en-US" baseline="0" dirty="0" smtClean="0">
                <a:latin typeface="Times New Roman" pitchFamily="18" charset="0"/>
                <a:cs typeface="Times New Roman" pitchFamily="18" charset="0"/>
              </a:rPr>
              <a:t>Employees should be trained to improve on their communication skills, this will ensure that they handle customers in the best way.</a:t>
            </a:r>
          </a:p>
          <a:p>
            <a:pPr>
              <a:buFont typeface="Arial" pitchFamily="34" charset="0"/>
              <a:buChar char="•"/>
            </a:pPr>
            <a:r>
              <a:rPr lang="en-US" baseline="0" dirty="0" smtClean="0">
                <a:latin typeface="Times New Roman" pitchFamily="18" charset="0"/>
                <a:cs typeface="Times New Roman" pitchFamily="18" charset="0"/>
              </a:rPr>
              <a:t>Advertisement is important because it ensures that the services and products of a company reach the target population who are the final consumers of goods and services.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8422E3E-EB77-4549-89A7-BB0A72DAD31B}" type="slidenum">
              <a:rPr lang="en-US" smtClean="0"/>
              <a:t>3</a:t>
            </a:fld>
            <a:endParaRPr lang="en-US"/>
          </a:p>
        </p:txBody>
      </p:sp>
    </p:spTree>
    <p:extLst>
      <p:ext uri="{BB962C8B-B14F-4D97-AF65-F5344CB8AC3E}">
        <p14:creationId xmlns:p14="http://schemas.microsoft.com/office/powerpoint/2010/main" val="24654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operation costs has to be minimized for the profit margin</a:t>
            </a:r>
            <a:r>
              <a:rPr lang="en-US" baseline="0" dirty="0" smtClean="0"/>
              <a:t> to be increased.</a:t>
            </a:r>
          </a:p>
          <a:p>
            <a:pPr>
              <a:buFont typeface="Arial" pitchFamily="34" charset="0"/>
              <a:buChar char="•"/>
            </a:pPr>
            <a:r>
              <a:rPr lang="en-US" baseline="0" dirty="0" smtClean="0"/>
              <a:t>Restaurant located in areas such as in the beaches will attract more customers and thus increasing the company’s profit.</a:t>
            </a:r>
            <a:endParaRPr lang="en-US" dirty="0"/>
          </a:p>
        </p:txBody>
      </p:sp>
      <p:sp>
        <p:nvSpPr>
          <p:cNvPr id="4" name="Slide Number Placeholder 3"/>
          <p:cNvSpPr>
            <a:spLocks noGrp="1"/>
          </p:cNvSpPr>
          <p:nvPr>
            <p:ph type="sldNum" sz="quarter" idx="10"/>
          </p:nvPr>
        </p:nvSpPr>
        <p:spPr/>
        <p:txBody>
          <a:bodyPr/>
          <a:lstStyle/>
          <a:p>
            <a:fld id="{68422E3E-EB77-4549-89A7-BB0A72DAD31B}" type="slidenum">
              <a:rPr lang="en-US" smtClean="0"/>
              <a:t>4</a:t>
            </a:fld>
            <a:endParaRPr lang="en-US"/>
          </a:p>
        </p:txBody>
      </p:sp>
    </p:spTree>
    <p:extLst>
      <p:ext uri="{BB962C8B-B14F-4D97-AF65-F5344CB8AC3E}">
        <p14:creationId xmlns:p14="http://schemas.microsoft.com/office/powerpoint/2010/main" val="1413592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latin typeface="Times New Roman" pitchFamily="18" charset="0"/>
                <a:cs typeface="Times New Roman" pitchFamily="18" charset="0"/>
              </a:rPr>
              <a:t>Customer reservation delays </a:t>
            </a:r>
            <a:r>
              <a:rPr lang="en-US" baseline="0" dirty="0" smtClean="0">
                <a:latin typeface="Times New Roman" pitchFamily="18" charset="0"/>
                <a:cs typeface="Times New Roman" pitchFamily="18" charset="0"/>
              </a:rPr>
              <a:t> is an issue that should be addressed so as to avoid un </a:t>
            </a:r>
            <a:r>
              <a:rPr lang="en-US" baseline="0" dirty="0" err="1" smtClean="0">
                <a:latin typeface="Times New Roman" pitchFamily="18" charset="0"/>
                <a:cs typeface="Times New Roman" pitchFamily="18" charset="0"/>
              </a:rPr>
              <a:t>neccesary</a:t>
            </a:r>
            <a:r>
              <a:rPr lang="en-US" baseline="0" dirty="0" smtClean="0">
                <a:latin typeface="Times New Roman" pitchFamily="18" charset="0"/>
                <a:cs typeface="Times New Roman" pitchFamily="18" charset="0"/>
              </a:rPr>
              <a:t> delays among customers.</a:t>
            </a:r>
          </a:p>
          <a:p>
            <a:pPr>
              <a:buFont typeface="Arial" pitchFamily="34" charset="0"/>
              <a:buChar char="•"/>
            </a:pPr>
            <a:r>
              <a:rPr lang="en-US" baseline="0" dirty="0" smtClean="0">
                <a:latin typeface="Times New Roman" pitchFamily="18" charset="0"/>
                <a:cs typeface="Times New Roman" pitchFamily="18" charset="0"/>
              </a:rPr>
              <a:t>Allocating certain duration per table and customers will serve to reduce instances of these delays.</a:t>
            </a:r>
          </a:p>
          <a:p>
            <a:pPr>
              <a:buFont typeface="Arial" pitchFamily="34" charset="0"/>
              <a:buChar char="•"/>
            </a:pPr>
            <a:r>
              <a:rPr lang="en-US" baseline="0" dirty="0" smtClean="0">
                <a:latin typeface="Times New Roman" pitchFamily="18" charset="0"/>
                <a:cs typeface="Times New Roman" pitchFamily="18" charset="0"/>
              </a:rPr>
              <a:t>Though having specific time might not be that pleasant to some customers, on the other hand, it can increase the number of customers serve at particular time and day.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8422E3E-EB77-4549-89A7-BB0A72DAD31B}" type="slidenum">
              <a:rPr lang="en-US" smtClean="0"/>
              <a:t>5</a:t>
            </a:fld>
            <a:endParaRPr lang="en-US"/>
          </a:p>
        </p:txBody>
      </p:sp>
    </p:spTree>
    <p:extLst>
      <p:ext uri="{BB962C8B-B14F-4D97-AF65-F5344CB8AC3E}">
        <p14:creationId xmlns:p14="http://schemas.microsoft.com/office/powerpoint/2010/main" val="187702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latin typeface="Times New Roman" pitchFamily="18" charset="0"/>
                <a:cs typeface="Times New Roman" pitchFamily="18" charset="0"/>
              </a:rPr>
              <a:t>Renovation</a:t>
            </a:r>
            <a:r>
              <a:rPr lang="en-US" baseline="0" dirty="0" smtClean="0">
                <a:latin typeface="Times New Roman" pitchFamily="18" charset="0"/>
                <a:cs typeface="Times New Roman" pitchFamily="18" charset="0"/>
              </a:rPr>
              <a:t> and re-arrangement of tables and chairs can also serve to create some space and thus increasing the capacity of the facility.</a:t>
            </a:r>
          </a:p>
          <a:p>
            <a:pPr>
              <a:buFont typeface="Arial" pitchFamily="34" charset="0"/>
              <a:buChar char="•"/>
            </a:pPr>
            <a:r>
              <a:rPr lang="en-US" baseline="0" dirty="0" smtClean="0">
                <a:latin typeface="Times New Roman" pitchFamily="18" charset="0"/>
                <a:cs typeface="Times New Roman" pitchFamily="18" charset="0"/>
              </a:rPr>
              <a:t>The more the number of clients or customers a facility can accommodate at a given time, the higher the chances of making huge profits.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8422E3E-EB77-4549-89A7-BB0A72DAD31B}" type="slidenum">
              <a:rPr lang="en-US" smtClean="0"/>
              <a:t>6</a:t>
            </a:fld>
            <a:endParaRPr lang="en-US"/>
          </a:p>
        </p:txBody>
      </p:sp>
    </p:spTree>
    <p:extLst>
      <p:ext uri="{BB962C8B-B14F-4D97-AF65-F5344CB8AC3E}">
        <p14:creationId xmlns:p14="http://schemas.microsoft.com/office/powerpoint/2010/main" val="3075500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F8626D-DC82-49DA-B9B2-75A69497DD7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8626D-DC82-49DA-B9B2-75A69497DD7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8626D-DC82-49DA-B9B2-75A69497DD7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8626D-DC82-49DA-B9B2-75A69497DD7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F8626D-DC82-49DA-B9B2-75A69497DD7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F8626D-DC82-49DA-B9B2-75A69497DD74}"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F8626D-DC82-49DA-B9B2-75A69497DD74}"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F8626D-DC82-49DA-B9B2-75A69497DD74}"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8626D-DC82-49DA-B9B2-75A69497DD74}"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8626D-DC82-49DA-B9B2-75A69497DD74}"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8626D-DC82-49DA-B9B2-75A69497DD74}"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2B64C-5A33-4D06-92A7-B696CB16A5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8626D-DC82-49DA-B9B2-75A69497DD74}" type="datetimeFigureOut">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2B64C-5A33-4D06-92A7-B696CB16A5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1"/>
            <a:ext cx="6400800" cy="761999"/>
          </a:xfrm>
        </p:spPr>
        <p:txBody>
          <a:bodyPr>
            <a:normAutofit fontScale="90000"/>
          </a:bodyPr>
          <a:lstStyle/>
          <a:p>
            <a:r>
              <a:rPr lang="en-US" dirty="0" smtClean="0">
                <a:latin typeface="Times New Roman" pitchFamily="18" charset="0"/>
                <a:cs typeface="Times New Roman" pitchFamily="18" charset="0"/>
              </a:rPr>
              <a:t>Cover Letter</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676400"/>
            <a:ext cx="8534400" cy="4724400"/>
          </a:xfrm>
        </p:spPr>
        <p:style>
          <a:lnRef idx="3">
            <a:schemeClr val="lt1"/>
          </a:lnRef>
          <a:fillRef idx="1">
            <a:schemeClr val="accent3"/>
          </a:fillRef>
          <a:effectRef idx="1">
            <a:schemeClr val="accent3"/>
          </a:effectRef>
          <a:fontRef idx="minor">
            <a:schemeClr val="lt1"/>
          </a:fontRef>
        </p:style>
        <p:txBody>
          <a:bodyPr>
            <a:normAutofit fontScale="40000" lnSpcReduction="20000"/>
          </a:bodyPr>
          <a:lstStyle/>
          <a:p>
            <a:pPr algn="l"/>
            <a:r>
              <a:rPr lang="en-US" dirty="0">
                <a:latin typeface="Times New Roman" pitchFamily="18" charset="0"/>
                <a:cs typeface="Times New Roman" pitchFamily="18" charset="0"/>
              </a:rPr>
              <a:t>19</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Sep, 2016</a:t>
            </a:r>
          </a:p>
          <a:p>
            <a:pPr algn="l"/>
            <a:r>
              <a:rPr lang="en-US" dirty="0">
                <a:latin typeface="Times New Roman" pitchFamily="18" charset="0"/>
                <a:cs typeface="Times New Roman" pitchFamily="18" charset="0"/>
              </a:rPr>
              <a:t>GM Rene </a:t>
            </a:r>
            <a:r>
              <a:rPr lang="en-US" dirty="0" err="1">
                <a:latin typeface="Times New Roman" pitchFamily="18" charset="0"/>
                <a:cs typeface="Times New Roman" pitchFamily="18" charset="0"/>
              </a:rPr>
              <a:t>Schiegg</a:t>
            </a:r>
            <a:r>
              <a:rPr lang="en-US" dirty="0">
                <a:latin typeface="Times New Roman" pitchFamily="18" charset="0"/>
                <a:cs typeface="Times New Roman" pitchFamily="18" charset="0"/>
              </a:rPr>
              <a:t> and F&amp;B director Guy </a:t>
            </a:r>
            <a:r>
              <a:rPr lang="en-US" dirty="0" err="1">
                <a:latin typeface="Times New Roman" pitchFamily="18" charset="0"/>
                <a:cs typeface="Times New Roman" pitchFamily="18" charset="0"/>
              </a:rPr>
              <a:t>Schnaars</a:t>
            </a:r>
            <a:r>
              <a:rPr lang="en-US" dirty="0">
                <a:latin typeface="Times New Roman" pitchFamily="18" charset="0"/>
                <a:cs typeface="Times New Roman" pitchFamily="18" charset="0"/>
              </a:rPr>
              <a:t>,</a:t>
            </a:r>
          </a:p>
          <a:p>
            <a:pPr algn="l"/>
            <a:r>
              <a:rPr lang="en-US" dirty="0" err="1">
                <a:latin typeface="Times New Roman" pitchFamily="18" charset="0"/>
                <a:cs typeface="Times New Roman" pitchFamily="18" charset="0"/>
              </a:rPr>
              <a:t>P.o</a:t>
            </a:r>
            <a:r>
              <a:rPr lang="en-US" dirty="0">
                <a:latin typeface="Times New Roman" pitchFamily="18" charset="0"/>
                <a:cs typeface="Times New Roman" pitchFamily="18" charset="0"/>
              </a:rPr>
              <a:t> Box ……………</a:t>
            </a:r>
          </a:p>
          <a:p>
            <a:pPr algn="l"/>
            <a:r>
              <a:rPr lang="en-US" dirty="0">
                <a:latin typeface="Times New Roman" pitchFamily="18" charset="0"/>
                <a:cs typeface="Times New Roman" pitchFamily="18" charset="0"/>
              </a:rPr>
              <a:t>Dear sir/madam.</a:t>
            </a:r>
          </a:p>
          <a:p>
            <a:pPr algn="l"/>
            <a:r>
              <a:rPr lang="en-US" dirty="0">
                <a:latin typeface="Times New Roman" pitchFamily="18" charset="0"/>
                <a:cs typeface="Times New Roman" pitchFamily="18" charset="0"/>
              </a:rPr>
              <a:t> </a:t>
            </a:r>
          </a:p>
          <a:p>
            <a:pPr algn="l"/>
            <a:r>
              <a:rPr lang="en-US" dirty="0">
                <a:latin typeface="Times New Roman" pitchFamily="18" charset="0"/>
                <a:cs typeface="Times New Roman" pitchFamily="18" charset="0"/>
              </a:rPr>
              <a:t>As the manager  Sea Turtle Restaurant, I imagine another strategy for our reservation framework, in which we physically compose a report on a table design that we will make different clear duplicates of and our reservationist won't just compose the name of gathering, however the individual consider well straightforwardly on a the table. I also recommend that the arrangement of the tables and the whole room be renovated to ensure that enough room is created. This will ensure that the capacity of the restaurant is increased and thus increasing the income generated by the business. The changes that seek to reduce the number of hours customers will have to sit in the round tables will ensure that customers who had earlier on booked don’t spend much time waiting.</a:t>
            </a:r>
          </a:p>
          <a:p>
            <a:pPr algn="l"/>
            <a:r>
              <a:rPr lang="en-US" dirty="0">
                <a:latin typeface="Times New Roman" pitchFamily="18" charset="0"/>
                <a:cs typeface="Times New Roman" pitchFamily="18" charset="0"/>
              </a:rPr>
              <a:t> </a:t>
            </a:r>
          </a:p>
          <a:p>
            <a:pPr algn="l"/>
            <a:r>
              <a:rPr lang="en-US" dirty="0">
                <a:latin typeface="Times New Roman" pitchFamily="18" charset="0"/>
                <a:cs typeface="Times New Roman" pitchFamily="18" charset="0"/>
              </a:rPr>
              <a:t>The new reservation system will help to sort out the problem facing this business. The layouts will be founded on 90 minutes time period. Notwithstanding this visual design (that anybody can watch), the name of the gathering and individual tally will be recorded separately on a reservation list, matching with what has been composed on the separate visual configuration of genuine table. I hope the above changes will be fully implemented for the business to realize its full potential.</a:t>
            </a:r>
          </a:p>
          <a:p>
            <a:pPr algn="l"/>
            <a:r>
              <a:rPr lang="en-US" dirty="0">
                <a:latin typeface="Times New Roman" pitchFamily="18" charset="0"/>
                <a:cs typeface="Times New Roman" pitchFamily="18" charset="0"/>
              </a:rPr>
              <a:t> </a:t>
            </a:r>
          </a:p>
          <a:p>
            <a:pPr algn="l"/>
            <a:r>
              <a:rPr lang="en-US" dirty="0">
                <a:latin typeface="Times New Roman" pitchFamily="18" charset="0"/>
                <a:cs typeface="Times New Roman" pitchFamily="18" charset="0"/>
              </a:rPr>
              <a:t>Thank you.</a:t>
            </a:r>
          </a:p>
          <a:p>
            <a:pPr algn="l"/>
            <a:r>
              <a:rPr lang="en-US" dirty="0">
                <a:latin typeface="Times New Roman" pitchFamily="18" charset="0"/>
                <a:cs typeface="Times New Roman" pitchFamily="18" charset="0"/>
              </a:rPr>
              <a:t> </a:t>
            </a:r>
          </a:p>
          <a:p>
            <a:pPr algn="l"/>
            <a:r>
              <a:rPr lang="en-US" dirty="0">
                <a:latin typeface="Times New Roman" pitchFamily="18" charset="0"/>
                <a:cs typeface="Times New Roman" pitchFamily="18" charset="0"/>
              </a:rPr>
              <a:t>Yours Faithful</a:t>
            </a:r>
          </a:p>
          <a:p>
            <a:pPr algn="l"/>
            <a:r>
              <a:rPr lang="en-US" dirty="0">
                <a:latin typeface="Times New Roman" pitchFamily="18" charset="0"/>
                <a:cs typeface="Times New Roman" pitchFamily="18" charset="0"/>
              </a:rPr>
              <a:t> </a:t>
            </a:r>
          </a:p>
          <a:p>
            <a:pPr algn="l"/>
            <a:r>
              <a:rPr lang="en-US" dirty="0">
                <a:latin typeface="Times New Roman" pitchFamily="18" charset="0"/>
                <a:cs typeface="Times New Roman" pitchFamily="18" charset="0"/>
              </a:rPr>
              <a:t>(Your name)</a:t>
            </a:r>
          </a:p>
          <a:p>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latin typeface="Times New Roman" pitchFamily="18" charset="0"/>
                <a:cs typeface="Times New Roman" pitchFamily="18" charset="0"/>
              </a:rPr>
              <a:t>PowerPoint Business </a:t>
            </a:r>
            <a:r>
              <a:rPr lang="en-US" b="1" u="sng" dirty="0" smtClean="0">
                <a:latin typeface="Times New Roman" pitchFamily="18" charset="0"/>
                <a:cs typeface="Times New Roman" pitchFamily="18" charset="0"/>
              </a:rPr>
              <a:t>Proposal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77500" lnSpcReduction="20000"/>
          </a:bodyPr>
          <a:lstStyle/>
          <a:p>
            <a:pPr algn="ctr">
              <a:lnSpc>
                <a:spcPct val="200000"/>
              </a:lnSpc>
              <a:buNone/>
            </a:pPr>
            <a:r>
              <a:rPr lang="en-US" sz="4800" dirty="0">
                <a:latin typeface="Times New Roman" pitchFamily="18" charset="0"/>
                <a:cs typeface="Times New Roman" pitchFamily="18" charset="0"/>
              </a:rPr>
              <a:t>Name:</a:t>
            </a:r>
          </a:p>
          <a:p>
            <a:pPr algn="ctr">
              <a:lnSpc>
                <a:spcPct val="200000"/>
              </a:lnSpc>
              <a:buNone/>
            </a:pPr>
            <a:r>
              <a:rPr lang="en-US" sz="4800" dirty="0">
                <a:latin typeface="Times New Roman" pitchFamily="18" charset="0"/>
                <a:cs typeface="Times New Roman" pitchFamily="18" charset="0"/>
              </a:rPr>
              <a:t>Institution:</a:t>
            </a:r>
          </a:p>
          <a:p>
            <a:pPr algn="ctr">
              <a:lnSpc>
                <a:spcPct val="200000"/>
              </a:lnSpc>
              <a:buNone/>
            </a:pPr>
            <a:r>
              <a:rPr lang="en-US" sz="4800" dirty="0">
                <a:latin typeface="Times New Roman" pitchFamily="18" charset="0"/>
                <a:cs typeface="Times New Roman" pitchFamily="18" charset="0"/>
              </a:rPr>
              <a:t>Course:</a:t>
            </a:r>
          </a:p>
          <a:p>
            <a:pPr algn="ctr">
              <a:lnSpc>
                <a:spcPct val="200000"/>
              </a:lnSpc>
              <a:buNone/>
            </a:pPr>
            <a:r>
              <a:rPr lang="en-US" sz="4800" dirty="0">
                <a:latin typeface="Times New Roman" pitchFamily="18" charset="0"/>
                <a:cs typeface="Times New Roman" pitchFamily="18" charset="0"/>
              </a:rPr>
              <a:t>Date: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6858000" cy="990600"/>
          </a:xfrm>
        </p:spPr>
        <p:txBody>
          <a:bodyPr/>
          <a:lstStyle/>
          <a:p>
            <a:r>
              <a:rPr lang="en-US" b="1" dirty="0" smtClean="0">
                <a:latin typeface="Times New Roman" pitchFamily="18" charset="0"/>
                <a:cs typeface="Times New Roman" pitchFamily="18" charset="0"/>
              </a:rPr>
              <a:t>Executive Summary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029200"/>
          </a:xfrm>
        </p:spPr>
        <p:style>
          <a:lnRef idx="2">
            <a:schemeClr val="accent3">
              <a:shade val="50000"/>
            </a:schemeClr>
          </a:lnRef>
          <a:fillRef idx="1">
            <a:schemeClr val="accent3"/>
          </a:fillRef>
          <a:effectRef idx="0">
            <a:schemeClr val="accent3"/>
          </a:effectRef>
          <a:fontRef idx="minor">
            <a:schemeClr val="lt1"/>
          </a:fontRef>
        </p:style>
        <p:txBody>
          <a:bodyPr>
            <a:normAutofit fontScale="25000" lnSpcReduction="20000"/>
          </a:bodyPr>
          <a:lstStyle/>
          <a:p>
            <a:r>
              <a:rPr lang="en-US" sz="11200" dirty="0" smtClean="0">
                <a:latin typeface="Times New Roman" pitchFamily="18" charset="0"/>
                <a:cs typeface="Times New Roman" pitchFamily="18" charset="0"/>
              </a:rPr>
              <a:t>The entire management of the Sea Turtle Restaurant is keen on ensuring that its services are of standard and that the prices of foods and other services are affordable. </a:t>
            </a:r>
          </a:p>
          <a:p>
            <a:r>
              <a:rPr lang="en-US" sz="11200" dirty="0" smtClean="0">
                <a:latin typeface="Times New Roman" pitchFamily="18" charset="0"/>
                <a:cs typeface="Times New Roman" pitchFamily="18" charset="0"/>
              </a:rPr>
              <a:t>To ensure that the restaurant remains at the top, the management will contact a number of advertisements such as in the local newspaper, the local TV channels, and even using billboards. </a:t>
            </a:r>
          </a:p>
          <a:p>
            <a:r>
              <a:rPr lang="en-US" sz="11200" dirty="0" smtClean="0">
                <a:latin typeface="Times New Roman" pitchFamily="18" charset="0"/>
                <a:cs typeface="Times New Roman" pitchFamily="18" charset="0"/>
              </a:rPr>
              <a:t>In this advertisement, the new arrangement and the renovation of the whole building will also be let known to the general public. </a:t>
            </a:r>
          </a:p>
          <a:p>
            <a:r>
              <a:rPr lang="en-US" sz="11200" dirty="0" smtClean="0">
                <a:latin typeface="Times New Roman" pitchFamily="18" charset="0"/>
                <a:cs typeface="Times New Roman" pitchFamily="18" charset="0"/>
              </a:rPr>
              <a:t>Personal selling as a form of advertisement will also be used</a:t>
            </a:r>
            <a:r>
              <a:rPr lang="en-US" sz="11200" b="1" dirty="0" smtClean="0">
                <a:latin typeface="Times New Roman" pitchFamily="18" charset="0"/>
                <a:cs typeface="Times New Roman" pitchFamily="18" charset="0"/>
              </a:rPr>
              <a:t>.</a:t>
            </a:r>
            <a:endParaRPr lang="en-US" sz="112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Executive </a:t>
            </a:r>
            <a:r>
              <a:rPr lang="en-US" b="1" dirty="0" smtClean="0">
                <a:latin typeface="Times New Roman" pitchFamily="18" charset="0"/>
                <a:cs typeface="Times New Roman" pitchFamily="18" charset="0"/>
              </a:rPr>
              <a:t>summary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86800" cy="4953000"/>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en-US" dirty="0">
                <a:latin typeface="Times New Roman" pitchFamily="18" charset="0"/>
                <a:cs typeface="Times New Roman" pitchFamily="18" charset="0"/>
              </a:rPr>
              <a:t>The management has made it known that the cost of utilities, wages, brunch buffet and even the rent will be $ 5,000</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is a high possibility that the restaurant will increase its profit margin following its close proximity to the ocean.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arrangement and the advertisement will boost the reputation of the restaurant and hence attract more customers.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Some </a:t>
            </a:r>
            <a:r>
              <a:rPr lang="en-US" dirty="0">
                <a:latin typeface="Times New Roman" pitchFamily="18" charset="0"/>
                <a:cs typeface="Times New Roman" pitchFamily="18" charset="0"/>
              </a:rPr>
              <a:t>of the products that will be advertised include shrimp, sushi, carved prime ribs among others.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553200" cy="868362"/>
          </a:xfrm>
        </p:spPr>
        <p:txBody>
          <a:bodyPr>
            <a:normAutofit/>
          </a:bodyPr>
          <a:lstStyle/>
          <a:p>
            <a:r>
              <a:rPr lang="en-US" b="1" dirty="0" smtClean="0">
                <a:latin typeface="Times New Roman" pitchFamily="18" charset="0"/>
                <a:cs typeface="Times New Roman" pitchFamily="18" charset="0"/>
              </a:rPr>
              <a:t>Proposal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534400" cy="5257800"/>
          </a:xfrm>
        </p:spPr>
        <p:style>
          <a:lnRef idx="2">
            <a:schemeClr val="accent3">
              <a:shade val="50000"/>
            </a:schemeClr>
          </a:lnRef>
          <a:fillRef idx="1">
            <a:schemeClr val="accent3"/>
          </a:fillRef>
          <a:effectRef idx="0">
            <a:schemeClr val="accent3"/>
          </a:effectRef>
          <a:fontRef idx="minor">
            <a:schemeClr val="lt1"/>
          </a:fontRef>
        </p:style>
        <p:txBody>
          <a:bodyPr>
            <a:normAutofit fontScale="25000" lnSpcReduction="20000"/>
          </a:bodyPr>
          <a:lstStyle/>
          <a:p>
            <a:r>
              <a:rPr lang="en-US" sz="9600" dirty="0">
                <a:latin typeface="Times New Roman" pitchFamily="18" charset="0"/>
                <a:cs typeface="Times New Roman" pitchFamily="18" charset="0"/>
              </a:rPr>
              <a:t>As a result of the delays in serving our customers including those with reservation, I as the manager would like to propose for a change in the reservation time. </a:t>
            </a:r>
            <a:endParaRPr lang="en-US" sz="9600" dirty="0" smtClean="0">
              <a:latin typeface="Times New Roman" pitchFamily="18" charset="0"/>
              <a:cs typeface="Times New Roman" pitchFamily="18" charset="0"/>
            </a:endParaRPr>
          </a:p>
          <a:p>
            <a:r>
              <a:rPr lang="en-US" sz="9600" dirty="0" smtClean="0">
                <a:latin typeface="Times New Roman" pitchFamily="18" charset="0"/>
                <a:cs typeface="Times New Roman" pitchFamily="18" charset="0"/>
              </a:rPr>
              <a:t>For </a:t>
            </a:r>
            <a:r>
              <a:rPr lang="en-US" sz="9600" dirty="0">
                <a:latin typeface="Times New Roman" pitchFamily="18" charset="0"/>
                <a:cs typeface="Times New Roman" pitchFamily="18" charset="0"/>
              </a:rPr>
              <a:t>this reason each customer will be reserved for an hour, this will allow other customers </a:t>
            </a:r>
            <a:r>
              <a:rPr lang="en-US" sz="9600" dirty="0" smtClean="0">
                <a:latin typeface="Times New Roman" pitchFamily="18" charset="0"/>
                <a:cs typeface="Times New Roman" pitchFamily="18" charset="0"/>
              </a:rPr>
              <a:t>to </a:t>
            </a:r>
            <a:r>
              <a:rPr lang="en-US" sz="9600" dirty="0">
                <a:latin typeface="Times New Roman" pitchFamily="18" charset="0"/>
                <a:cs typeface="Times New Roman" pitchFamily="18" charset="0"/>
              </a:rPr>
              <a:t>access the facility and the services being offered. </a:t>
            </a:r>
            <a:endParaRPr lang="en-US" sz="9600" dirty="0" smtClean="0">
              <a:latin typeface="Times New Roman" pitchFamily="18" charset="0"/>
              <a:cs typeface="Times New Roman" pitchFamily="18" charset="0"/>
            </a:endParaRPr>
          </a:p>
          <a:p>
            <a:r>
              <a:rPr lang="en-US" sz="9600" dirty="0" smtClean="0">
                <a:latin typeface="Times New Roman" pitchFamily="18" charset="0"/>
                <a:cs typeface="Times New Roman" pitchFamily="18" charset="0"/>
              </a:rPr>
              <a:t>The </a:t>
            </a:r>
            <a:r>
              <a:rPr lang="en-US" sz="9600" dirty="0">
                <a:latin typeface="Times New Roman" pitchFamily="18" charset="0"/>
                <a:cs typeface="Times New Roman" pitchFamily="18" charset="0"/>
              </a:rPr>
              <a:t>allocated hourly slot will start </a:t>
            </a:r>
            <a:r>
              <a:rPr lang="en-US" sz="9600" dirty="0" smtClean="0">
                <a:latin typeface="Times New Roman" pitchFamily="18" charset="0"/>
                <a:cs typeface="Times New Roman" pitchFamily="18" charset="0"/>
              </a:rPr>
              <a:t>at 11.00 </a:t>
            </a:r>
            <a:r>
              <a:rPr lang="en-US" sz="9600" dirty="0">
                <a:latin typeface="Times New Roman" pitchFamily="18" charset="0"/>
                <a:cs typeface="Times New Roman" pitchFamily="18" charset="0"/>
              </a:rPr>
              <a:t>a.m</a:t>
            </a:r>
            <a:r>
              <a:rPr lang="en-US" sz="9600" dirty="0" smtClean="0">
                <a:latin typeface="Times New Roman" pitchFamily="18" charset="0"/>
                <a:cs typeface="Times New Roman" pitchFamily="18" charset="0"/>
              </a:rPr>
              <a:t>. Each </a:t>
            </a:r>
            <a:r>
              <a:rPr lang="en-US" sz="9600" dirty="0">
                <a:latin typeface="Times New Roman" pitchFamily="18" charset="0"/>
                <a:cs typeface="Times New Roman" pitchFamily="18" charset="0"/>
              </a:rPr>
              <a:t>customer will </a:t>
            </a:r>
            <a:r>
              <a:rPr lang="en-US" sz="9600" dirty="0" smtClean="0">
                <a:latin typeface="Times New Roman" pitchFamily="18" charset="0"/>
                <a:cs typeface="Times New Roman" pitchFamily="18" charset="0"/>
              </a:rPr>
              <a:t>be assigned </a:t>
            </a:r>
            <a:r>
              <a:rPr lang="en-US" sz="9600" dirty="0">
                <a:latin typeface="Times New Roman" pitchFamily="18" charset="0"/>
                <a:cs typeface="Times New Roman" pitchFamily="18" charset="0"/>
              </a:rPr>
              <a:t>with a table number depending with the number of individuals each will arriving with. This seating arrangement will be prepared using computer program enhances allowing me as the manager to receive the information from the other end. </a:t>
            </a:r>
            <a:endParaRPr lang="en-US" sz="9600" dirty="0" smtClean="0">
              <a:latin typeface="Times New Roman" pitchFamily="18" charset="0"/>
              <a:cs typeface="Times New Roman" pitchFamily="18" charset="0"/>
            </a:endParaRPr>
          </a:p>
          <a:p>
            <a:r>
              <a:rPr lang="en-US" sz="9600" dirty="0" smtClean="0">
                <a:latin typeface="Times New Roman" pitchFamily="18" charset="0"/>
                <a:cs typeface="Times New Roman" pitchFamily="18" charset="0"/>
              </a:rPr>
              <a:t>Each </a:t>
            </a:r>
            <a:r>
              <a:rPr lang="en-US" sz="9600" dirty="0">
                <a:latin typeface="Times New Roman" pitchFamily="18" charset="0"/>
                <a:cs typeface="Times New Roman" pitchFamily="18" charset="0"/>
              </a:rPr>
              <a:t>of the tables will be having one and half hours before the servers clear any of the leftovers to allow the next group to move in. This will not only increase the number of customers being served but also it will increase the profit margin of the restaurant.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Proposal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610600" cy="4953000"/>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r>
              <a:rPr lang="en-US" dirty="0">
                <a:latin typeface="Times New Roman" pitchFamily="18" charset="0"/>
                <a:cs typeface="Times New Roman" pitchFamily="18" charset="0"/>
              </a:rPr>
              <a:t>To ensure that the restaurant accommodates more customers seeking our services(Ebert, Ronald  and Ricky ,2015), I will ensure that the tables are arranged in a way that it minimizes congestion but creating more space.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 </a:t>
            </a:r>
            <a:r>
              <a:rPr lang="en-US" dirty="0">
                <a:latin typeface="Times New Roman" pitchFamily="18" charset="0"/>
                <a:cs typeface="Times New Roman" pitchFamily="18" charset="0"/>
              </a:rPr>
              <a:t>propose that the thirteen square tables be arranged in a way that each accommodates four individuals, the three round tables will accommodate eight individuals and the three rectangular with the capacity of six individuals each.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will give the total number of customers accommodated to be ninety four.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010400" cy="990600"/>
          </a:xfrm>
        </p:spPr>
        <p:txBody>
          <a:bodyPr>
            <a:normAutofit/>
          </a:bodyPr>
          <a:lstStyle/>
          <a:p>
            <a:r>
              <a:rPr lang="en-US" b="1"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4800600"/>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a:latin typeface="Times New Roman" pitchFamily="18" charset="0"/>
                <a:cs typeface="Times New Roman" pitchFamily="18" charset="0"/>
              </a:rPr>
              <a:t>Butler, Roosevelt D. "So You Need to Write a Business Plan!" Journal of Small Business Strategy 14.1 (2015): 103-104.</a:t>
            </a:r>
          </a:p>
          <a:p>
            <a:r>
              <a:rPr lang="en-US" dirty="0">
                <a:latin typeface="Times New Roman" pitchFamily="18" charset="0"/>
                <a:cs typeface="Times New Roman" pitchFamily="18" charset="0"/>
              </a:rPr>
              <a:t> Ebert, Ronald J., and Ricky W. Griffin, (2015) Business essentials. Upper Saddle River, NJ: </a:t>
            </a:r>
            <a:r>
              <a:rPr lang="en-US" dirty="0"/>
              <a:t/>
            </a:r>
            <a:br>
              <a:rPr lang="en-US" dirty="0"/>
            </a:br>
            <a:endParaRPr lang="en-US" dirty="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Appendix</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105</TotalTime>
  <Words>770</Words>
  <Application>Microsoft Office PowerPoint</Application>
  <PresentationFormat>On-screen Show (4:3)</PresentationFormat>
  <Paragraphs>58</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Cover Letter</vt:lpstr>
      <vt:lpstr>PowerPoint Business Proposal</vt:lpstr>
      <vt:lpstr>Executive Summary</vt:lpstr>
      <vt:lpstr>Executive summary</vt:lpstr>
      <vt:lpstr>Proposal</vt:lpstr>
      <vt:lpstr>Proposal</vt:lpstr>
      <vt:lpstr>References</vt:lpstr>
      <vt:lpstr>Appendix</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dc:title>
  <dc:creator>owner</dc:creator>
  <cp:lastModifiedBy>lenith prescott</cp:lastModifiedBy>
  <cp:revision>26</cp:revision>
  <dcterms:created xsi:type="dcterms:W3CDTF">2016-09-20T11:47:00Z</dcterms:created>
  <dcterms:modified xsi:type="dcterms:W3CDTF">2016-09-20T15:52:56Z</dcterms:modified>
</cp:coreProperties>
</file>