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256" r:id="rId2"/>
    <p:sldId id="311" r:id="rId3"/>
    <p:sldId id="257" r:id="rId4"/>
    <p:sldId id="315" r:id="rId5"/>
    <p:sldId id="316" r:id="rId6"/>
    <p:sldId id="264" r:id="rId7"/>
    <p:sldId id="265" r:id="rId8"/>
    <p:sldId id="268" r:id="rId9"/>
    <p:sldId id="269" r:id="rId10"/>
    <p:sldId id="270" r:id="rId11"/>
    <p:sldId id="272" r:id="rId12"/>
    <p:sldId id="273" r:id="rId13"/>
    <p:sldId id="303" r:id="rId14"/>
    <p:sldId id="274" r:id="rId15"/>
    <p:sldId id="325" r:id="rId16"/>
    <p:sldId id="326" r:id="rId17"/>
    <p:sldId id="323" r:id="rId18"/>
    <p:sldId id="324" r:id="rId19"/>
    <p:sldId id="305" r:id="rId20"/>
    <p:sldId id="317" r:id="rId21"/>
    <p:sldId id="327" r:id="rId22"/>
    <p:sldId id="319" r:id="rId23"/>
    <p:sldId id="320" r:id="rId24"/>
    <p:sldId id="321" r:id="rId25"/>
    <p:sldId id="329" r:id="rId26"/>
    <p:sldId id="322" r:id="rId27"/>
    <p:sldId id="306" r:id="rId28"/>
    <p:sldId id="332" r:id="rId29"/>
    <p:sldId id="286" r:id="rId30"/>
    <p:sldId id="292" r:id="rId31"/>
    <p:sldId id="293" r:id="rId32"/>
    <p:sldId id="294" r:id="rId33"/>
    <p:sldId id="330" r:id="rId34"/>
    <p:sldId id="287" r:id="rId35"/>
    <p:sldId id="308" r:id="rId36"/>
    <p:sldId id="289" r:id="rId37"/>
    <p:sldId id="290" r:id="rId38"/>
    <p:sldId id="309" r:id="rId39"/>
    <p:sldId id="291" r:id="rId40"/>
    <p:sldId id="307" r:id="rId41"/>
    <p:sldId id="331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AC0D049-17C8-43C4-80A6-B128216685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324600"/>
            <a:ext cx="6324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2(2)-</a:t>
            </a:r>
            <a:fld id="{88098313-3B05-4406-A861-10FA2AFA91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68625D82-2979-4822-BCEE-5AD0D918E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7350A1B8-337F-4844-AB06-529917C0F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4FDDC7CD-7D9F-4D32-8394-72F7549CB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D2FCD1A0-8857-411D-9F56-2A7DA40CC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DC47F734-A208-4A89-9E77-EC31F95F9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02AA5586-5906-48D4-A287-CF2E8FB12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A16BB913-A3CF-4941-A232-D785B030A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C701925B-75FC-4B85-B659-05B87036BC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207C1B84-2CAB-473F-A56A-3D2ADA54B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2(2)-</a:t>
            </a:r>
            <a:fld id="{789413F5-5880-4BC2-87BA-FEA4D7AE5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ea typeface="+mn-ea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ea typeface="+mn-ea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ea typeface="+mn-ea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ea typeface="+mn-ea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ea typeface="+mn-ea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ea typeface="+mn-ea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ea typeface="+mn-ea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3246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2(2)-</a:t>
            </a:r>
            <a:fld id="{F0867ECF-1C2B-46AB-8BB1-2233C11E83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14339" name="Rectangle 1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B079426B-2829-490A-BFED-6D16BC170977}" type="slidenum">
              <a:rPr lang="en-US"/>
              <a:pPr/>
              <a:t>1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2: Displaying and Summarizing Data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2: Descriptive Statistics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F706E25A-5E96-4949-BCB9-6BD2320DD800}" type="slidenum">
              <a:rPr lang="en-US"/>
              <a:pPr/>
              <a:t>10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Observation that occurs most frequently; for grouped data, the midpoint of the cell with the largest frequency (approximate value)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Useful when data consist of a small number of unique values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82880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833563" y="226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457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4CD31B7D-BABB-495B-AE22-56AC34FC6220}" type="slidenum">
              <a:rPr lang="en-US"/>
              <a:pPr/>
              <a:t>11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Midrange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of the largest and smallest observations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Useful for very small samples, but extreme values can distort the result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5603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BFC8DF33-EC2B-437F-A16D-521EEA174582}" type="slidenum">
              <a:rPr lang="en-US"/>
              <a:pPr/>
              <a:t>12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Measures of Dispersion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Dispersion</a:t>
            </a:r>
            <a:r>
              <a:rPr lang="en-US" smtClean="0"/>
              <a:t> – the degree of variation in the data. 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E.g., {48, 49, 50, 51, 52} and {10, 30, 50, 70, 90}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Range</a:t>
            </a:r>
            <a:r>
              <a:rPr lang="en-US" smtClean="0"/>
              <a:t> – difference between the maximum and minimum observations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Same issues as with midrange</a:t>
            </a:r>
          </a:p>
          <a:p>
            <a:pPr eaLnBrk="1" hangingPunct="1"/>
            <a:endParaRPr lang="en-US" smtClean="0">
              <a:solidFill>
                <a:schemeClr val="folHlink"/>
              </a:solidFill>
            </a:endParaRP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4024313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4062413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22F81154-BA10-4AD0-87CC-D2631D204BD1}" type="slidenum">
              <a:rPr lang="en-US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Variance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Sample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Excel functions VARP, VAR 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3733800" y="2057400"/>
          <a:ext cx="2286000" cy="1271588"/>
        </p:xfrm>
        <a:graphic>
          <a:graphicData uri="http://schemas.openxmlformats.org/presentationml/2006/ole">
            <p:oleObj spid="_x0000_s26626" r:id="rId3" imgW="1091726" imgH="609336" progId="Equation.3">
              <p:embed/>
            </p:oleObj>
          </a:graphicData>
        </a:graphic>
      </p:graphicFrame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3352800" y="3886200"/>
          <a:ext cx="2286000" cy="1366838"/>
        </p:xfrm>
        <a:graphic>
          <a:graphicData uri="http://schemas.openxmlformats.org/presentationml/2006/ole">
            <p:oleObj spid="_x0000_s26627" r:id="rId4" imgW="1016000" imgH="60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7653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B3693DE5-331E-43FC-90BC-D25E1753D57E}" type="slidenum">
              <a:rPr lang="en-US"/>
              <a:pPr/>
              <a:t>14</a:t>
            </a:fld>
            <a:endParaRPr lang="en-US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Deviation</a:t>
            </a:r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Population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Sample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standard deviation has the same units of measurement as the original data, unlike the variance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Excel functions STDEVP, STDEV</a:t>
            </a:r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400050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3581400" y="2001838"/>
          <a:ext cx="2209800" cy="1270000"/>
        </p:xfrm>
        <a:graphic>
          <a:graphicData uri="http://schemas.openxmlformats.org/presentationml/2006/ole">
            <p:oleObj spid="_x0000_s27650" r:id="rId3" imgW="1143000" imgH="660400" progId="Equation.3">
              <p:embed/>
            </p:oleObj>
          </a:graphicData>
        </a:graphic>
      </p:graphicFrame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4043363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7651" name="Object 7"/>
          <p:cNvGraphicFramePr>
            <a:graphicFrameLocks noChangeAspect="1"/>
          </p:cNvGraphicFramePr>
          <p:nvPr/>
        </p:nvGraphicFramePr>
        <p:xfrm>
          <a:off x="3514725" y="3468688"/>
          <a:ext cx="2276475" cy="1414462"/>
        </p:xfrm>
        <a:graphic>
          <a:graphicData uri="http://schemas.openxmlformats.org/presentationml/2006/ole">
            <p:oleObj spid="_x0000_s27651" r:id="rId4" imgW="1054100" imgH="6604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8677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E9F5F9A8-5D02-4FCB-8220-6235A8DCA6D1}" type="slidenum">
              <a:rPr lang="en-US"/>
              <a:pPr/>
              <a:t>15</a:t>
            </a:fld>
            <a:endParaRPr lang="en-US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Grouped Data: Calculation of Mean</a:t>
            </a:r>
          </a:p>
        </p:txBody>
      </p:sp>
      <p:sp>
        <p:nvSpPr>
          <p:cNvPr id="286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Sample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Population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a frequency distribution, replace x</a:t>
            </a:r>
            <a:r>
              <a:rPr lang="en-US" baseline="-25000" smtClean="0"/>
              <a:t>i</a:t>
            </a:r>
            <a:r>
              <a:rPr lang="en-US" smtClean="0"/>
              <a:t> with a representative value (e.g., midpoint)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124200" y="1828800"/>
          <a:ext cx="1524000" cy="1255713"/>
        </p:xfrm>
        <a:graphic>
          <a:graphicData uri="http://schemas.openxmlformats.org/presentationml/2006/ole">
            <p:oleObj spid="_x0000_s28674" r:id="rId3" imgW="748975" imgH="622030" progId="Equation.3">
              <p:embed/>
            </p:oleObj>
          </a:graphicData>
        </a:graphic>
      </p:graphicFrame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4124325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657600" y="3276600"/>
          <a:ext cx="1600200" cy="1293813"/>
        </p:xfrm>
        <a:graphic>
          <a:graphicData uri="http://schemas.openxmlformats.org/presentationml/2006/ole">
            <p:oleObj spid="_x0000_s28675" r:id="rId4" imgW="774364" imgH="62203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969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7EA72DC4-A740-4CE8-BF7E-A7B32B8B6D9E}" type="slidenum">
              <a:rPr lang="en-US"/>
              <a:pPr/>
              <a:t>16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Grouped Data: Calculation of Variance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Population</a:t>
            </a: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419600"/>
            <a:ext cx="2971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981200"/>
            <a:ext cx="3048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3519CE5E-B484-46B4-9D31-95C70EB39251}" type="slidenum">
              <a:rPr lang="en-US"/>
              <a:pPr/>
              <a:t>17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Chebyshev’s Theorem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For any set of data, the proportion of values that lie within k standard deviations of the mean is at least 1 – 1/k</a:t>
            </a:r>
            <a:r>
              <a:rPr lang="en-US" sz="2800" baseline="30000" smtClean="0"/>
              <a:t>2</a:t>
            </a:r>
            <a:r>
              <a:rPr lang="en-US" sz="2800" smtClean="0"/>
              <a:t>, for any k &gt; 1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For k = 2, at least ¾ of the data lie within 2 standard deviations of the mean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For k = 3, at least 8/9, or 89% lie within 3 standard deviations of the mean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For k = 10, at least 99/100, or 99% of the data lie within 10 standard deviations of the mean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1747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53E91A23-811E-4560-9E6B-495602364323}" type="slidenum">
              <a:rPr lang="en-US"/>
              <a:pPr/>
              <a:t>18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1749" name="Picture 4" descr="Fig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48006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1066800" y="5029200"/>
            <a:ext cx="6781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Mean = 28.87; standard deviation = 21.92</a:t>
            </a:r>
          </a:p>
          <a:p>
            <a:pPr>
              <a:spcBef>
                <a:spcPct val="50000"/>
              </a:spcBef>
            </a:pPr>
            <a:r>
              <a:rPr lang="en-US"/>
              <a:t>	3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 about the mean: [-36.9, 94.6]</a:t>
            </a:r>
          </a:p>
          <a:p>
            <a:pPr>
              <a:spcBef>
                <a:spcPct val="50000"/>
              </a:spcBef>
            </a:pPr>
            <a:r>
              <a:rPr lang="en-US"/>
              <a:t>	2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 about the mean: [-15.0, 72.7]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2771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C4944C06-14D0-4FAD-81A8-00F82B73892E}" type="slidenum">
              <a:rPr lang="en-US"/>
              <a:pPr/>
              <a:t>19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Coefficient of Variation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686800" cy="14874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CV </a:t>
            </a:r>
            <a:r>
              <a:rPr lang="en-US" smtClean="0">
                <a:solidFill>
                  <a:schemeClr val="folHlink"/>
                </a:solidFill>
                <a:latin typeface="Optr" charset="0"/>
                <a:ea typeface="Arial Unicode MS" pitchFamily="34" charset="-128"/>
                <a:cs typeface="Arial Unicode MS" pitchFamily="34" charset="-128"/>
              </a:rPr>
              <a:t>= </a:t>
            </a:r>
            <a:r>
              <a:rPr lang="en-US" smtClean="0">
                <a:solidFill>
                  <a:schemeClr val="fol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Standard Deviation / Mean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CV is dimensionless, and therefore is useful when comparing data sets that are scaled differently.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3175" y="9604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eaLnBrk="0" hangingPunct="0"/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5" name="Rectangle 92"/>
          <p:cNvSpPr>
            <a:spLocks noChangeArrowheads="1"/>
          </p:cNvSpPr>
          <p:nvPr/>
        </p:nvSpPr>
        <p:spPr bwMode="auto">
          <a:xfrm>
            <a:off x="3175" y="525938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eaLnBrk="0" hangingPunct="0"/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6" name="Rectangle 93"/>
          <p:cNvSpPr>
            <a:spLocks noChangeArrowheads="1"/>
          </p:cNvSpPr>
          <p:nvPr/>
        </p:nvSpPr>
        <p:spPr bwMode="auto">
          <a:xfrm>
            <a:off x="3175" y="9604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eaLnBrk="0" hangingPunct="0"/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7" name="Rectangle 181"/>
          <p:cNvSpPr>
            <a:spLocks noChangeArrowheads="1"/>
          </p:cNvSpPr>
          <p:nvPr/>
        </p:nvSpPr>
        <p:spPr bwMode="auto">
          <a:xfrm>
            <a:off x="0" y="52578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eaLnBrk="0" hangingPunct="0"/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2778" name="Picture 1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581400"/>
            <a:ext cx="60737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15363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7DC0CDB6-CF94-4F9E-9DE4-8E91A93B36A9}" type="slidenum">
              <a:rPr lang="en-US"/>
              <a:pPr/>
              <a:t>2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Excel Support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Excel statistical functions</a:t>
            </a:r>
          </a:p>
          <a:p>
            <a:pPr eaLnBrk="1" hangingPunct="1"/>
            <a:r>
              <a:rPr lang="en-US" i="1" smtClean="0"/>
              <a:t>Analysis Toolpak</a:t>
            </a:r>
            <a:r>
              <a:rPr lang="en-US" smtClean="0"/>
              <a:t> tools</a:t>
            </a:r>
          </a:p>
          <a:p>
            <a:pPr eaLnBrk="1" hangingPunct="1"/>
            <a:r>
              <a:rPr lang="en-US" i="1" smtClean="0"/>
              <a:t>PHStat</a:t>
            </a:r>
            <a:r>
              <a:rPr lang="en-US" smtClean="0"/>
              <a:t> tools and procedures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3CBF989A-AA5E-46E1-8549-11C964F435D6}" type="slidenum">
              <a:rPr lang="en-US"/>
              <a:pPr/>
              <a:t>20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Distribution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Tabular summary showing the frequency of observations in each of several non-overlapping (mutually exclusive) classes, or cells</a:t>
            </a:r>
          </a:p>
          <a:p>
            <a:pPr eaLnBrk="1" hangingPunct="1"/>
            <a:r>
              <a:rPr lang="en-US" sz="2800" smtClean="0">
                <a:solidFill>
                  <a:schemeClr val="folHlink"/>
                </a:solidFill>
              </a:rPr>
              <a:t>Relative frequency</a:t>
            </a:r>
            <a:r>
              <a:rPr lang="en-US" sz="2800" smtClean="0"/>
              <a:t> – fraction or proportion of observations that fall within a cell</a:t>
            </a:r>
          </a:p>
          <a:p>
            <a:pPr eaLnBrk="1" hangingPunct="1"/>
            <a:r>
              <a:rPr lang="en-US" sz="2800" smtClean="0">
                <a:solidFill>
                  <a:schemeClr val="folHlink"/>
                </a:solidFill>
              </a:rPr>
              <a:t>Cumulative frequency</a:t>
            </a:r>
            <a:r>
              <a:rPr lang="en-US" sz="2800" smtClean="0"/>
              <a:t> – proportion or percentage of observations that fall below the upper limit of a cell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481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000DCCC3-42BB-4C80-9564-4E66F9469FB1}" type="slidenum">
              <a:rPr lang="en-US"/>
              <a:pPr/>
              <a:t>21</a:t>
            </a:fld>
            <a:endParaRPr lang="en-US"/>
          </a:p>
        </p:txBody>
      </p:sp>
      <p:sp>
        <p:nvSpPr>
          <p:cNvPr id="348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Facebook Friends</a:t>
            </a: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56388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3" descr="C:\Documents and Settings\evansjr\My Documents\Current Book Revisions\SDA 4E\SDA 4E FINAL FILES\SDA 4E Screen Captures\SDA4E Captures Ch 2\Fig 2.23 cumulative freq ch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495800"/>
            <a:ext cx="362267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5843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F87AF9D5-0F8A-433C-97AD-FCCF8631C62A}" type="slidenum">
              <a:rPr lang="en-US"/>
              <a:pPr/>
              <a:t>22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Histogram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352800"/>
          </a:xfrm>
        </p:spPr>
        <p:txBody>
          <a:bodyPr/>
          <a:lstStyle/>
          <a:p>
            <a:pPr eaLnBrk="1" hangingPunct="1"/>
            <a:r>
              <a:rPr lang="en-US" sz="2800" smtClean="0"/>
              <a:t>Column chart representing a frequency distribution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6867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D3BA422D-DCC9-4E1B-82B3-C112A7E7578F}" type="slidenum">
              <a:rPr lang="en-US"/>
              <a:pPr/>
              <a:t>23</a:t>
            </a:fld>
            <a:endParaRPr lang="en-US"/>
          </a:p>
        </p:txBody>
      </p:sp>
      <p:pic>
        <p:nvPicPr>
          <p:cNvPr id="36868" name="Picture 2" descr="C:\Documents and Settings\evansjr\My Documents\Current Book Revisions\SDA 4E\SDA 4E FINAL FILES\SDA 4E Screen Captures\SDA4E Captures Ch 2\Fig 2.19 histogram dia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36888"/>
            <a:ext cx="5068888" cy="373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Excel Tool: Histogram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Excel Menu &gt;</a:t>
            </a:r>
            <a:r>
              <a:rPr lang="en-US" i="1" smtClean="0"/>
              <a:t>Tools </a:t>
            </a:r>
            <a:r>
              <a:rPr lang="en-US" smtClean="0"/>
              <a:t>&gt;</a:t>
            </a:r>
            <a:r>
              <a:rPr lang="en-US" i="1" smtClean="0"/>
              <a:t> Data Analysis </a:t>
            </a:r>
            <a:r>
              <a:rPr lang="en-US" smtClean="0"/>
              <a:t>&gt;</a:t>
            </a:r>
            <a:r>
              <a:rPr lang="en-US" i="1" smtClean="0"/>
              <a:t> Histogram</a:t>
            </a:r>
          </a:p>
          <a:p>
            <a:pPr eaLnBrk="1" hangingPunct="1"/>
            <a:endParaRPr lang="en-US" smtClean="0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6172200" y="3276600"/>
            <a:ext cx="2971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Specify range of data</a:t>
            </a:r>
          </a:p>
          <a:p>
            <a:pPr>
              <a:spcBef>
                <a:spcPct val="50000"/>
              </a:spcBef>
            </a:pPr>
            <a:r>
              <a:rPr lang="en-US"/>
              <a:t>Define and specify bin range (recommended)</a:t>
            </a:r>
          </a:p>
          <a:p>
            <a:pPr>
              <a:spcBef>
                <a:spcPct val="50000"/>
              </a:spcBef>
            </a:pPr>
            <a:r>
              <a:rPr lang="en-US"/>
              <a:t>Select output options (always check Chart Output</a:t>
            </a:r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 flipH="1">
            <a:off x="3276600" y="37338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 flipH="1" flipV="1">
            <a:off x="3200400" y="4114800"/>
            <a:ext cx="2895600" cy="762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 flipH="1">
            <a:off x="2590800" y="60198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5" name="AutoShape 12"/>
          <p:cNvSpPr>
            <a:spLocks/>
          </p:cNvSpPr>
          <p:nvPr/>
        </p:nvSpPr>
        <p:spPr bwMode="auto">
          <a:xfrm>
            <a:off x="2133600" y="5638800"/>
            <a:ext cx="381000" cy="762000"/>
          </a:xfrm>
          <a:prstGeom prst="rightBrace">
            <a:avLst>
              <a:gd name="adj1" fmla="val 16667"/>
              <a:gd name="adj2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7891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23BC6F67-BB3C-49CC-91F0-22523D1A2DE0}" type="slidenum">
              <a:rPr lang="en-US"/>
              <a:pPr/>
              <a:t>24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Practice Guidelines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pPr eaLnBrk="1" hangingPunct="1"/>
            <a:r>
              <a:rPr lang="en-US" smtClean="0"/>
              <a:t>Cell intervals should be of equal width.</a:t>
            </a:r>
          </a:p>
          <a:p>
            <a:pPr eaLnBrk="1" hangingPunct="1"/>
            <a:r>
              <a:rPr lang="en-US" smtClean="0"/>
              <a:t>Choose the width using the formula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i="1" smtClean="0">
                <a:solidFill>
                  <a:schemeClr val="folHlink"/>
                </a:solidFill>
              </a:rPr>
              <a:t>(largest value – smallest value)/number of cells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but round to reasonable values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(e.g., 97   to 100)</a:t>
            </a:r>
          </a:p>
          <a:p>
            <a:pPr eaLnBrk="1" hangingPunct="1"/>
            <a:r>
              <a:rPr lang="en-US" smtClean="0"/>
              <a:t>Choose somewhere between 5 to 15 cells to provide a useful picture of the data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891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6D1D771D-DFC1-4B41-90C6-67B4760AEED8}" type="slidenum">
              <a:rPr lang="en-US"/>
              <a:pPr/>
              <a:t>25</a:t>
            </a:fld>
            <a:endParaRPr lang="en-US"/>
          </a:p>
        </p:txBody>
      </p:sp>
      <p:sp>
        <p:nvSpPr>
          <p:cNvPr id="389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from Facebook Survey </a:t>
            </a:r>
          </a:p>
        </p:txBody>
      </p:sp>
      <p:pic>
        <p:nvPicPr>
          <p:cNvPr id="38917" name="Content Placeholder 3" descr="C:\Documents and Settings\evansjr\My Documents\Current Book Revisions\SDA 4E\SDA 4E FINAL FILES\SDA 4E Screen Captures\SDA4E Captures Ch 2\Fig 2.21 histogram result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905000"/>
            <a:ext cx="5943600" cy="2270125"/>
          </a:xfrm>
          <a:noFill/>
        </p:spPr>
      </p:pic>
      <p:pic>
        <p:nvPicPr>
          <p:cNvPr id="38918" name="Picture 2" descr="C:\Documents and Settings\evansjr\My Documents\Current Book Revisions\SDA 4E\SDA 4E FINAL FILES\SDA 4E Screen Captures\SDA4E Captures Ch 2\Fig 2.22 histogram hours on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267200"/>
            <a:ext cx="5943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3993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893B53C0-64C2-4733-980C-6D0A100203D5}" type="slidenum">
              <a:rPr lang="en-US"/>
              <a:pPr/>
              <a:t>26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Excel Frequency Function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Define bins</a:t>
            </a:r>
          </a:p>
          <a:p>
            <a:pPr eaLnBrk="1" hangingPunct="1"/>
            <a:r>
              <a:rPr lang="en-US" sz="2800" smtClean="0"/>
              <a:t>Select a range of cells adjacent to the bin range (if continuous data, add one empty cell below this range as an overflow cell)</a:t>
            </a:r>
          </a:p>
          <a:p>
            <a:pPr eaLnBrk="1" hangingPunct="1"/>
            <a:r>
              <a:rPr lang="en-US" sz="2800" smtClean="0"/>
              <a:t>Enter the formula =FREQUENCY(</a:t>
            </a:r>
            <a:r>
              <a:rPr lang="en-US" sz="2800" i="1" smtClean="0"/>
              <a:t>range of data, range of bins</a:t>
            </a:r>
            <a:r>
              <a:rPr lang="en-US" sz="2800" smtClean="0"/>
              <a:t>) and press </a:t>
            </a:r>
            <a:r>
              <a:rPr lang="en-US" sz="2800" i="1" smtClean="0"/>
              <a:t>Ctrl-Shift-Enter </a:t>
            </a:r>
            <a:r>
              <a:rPr lang="en-US" sz="2800" smtClean="0"/>
              <a:t>simultaneously</a:t>
            </a:r>
            <a:r>
              <a:rPr lang="en-US" sz="2800" i="1" smtClean="0"/>
              <a:t>.</a:t>
            </a:r>
          </a:p>
          <a:p>
            <a:pPr eaLnBrk="1" hangingPunct="1"/>
            <a:r>
              <a:rPr lang="en-US" sz="2800" smtClean="0"/>
              <a:t>Construct a histogram using the </a:t>
            </a:r>
            <a:r>
              <a:rPr lang="en-US" sz="2800" i="1" smtClean="0"/>
              <a:t>Chart Wizard</a:t>
            </a:r>
            <a:r>
              <a:rPr lang="en-US" sz="2800" smtClean="0"/>
              <a:t> for a column chart.  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0963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CD794F41-C459-4270-AAE1-56AC87D5960B}" type="slidenum">
              <a:rPr lang="en-US"/>
              <a:pPr/>
              <a:t>27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Skewness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Coefficient of skewness (CS)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-0.5 &lt; CS &lt; 0.5 indicates relative symmetry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81000" y="6172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Relatively Symmetric	Positively skewed</a:t>
            </a:r>
          </a:p>
        </p:txBody>
      </p:sp>
      <p:pic>
        <p:nvPicPr>
          <p:cNvPr id="40967" name="Picture 7" descr="Fig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81400"/>
            <a:ext cx="35814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9" descr="C:\Documents and Settings\evansjr\My Documents\Current Book Revisions\SDA 4E\SDA 4E FINAL FILES\SDA 4E Screen Captures\SDA4E Captures Ch 2\Fig 2.24 carbs per serv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36290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572000" y="3581400"/>
            <a:ext cx="3581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1987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9EB47656-53FA-42F4-BE6E-8FF84D4A8CF1}" type="slidenum">
              <a:rPr lang="en-US"/>
              <a:pPr/>
              <a:t>28</a:t>
            </a:fld>
            <a:endParaRPr lang="en-US"/>
          </a:p>
        </p:txBody>
      </p:sp>
      <p:sp>
        <p:nvSpPr>
          <p:cNvPr id="419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Kurtosis</a:t>
            </a:r>
          </a:p>
        </p:txBody>
      </p:sp>
      <p:sp>
        <p:nvSpPr>
          <p:cNvPr id="419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Refers to the peakedness or flatness of a distribution.</a:t>
            </a:r>
          </a:p>
          <a:p>
            <a:pPr eaLnBrk="1" hangingPunct="1"/>
            <a:r>
              <a:rPr lang="en-US" smtClean="0"/>
              <a:t>Coefficient of kurtosis (CK)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CK &lt; 3: more flat with wide degree of dispersion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CK &gt;3 more peaked with less dispersion</a:t>
            </a:r>
          </a:p>
          <a:p>
            <a:pPr eaLnBrk="1" hangingPunct="1"/>
            <a:r>
              <a:rPr lang="en-US" smtClean="0"/>
              <a:t>The higher the kurtosis, the more area in the tails of the distribution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3011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7A2E8243-8C06-4F4D-B16E-1BD84DA04D02}" type="slidenum">
              <a:rPr lang="en-US"/>
              <a:pPr/>
              <a:t>29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Profiles (Fractiles)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Describe the location and spread of data over its range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Quartiles</a:t>
            </a:r>
            <a:r>
              <a:rPr lang="en-US" sz="2400" smtClean="0">
                <a:ea typeface="ＭＳ Ｐゴシック" pitchFamily="34" charset="-128"/>
              </a:rPr>
              <a:t> – a division of a data set into four equal parts; shows the points below which 25%, 50%, 75% and 100% of the observations lie (25% is the first quartile, 75% is the third quartile,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Deciles</a:t>
            </a:r>
            <a:r>
              <a:rPr lang="en-US" sz="2400" smtClean="0">
                <a:ea typeface="ＭＳ Ｐゴシック" pitchFamily="34" charset="-128"/>
              </a:rPr>
              <a:t> – a division of a data set into 10 equal parts; shows the points below which 10%, 20%, etc. of the observations lie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Percentiles</a:t>
            </a:r>
            <a:r>
              <a:rPr lang="en-US" sz="2400" smtClean="0">
                <a:ea typeface="ＭＳ Ｐゴシック" pitchFamily="34" charset="-128"/>
              </a:rPr>
              <a:t> – a division of a data set into 100 equal parts; shows the points below which “k” percent of the observations lie 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16387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458DC4A4-9C78-4938-928A-6970F71B5826}" type="slidenum">
              <a:rPr lang="en-US"/>
              <a:pPr/>
              <a:t>3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Descriptive Statistics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distributions and histograms</a:t>
            </a:r>
          </a:p>
          <a:p>
            <a:pPr eaLnBrk="1" hangingPunct="1"/>
            <a:r>
              <a:rPr lang="en-US" smtClean="0"/>
              <a:t>Measures of central tendency</a:t>
            </a:r>
          </a:p>
          <a:p>
            <a:pPr eaLnBrk="1" hangingPunct="1"/>
            <a:r>
              <a:rPr lang="en-US" smtClean="0"/>
              <a:t>Measures of dispersion</a:t>
            </a:r>
          </a:p>
          <a:p>
            <a:pPr eaLnBrk="1" hangingPunct="1"/>
            <a:r>
              <a:rPr lang="en-US" smtClean="0"/>
              <a:t>Measures of shape</a:t>
            </a:r>
          </a:p>
          <a:p>
            <a:pPr eaLnBrk="1" hangingPunct="1"/>
            <a:r>
              <a:rPr lang="en-US" smtClean="0"/>
              <a:t>Data profiles</a:t>
            </a:r>
          </a:p>
          <a:p>
            <a:pPr eaLnBrk="1" hangingPunct="1"/>
            <a:r>
              <a:rPr lang="en-US" smtClean="0"/>
              <a:t>Coefficient of variation</a:t>
            </a:r>
          </a:p>
          <a:p>
            <a:pPr eaLnBrk="1" hangingPunct="1"/>
            <a:r>
              <a:rPr lang="en-US" smtClean="0"/>
              <a:t>Correlation</a:t>
            </a:r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403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05A6E095-1B1F-4251-A62E-6EF0C0A8DFD4}" type="slidenum">
              <a:rPr lang="en-US"/>
              <a:pPr/>
              <a:t>30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Statistical Relationships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folHlink"/>
                </a:solidFill>
              </a:rPr>
              <a:t>Correlation</a:t>
            </a:r>
            <a:r>
              <a:rPr lang="en-US" sz="2800" smtClean="0"/>
              <a:t> – a measure of strength of linear relationship between two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folHlink"/>
                </a:solidFill>
              </a:rPr>
              <a:t>Sample correlation coefficient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folHlink"/>
                </a:solidFill>
              </a:rPr>
              <a:t>Covariance</a:t>
            </a:r>
            <a:r>
              <a:rPr lang="en-US" sz="2800" smtClean="0"/>
              <a:t> – average of the products of the deviations of each variable from its mean; describes how two variables move together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folHlink"/>
                </a:solidFill>
              </a:rPr>
              <a:t>Sample covariance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chemeClr val="folHlink"/>
              </a:solidFill>
            </a:endParaRP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403860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3509963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404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28305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105400"/>
            <a:ext cx="3919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505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CBC03E0F-BFD5-47F1-8632-E0CA4A6924D2}" type="slidenum">
              <a:rPr lang="en-US"/>
              <a:pPr/>
              <a:t>31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Correlation</a:t>
            </a:r>
          </a:p>
        </p:txBody>
      </p:sp>
      <p:pic>
        <p:nvPicPr>
          <p:cNvPr id="4506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80803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6083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29174E63-87BB-485F-AE21-0F47D3E72259}" type="slidenum">
              <a:rPr lang="en-US"/>
              <a:pPr/>
              <a:t>32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Excel Tool: Correlation</a:t>
            </a:r>
          </a:p>
        </p:txBody>
      </p:sp>
      <p:sp>
        <p:nvSpPr>
          <p:cNvPr id="4608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Excel menu &gt; </a:t>
            </a:r>
            <a:r>
              <a:rPr lang="en-US" sz="2800" i="1" smtClean="0"/>
              <a:t>Tools</a:t>
            </a:r>
            <a:r>
              <a:rPr lang="en-US" sz="2800" smtClean="0"/>
              <a:t> &gt; </a:t>
            </a:r>
            <a:r>
              <a:rPr lang="en-US" sz="2800" i="1" smtClean="0"/>
              <a:t>Data Analysis</a:t>
            </a:r>
            <a:r>
              <a:rPr lang="en-US" sz="2800" smtClean="0"/>
              <a:t> &gt; </a:t>
            </a:r>
            <a:r>
              <a:rPr lang="en-US" sz="2800" i="1" smtClean="0"/>
              <a:t>Correlation</a:t>
            </a:r>
            <a:r>
              <a:rPr lang="en-US" sz="2800" smtClean="0"/>
              <a:t> </a:t>
            </a: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1828800" y="290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833563" y="2719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6088" name="Picture 12" descr="C:\Documents and Settings\evansjr\My Documents\Current Book Revisions\SDA 4E\SDA 4E FINAL FILES\SDA 4E Screen Captures\SDA4E Captures Ch 2\Fig 2.30 correlation tool dia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58674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7107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C5100B32-7DAA-4A15-A713-83D047AC48C1}" type="slidenum">
              <a:rPr lang="en-US"/>
              <a:pPr/>
              <a:t>33</a:t>
            </a:fld>
            <a:endParaRPr lang="en-US"/>
          </a:p>
        </p:txBody>
      </p:sp>
      <p:sp>
        <p:nvSpPr>
          <p:cNvPr id="471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Colleges and Universities Data</a:t>
            </a:r>
          </a:p>
        </p:txBody>
      </p:sp>
      <p:pic>
        <p:nvPicPr>
          <p:cNvPr id="47109" name="Picture 2" descr="C:\Documents and Settings\evansjr\My Documents\Current Book Revisions\SDA 4E\SDA 4E FINAL FILES\SDA 4E Screen Captures\SDA4E Captures Ch 2\Fig 2.31 correlation resul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8930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3" descr="C:\Documents and Settings\evansjr\My Documents\Current Book Revisions\SDA 4E\SDA 4E FINAL FILES\SDA 4E Screen Captures\SDA4E Captures Ch 2\Fig 2.32 correlation result scatter ch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657600"/>
            <a:ext cx="51054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8131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7021E378-718A-4091-9412-13D4803C55EA}" type="slidenum">
              <a:rPr lang="en-US"/>
              <a:pPr/>
              <a:t>34</a:t>
            </a:fld>
            <a:endParaRPr lang="en-US"/>
          </a:p>
        </p:txBody>
      </p:sp>
      <p:pic>
        <p:nvPicPr>
          <p:cNvPr id="48132" name="Picture 20" descr="C:\Documents and Settings\evansjr\My Documents\Current Book Revisions\SDA 4E\SDA 4E FINAL FILES\SDA 4E Screen Captures\SDA4E Captures Ch 2\Fig 2.34 box and whisker p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3429000"/>
            <a:ext cx="85280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Box and Whisker Plots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Display minimum, first quartile (Q</a:t>
            </a:r>
            <a:r>
              <a:rPr lang="en-US" sz="2800" baseline="-25000" smtClean="0"/>
              <a:t>1</a:t>
            </a:r>
            <a:r>
              <a:rPr lang="en-US" sz="2800" smtClean="0"/>
              <a:t>), median, third quartile (Q</a:t>
            </a:r>
            <a:r>
              <a:rPr lang="en-US" sz="2800" baseline="-25000" smtClean="0"/>
              <a:t>3</a:t>
            </a:r>
            <a:r>
              <a:rPr lang="en-US" sz="2800" smtClean="0"/>
              <a:t>), and maximum values graphically</a:t>
            </a:r>
          </a:p>
          <a:p>
            <a:pPr eaLnBrk="1" hangingPunct="1"/>
            <a:endParaRPr lang="en-US" sz="2800" smtClean="0"/>
          </a:p>
        </p:txBody>
      </p:sp>
      <p:sp>
        <p:nvSpPr>
          <p:cNvPr id="48135" name="Text Box 14"/>
          <p:cNvSpPr txBox="1">
            <a:spLocks noChangeArrowheads="1"/>
          </p:cNvSpPr>
          <p:nvPr/>
        </p:nvSpPr>
        <p:spPr bwMode="auto">
          <a:xfrm>
            <a:off x="2514600" y="40386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</a:rPr>
              <a:t>min  1</a:t>
            </a:r>
            <a:r>
              <a:rPr lang="en-US" sz="1800" baseline="30000">
                <a:solidFill>
                  <a:schemeClr val="tx2"/>
                </a:solidFill>
              </a:rPr>
              <a:t>st</a:t>
            </a:r>
            <a:r>
              <a:rPr lang="en-US" sz="1800">
                <a:solidFill>
                  <a:schemeClr val="tx2"/>
                </a:solidFill>
              </a:rPr>
              <a:t> quartile  median  3</a:t>
            </a:r>
            <a:r>
              <a:rPr lang="en-US" sz="1800" baseline="30000">
                <a:solidFill>
                  <a:schemeClr val="tx2"/>
                </a:solidFill>
              </a:rPr>
              <a:t>rd</a:t>
            </a:r>
            <a:r>
              <a:rPr lang="en-US" sz="1800">
                <a:solidFill>
                  <a:schemeClr val="tx2"/>
                </a:solidFill>
              </a:rPr>
              <a:t> quartile  max</a:t>
            </a:r>
          </a:p>
        </p:txBody>
      </p:sp>
      <p:sp>
        <p:nvSpPr>
          <p:cNvPr id="48136" name="Line 15"/>
          <p:cNvSpPr>
            <a:spLocks noChangeShapeType="1"/>
          </p:cNvSpPr>
          <p:nvPr/>
        </p:nvSpPr>
        <p:spPr bwMode="auto">
          <a:xfrm flipH="1">
            <a:off x="2667000" y="43434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7" name="Line 16"/>
          <p:cNvSpPr>
            <a:spLocks noChangeShapeType="1"/>
          </p:cNvSpPr>
          <p:nvPr/>
        </p:nvSpPr>
        <p:spPr bwMode="auto">
          <a:xfrm flipH="1">
            <a:off x="3276600" y="44196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8" name="Line 17"/>
          <p:cNvSpPr>
            <a:spLocks noChangeShapeType="1"/>
          </p:cNvSpPr>
          <p:nvPr/>
        </p:nvSpPr>
        <p:spPr bwMode="auto">
          <a:xfrm flipH="1">
            <a:off x="3733800" y="43434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9" name="Line 18"/>
          <p:cNvSpPr>
            <a:spLocks noChangeShapeType="1"/>
          </p:cNvSpPr>
          <p:nvPr/>
        </p:nvSpPr>
        <p:spPr bwMode="auto">
          <a:xfrm flipH="1">
            <a:off x="4343400" y="43434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0" name="Line 19"/>
          <p:cNvSpPr>
            <a:spLocks noChangeShapeType="1"/>
          </p:cNvSpPr>
          <p:nvPr/>
        </p:nvSpPr>
        <p:spPr bwMode="auto">
          <a:xfrm>
            <a:off x="6629400" y="4343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4915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77968DF2-C097-45DE-B890-5FD89359615D}" type="slidenum">
              <a:rPr lang="en-US"/>
              <a:pPr/>
              <a:t>35</a:t>
            </a:fld>
            <a:endParaRPr lang="en-US"/>
          </a:p>
        </p:txBody>
      </p:sp>
      <p:pic>
        <p:nvPicPr>
          <p:cNvPr id="49156" name="Picture 12" descr="C:\Documents and Settings\evansjr\My Documents\Current Book Revisions\SDA 4E\SDA 4E FINAL FILES\SDA 4E Screen Captures\SDA4E Captures Ch 2\Fig 2.33 box and whisker dia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3838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PHStat</a:t>
            </a:r>
            <a:r>
              <a:rPr lang="en-US" smtClean="0"/>
              <a:t> Tool: Box and Whisker Plot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72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PHStat</a:t>
            </a:r>
            <a:r>
              <a:rPr lang="en-US" sz="2800" smtClean="0"/>
              <a:t> menu &gt; </a:t>
            </a:r>
            <a:r>
              <a:rPr lang="en-US" sz="2800" i="1" smtClean="0"/>
              <a:t>Descriptive Statistics</a:t>
            </a:r>
            <a:r>
              <a:rPr lang="en-US" sz="2800" smtClean="0"/>
              <a:t> &gt; </a:t>
            </a:r>
            <a:r>
              <a:rPr lang="en-US" sz="2800" i="1" smtClean="0"/>
              <a:t>Box and Whisker Plot</a:t>
            </a: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5638800" y="3352800"/>
            <a:ext cx="2819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Enter data range</a:t>
            </a:r>
          </a:p>
          <a:p>
            <a:pPr>
              <a:spcBef>
                <a:spcPct val="50000"/>
              </a:spcBef>
            </a:pPr>
            <a:r>
              <a:rPr lang="en-US"/>
              <a:t>Choose type of data set</a:t>
            </a:r>
          </a:p>
          <a:p>
            <a:pPr>
              <a:spcBef>
                <a:spcPct val="50000"/>
              </a:spcBef>
            </a:pPr>
            <a:r>
              <a:rPr lang="en-US"/>
              <a:t>Check box for five number summary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 flipH="1">
            <a:off x="2286000" y="5257800"/>
            <a:ext cx="3200400" cy="685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 flipH="1">
            <a:off x="2895600" y="4191000"/>
            <a:ext cx="2590800" cy="304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 flipH="1">
            <a:off x="4267200" y="35814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3" name="AutoShape 10"/>
          <p:cNvSpPr>
            <a:spLocks/>
          </p:cNvSpPr>
          <p:nvPr/>
        </p:nvSpPr>
        <p:spPr bwMode="auto">
          <a:xfrm>
            <a:off x="2362200" y="4038600"/>
            <a:ext cx="381000" cy="838200"/>
          </a:xfrm>
          <a:prstGeom prst="rightBrace">
            <a:avLst>
              <a:gd name="adj1" fmla="val 18333"/>
              <a:gd name="adj2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017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642BBA60-F071-4F9C-8EDD-21C8F0F787BB}" type="slidenum">
              <a:rPr lang="en-US"/>
              <a:pPr/>
              <a:t>36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Stem and Leaf Display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number is divided into two parts: x </a:t>
            </a:r>
            <a:r>
              <a:rPr lang="en-US" smtClean="0">
                <a:sym typeface="Symbol" pitchFamily="18" charset="2"/>
              </a:rPr>
              <a:t> y   </a:t>
            </a:r>
            <a:r>
              <a:rPr lang="en-US" smtClean="0"/>
              <a:t>x = stem, and y = leaf</a:t>
            </a:r>
          </a:p>
          <a:p>
            <a:pPr eaLnBrk="1" hangingPunct="1"/>
            <a:r>
              <a:rPr lang="en-US" smtClean="0"/>
              <a:t>Stem = cell; leaf = value within cell</a:t>
            </a:r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3276600" y="5791200"/>
            <a:ext cx="3962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sz="18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</a:t>
            </a:r>
            <a:r>
              <a:rPr lang="en-US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37</a:t>
            </a:r>
            <a:endParaRPr lang="en-US" sz="1800" b="1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algn="ctr" eaLnBrk="0" hangingPunct="0"/>
            <a:r>
              <a:rPr lang="en-US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12</a:t>
            </a:r>
            <a:r>
              <a:rPr lang="en-US" sz="18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</a:t>
            </a:r>
            <a:r>
              <a:rPr lang="en-US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46</a:t>
            </a:r>
            <a:endParaRPr lang="en-US" sz="1800" b="1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eaLnBrk="0" hangingPunct="0"/>
            <a:endParaRPr lang="en-US" sz="1800" b="1">
              <a:latin typeface="Times New Roman" pitchFamily="18" charset="0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685800" y="52578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Stem and leaf display aggregates and sorts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all leaves within the same stem: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2438400" y="3657600"/>
            <a:ext cx="41148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Number                       Stem </a:t>
            </a:r>
            <a:r>
              <a:rPr lang="en-US" sz="14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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Leaf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117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                                    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 </a:t>
            </a:r>
            <a:r>
              <a:rPr lang="en-US" sz="14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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7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113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                                    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 </a:t>
            </a:r>
            <a:r>
              <a:rPr lang="en-US" sz="14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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124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                                    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</a:t>
            </a:r>
            <a:r>
              <a:rPr lang="en-US" sz="14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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125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                                    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</a:t>
            </a:r>
            <a:r>
              <a:rPr lang="en-US" sz="14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</a:t>
            </a:r>
            <a:r>
              <a:rPr lang="en-US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6</a:t>
            </a:r>
          </a:p>
          <a:p>
            <a:pPr>
              <a:spcBef>
                <a:spcPct val="50000"/>
              </a:spcBef>
            </a:pPr>
            <a:endParaRPr lang="en-US" sz="14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5" name="AutoShape 8"/>
          <p:cNvSpPr>
            <a:spLocks/>
          </p:cNvSpPr>
          <p:nvPr/>
        </p:nvSpPr>
        <p:spPr bwMode="auto">
          <a:xfrm>
            <a:off x="6019800" y="4038600"/>
            <a:ext cx="76200" cy="457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AutoShape 9"/>
          <p:cNvSpPr>
            <a:spLocks/>
          </p:cNvSpPr>
          <p:nvPr/>
        </p:nvSpPr>
        <p:spPr bwMode="auto">
          <a:xfrm>
            <a:off x="6096000" y="4724400"/>
            <a:ext cx="76200" cy="457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Freeform 10"/>
          <p:cNvSpPr>
            <a:spLocks/>
          </p:cNvSpPr>
          <p:nvPr/>
        </p:nvSpPr>
        <p:spPr bwMode="auto">
          <a:xfrm>
            <a:off x="5943600" y="4267200"/>
            <a:ext cx="838200" cy="1676400"/>
          </a:xfrm>
          <a:custGeom>
            <a:avLst/>
            <a:gdLst>
              <a:gd name="T0" fmla="*/ 228600 w 528"/>
              <a:gd name="T1" fmla="*/ 0 h 1056"/>
              <a:gd name="T2" fmla="*/ 838200 w 528"/>
              <a:gd name="T3" fmla="*/ 0 h 1056"/>
              <a:gd name="T4" fmla="*/ 838200 w 528"/>
              <a:gd name="T5" fmla="*/ 1676400 h 1056"/>
              <a:gd name="T6" fmla="*/ 0 w 528"/>
              <a:gd name="T7" fmla="*/ 167640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1056"/>
              <a:gd name="T14" fmla="*/ 528 w 52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1056">
                <a:moveTo>
                  <a:pt x="144" y="0"/>
                </a:moveTo>
                <a:lnTo>
                  <a:pt x="528" y="0"/>
                </a:lnTo>
                <a:lnTo>
                  <a:pt x="528" y="1056"/>
                </a:lnTo>
                <a:lnTo>
                  <a:pt x="0" y="1056"/>
                </a:lnTo>
              </a:path>
            </a:pathLst>
          </a:cu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8" name="Freeform 11"/>
          <p:cNvSpPr>
            <a:spLocks/>
          </p:cNvSpPr>
          <p:nvPr/>
        </p:nvSpPr>
        <p:spPr bwMode="auto">
          <a:xfrm>
            <a:off x="6019800" y="4953000"/>
            <a:ext cx="533400" cy="1295400"/>
          </a:xfrm>
          <a:custGeom>
            <a:avLst/>
            <a:gdLst>
              <a:gd name="T0" fmla="*/ 228600 w 336"/>
              <a:gd name="T1" fmla="*/ 0 h 816"/>
              <a:gd name="T2" fmla="*/ 533400 w 336"/>
              <a:gd name="T3" fmla="*/ 0 h 816"/>
              <a:gd name="T4" fmla="*/ 533400 w 336"/>
              <a:gd name="T5" fmla="*/ 1295400 h 816"/>
              <a:gd name="T6" fmla="*/ 0 w 336"/>
              <a:gd name="T7" fmla="*/ 129540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816"/>
              <a:gd name="T14" fmla="*/ 336 w 33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816">
                <a:moveTo>
                  <a:pt x="144" y="0"/>
                </a:moveTo>
                <a:lnTo>
                  <a:pt x="336" y="0"/>
                </a:lnTo>
                <a:lnTo>
                  <a:pt x="336" y="816"/>
                </a:lnTo>
                <a:lnTo>
                  <a:pt x="0" y="816"/>
                </a:lnTo>
              </a:path>
            </a:pathLst>
          </a:cu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1203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84231159-FC9D-463D-AEF5-50485FABD3C4}" type="slidenum">
              <a:rPr lang="en-US"/>
              <a:pPr/>
              <a:t>37</a:t>
            </a:fld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Stem and Leaf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Stem unit is a power of 10; the higher the stem unit, the more aggregation of data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262188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07" name="Picture 10" descr="C:\Documents and Settings\evansjr\My Documents\Current Book Revisions\SDA 4E\SDA 4E FINAL FILES\SDA 4E Screen Captures\SDA4E Captures Ch 2\Fig 2.36 stem and leaf resul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76600"/>
            <a:ext cx="76962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2227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CC7371D6-B396-4F74-B5EA-3B6C256D5016}" type="slidenum">
              <a:rPr lang="en-US"/>
              <a:pPr/>
              <a:t>38</a:t>
            </a:fld>
            <a:endParaRPr lang="en-US"/>
          </a:p>
        </p:txBody>
      </p:sp>
      <p:pic>
        <p:nvPicPr>
          <p:cNvPr id="52228" name="Picture 11" descr="C:\Documents and Settings\evansjr\My Documents\Current Book Revisions\SDA 4E\SDA 4E FINAL FILES\SDA 4E Screen Captures\SDA4E Captures Ch 2\Fig 2.35 stem and leaf dia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3657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PHStat</a:t>
            </a:r>
            <a:r>
              <a:rPr lang="en-US" smtClean="0"/>
              <a:t> Tool: Stem and Leaf Display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PHStat</a:t>
            </a:r>
            <a:r>
              <a:rPr lang="en-US" sz="2800" smtClean="0"/>
              <a:t> menu &gt; </a:t>
            </a:r>
            <a:r>
              <a:rPr lang="en-US" sz="2800" i="1" smtClean="0"/>
              <a:t>Descriptive Statistics</a:t>
            </a:r>
            <a:r>
              <a:rPr lang="en-US" sz="2800" smtClean="0"/>
              <a:t> &gt; </a:t>
            </a:r>
            <a:r>
              <a:rPr lang="en-US" sz="2800" i="1" smtClean="0"/>
              <a:t>Stem and Leaf Display</a:t>
            </a: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5562600" y="3581400"/>
            <a:ext cx="31242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Enter data range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Select stem unit or autocalculation</a:t>
            </a:r>
          </a:p>
          <a:p>
            <a:pPr>
              <a:spcBef>
                <a:spcPct val="50000"/>
              </a:spcBef>
            </a:pPr>
            <a:r>
              <a:rPr lang="en-US"/>
              <a:t>Check Summary Statistics box</a:t>
            </a:r>
          </a:p>
        </p:txBody>
      </p:sp>
      <p:sp>
        <p:nvSpPr>
          <p:cNvPr id="52232" name="Line 6"/>
          <p:cNvSpPr>
            <a:spLocks noChangeShapeType="1"/>
          </p:cNvSpPr>
          <p:nvPr/>
        </p:nvSpPr>
        <p:spPr bwMode="auto">
          <a:xfrm flipH="1">
            <a:off x="3886200" y="38100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3" name="Line 7"/>
          <p:cNvSpPr>
            <a:spLocks noChangeShapeType="1"/>
          </p:cNvSpPr>
          <p:nvPr/>
        </p:nvSpPr>
        <p:spPr bwMode="auto">
          <a:xfrm flipH="1">
            <a:off x="3200400" y="4876800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4" name="Line 8"/>
          <p:cNvSpPr>
            <a:spLocks noChangeShapeType="1"/>
          </p:cNvSpPr>
          <p:nvPr/>
        </p:nvSpPr>
        <p:spPr bwMode="auto">
          <a:xfrm flipH="1">
            <a:off x="2209800" y="60198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5" name="AutoShape 9"/>
          <p:cNvSpPr>
            <a:spLocks/>
          </p:cNvSpPr>
          <p:nvPr/>
        </p:nvSpPr>
        <p:spPr bwMode="auto">
          <a:xfrm>
            <a:off x="2590800" y="4495800"/>
            <a:ext cx="304800" cy="762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3251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6893915D-CB08-4677-9D7A-529863E7F772}" type="slidenum">
              <a:rPr lang="en-US"/>
              <a:pPr/>
              <a:t>39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Dot Scale Diagram </a:t>
            </a:r>
          </a:p>
        </p:txBody>
      </p:sp>
      <p:sp>
        <p:nvSpPr>
          <p:cNvPr id="5325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PHStat</a:t>
            </a:r>
            <a:r>
              <a:rPr lang="en-US" sz="2800" smtClean="0"/>
              <a:t> menu &gt; </a:t>
            </a:r>
            <a:r>
              <a:rPr lang="en-US" sz="2800" i="1" smtClean="0"/>
              <a:t>Descriptive Statistics</a:t>
            </a:r>
            <a:r>
              <a:rPr lang="en-US" sz="2800" smtClean="0"/>
              <a:t> &gt; </a:t>
            </a:r>
            <a:r>
              <a:rPr lang="en-US" sz="2800" i="1" smtClean="0"/>
              <a:t>Dot Scale Diagram</a:t>
            </a:r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2566988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55" name="Rectangle 4"/>
          <p:cNvSpPr>
            <a:spLocks noChangeArrowheads="1"/>
          </p:cNvSpPr>
          <p:nvPr/>
        </p:nvSpPr>
        <p:spPr bwMode="auto">
          <a:xfrm>
            <a:off x="182880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3256" name="Picture 8" descr="C:\Documents and Settings\evansjr\My Documents\Current Book Revisions\SDA 4E\SDA 4E FINAL FILES\SDA 4E Screen Captures\SDA4E Captures Ch 2\Fig 2.37 dot scale 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5924550" cy="360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17411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28D74B58-8B97-4F01-B1CD-F03E0A3A7A91}" type="slidenum">
              <a:rPr lang="en-US"/>
              <a:pPr/>
              <a:t>4</a:t>
            </a:fld>
            <a:endParaRPr lang="en-US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Excel Descriptive Statistics Tool</a:t>
            </a:r>
          </a:p>
        </p:txBody>
      </p:sp>
      <p:pic>
        <p:nvPicPr>
          <p:cNvPr id="17413" name="Picture 2" descr="C:\Documents and Settings\evansjr\My Documents\Current Book Revisions\SDA 4E\SDA 4E FINAL FILES\SDA 4E Screen Captures\SDA4E Captures Ch 2\Fig 2.16 descr stats dia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590800"/>
            <a:ext cx="40068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 descr="C:\Documents and Settings\evansjr\My Documents\Current Book Revisions\SDA 4E\SDA 4E FINAL FILES\SDA 4E Screen Captures\SDA4E Captures Ch 2\Fig 2.15  portion of 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90800"/>
            <a:ext cx="45529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427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CF4EA188-9427-4821-A003-B178E9626993}" type="slidenum">
              <a:rPr lang="en-US"/>
              <a:pPr/>
              <a:t>40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Categorical Data: Proportions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544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Proportion</a:t>
            </a:r>
            <a:r>
              <a:rPr lang="en-US" smtClean="0"/>
              <a:t> - fraction of data that has a certain characteristic</a:t>
            </a:r>
          </a:p>
          <a:p>
            <a:pPr eaLnBrk="1" hangingPunct="1"/>
            <a:r>
              <a:rPr lang="en-US" smtClean="0"/>
              <a:t>Use the Excel function </a:t>
            </a:r>
            <a:r>
              <a:rPr lang="en-US" smtClean="0">
                <a:cs typeface="Times New Roman" pitchFamily="18" charset="0"/>
              </a:rPr>
              <a:t>COUNTIF(</a:t>
            </a:r>
            <a:r>
              <a:rPr lang="en-US" i="1" smtClean="0">
                <a:cs typeface="Times New Roman" pitchFamily="18" charset="0"/>
              </a:rPr>
              <a:t>data range, criteria</a:t>
            </a:r>
            <a:r>
              <a:rPr lang="en-US" smtClean="0">
                <a:cs typeface="Times New Roman" pitchFamily="18" charset="0"/>
              </a:rPr>
              <a:t>) to count observations meeting a criterion to compute proportions.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5529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5F9BD1EE-9B66-48FF-B9E0-8F5B473D0F31}" type="slidenum">
              <a:rPr lang="en-US"/>
              <a:pPr/>
              <a:t>41</a:t>
            </a:fld>
            <a:endParaRPr lang="en-US"/>
          </a:p>
        </p:txBody>
      </p:sp>
      <p:sp>
        <p:nvSpPr>
          <p:cNvPr id="553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Cross-Tabulation (Contingency Table)</a:t>
            </a:r>
          </a:p>
        </p:txBody>
      </p:sp>
      <p:pic>
        <p:nvPicPr>
          <p:cNvPr id="55301" name="Picture 2" descr="C:\Documents and Settings\evansjr\My Documents\Current Book Revisions\SDA 4E\SDA 4E FINAL FILES\SDA 4E Screen Captures\SDA4E Captures Ch 2\Fig 2.40 cross tab social networ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86200"/>
            <a:ext cx="4572000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3" descr="C:\Documents and Settings\evansjr\My Documents\Current Book Revisions\SDA 4E\SDA 4E FINAL FILES\SDA 4E Screen Captures\SDA4E Captures Ch 2\Fig 2.39 portion of social networ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05000"/>
            <a:ext cx="5791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1843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EF4FE5E6-79DB-49FD-A8D9-FEF9898E0244}" type="slidenum">
              <a:rPr lang="en-US"/>
              <a:pPr/>
              <a:t>5</a:t>
            </a:fld>
            <a:endParaRPr lang="en-US"/>
          </a:p>
        </p:txBody>
      </p:sp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Facebook Survey Results</a:t>
            </a:r>
          </a:p>
        </p:txBody>
      </p:sp>
      <p:pic>
        <p:nvPicPr>
          <p:cNvPr id="18437" name="Content Placeholder 3" descr="C:\Documents and Settings\evansjr\My Documents\Current Book Revisions\SDA 4E\SDA 4E FINAL FILES\SDA 4E Screen Captures\SDA4E Captures Ch 2\Fig 2.17 facebook descr stat result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286000"/>
            <a:ext cx="8183563" cy="35814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19459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0DD31089-139D-4261-BDE8-62A29F165E15}" type="slidenum">
              <a:rPr lang="en-US"/>
              <a:pPr/>
              <a:t>6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 and Notation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smtClean="0">
                <a:solidFill>
                  <a:schemeClr val="folHlink"/>
                </a:solidFill>
              </a:rPr>
              <a:t>Parameter</a:t>
            </a:r>
            <a:r>
              <a:rPr lang="en-US" sz="2800" smtClean="0"/>
              <a:t> – a measurable characteristic of a population:  </a:t>
            </a:r>
            <a:r>
              <a:rPr lang="en-US" sz="2800" smtClean="0">
                <a:latin typeface="Symbol" pitchFamily="18" charset="2"/>
              </a:rPr>
              <a:t>m</a:t>
            </a:r>
            <a:r>
              <a:rPr lang="en-US" sz="2800" smtClean="0"/>
              <a:t> is a parameter, 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</a:t>
            </a:r>
            <a:r>
              <a:rPr lang="en-US" sz="2400" smtClean="0">
                <a:sym typeface="Symbol" pitchFamily="18" charset="2"/>
              </a:rPr>
              <a:t>x </a:t>
            </a:r>
            <a:r>
              <a:rPr lang="en-US" sz="2800" smtClean="0"/>
              <a:t>is not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smtClean="0">
                <a:solidFill>
                  <a:schemeClr val="folHlink"/>
                </a:solidFill>
              </a:rPr>
              <a:t>x</a:t>
            </a:r>
            <a:r>
              <a:rPr lang="en-US" sz="2800" baseline="-25000" smtClean="0">
                <a:solidFill>
                  <a:schemeClr val="folHlink"/>
                </a:solidFill>
              </a:rPr>
              <a:t>i</a:t>
            </a:r>
            <a:r>
              <a:rPr lang="en-US" sz="2800" smtClean="0">
                <a:solidFill>
                  <a:schemeClr val="folHlink"/>
                </a:solidFill>
              </a:rPr>
              <a:t> </a:t>
            </a:r>
            <a:r>
              <a:rPr lang="en-US" sz="2800" smtClean="0"/>
              <a:t>represents the i</a:t>
            </a:r>
            <a:r>
              <a:rPr lang="en-US" sz="2800" baseline="30000" smtClean="0"/>
              <a:t>th</a:t>
            </a:r>
            <a:r>
              <a:rPr lang="en-US" sz="2800" smtClean="0"/>
              <a:t> observation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smtClean="0">
                <a:solidFill>
                  <a:schemeClr val="folHlink"/>
                </a:solidFill>
                <a:sym typeface="Symbol" pitchFamily="18" charset="2"/>
              </a:rPr>
              <a:t></a:t>
            </a:r>
            <a:r>
              <a:rPr lang="en-US" sz="2800" smtClean="0">
                <a:sym typeface="Symbol" pitchFamily="18" charset="2"/>
              </a:rPr>
              <a:t> indicates the operation of addition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smtClean="0">
                <a:solidFill>
                  <a:schemeClr val="folHlink"/>
                </a:solidFill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is the size of the population; </a:t>
            </a:r>
            <a:r>
              <a:rPr lang="en-US" sz="2800" smtClean="0">
                <a:solidFill>
                  <a:schemeClr val="folHlink"/>
                </a:solidFill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is the size of the sample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smtClean="0">
                <a:solidFill>
                  <a:schemeClr val="folHlink"/>
                </a:solidFill>
                <a:sym typeface="Symbol" pitchFamily="18" charset="2"/>
              </a:rPr>
              <a:t>f</a:t>
            </a:r>
            <a:r>
              <a:rPr lang="en-US" sz="2800" baseline="-25000" smtClean="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lang="en-US" sz="2800" b="1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is the number of observations in cell i of a frequency distribution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048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EE56D659-8193-4A73-968C-46A809D48597}" type="slidenum">
              <a:rPr lang="en-US"/>
              <a:pPr/>
              <a:t>7</a:t>
            </a:fld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Arithmetic Mean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pPr eaLnBrk="1" hangingPunct="1"/>
            <a:r>
              <a:rPr lang="en-US" smtClean="0"/>
              <a:t>Population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/>
              <a:t>Sample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/>
              <a:t>Excel function AVERAGE(</a:t>
            </a:r>
            <a:r>
              <a:rPr lang="en-US" i="1" smtClean="0"/>
              <a:t>range</a:t>
            </a:r>
            <a:r>
              <a:rPr lang="en-US" smtClean="0"/>
              <a:t>)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424815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3124200" y="1981200"/>
          <a:ext cx="1524000" cy="1458913"/>
        </p:xfrm>
        <a:graphic>
          <a:graphicData uri="http://schemas.openxmlformats.org/presentationml/2006/ole">
            <p:oleObj spid="_x0000_s20482" r:id="rId3" imgW="647419" imgH="622030" progId="Equation.3">
              <p:embed/>
            </p:oleObj>
          </a:graphicData>
        </a:graphic>
      </p:graphicFrame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4252913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483" name="Object 7"/>
          <p:cNvGraphicFramePr>
            <a:graphicFrameLocks noChangeAspect="1"/>
          </p:cNvGraphicFramePr>
          <p:nvPr/>
        </p:nvGraphicFramePr>
        <p:xfrm>
          <a:off x="2971800" y="3810000"/>
          <a:ext cx="1600200" cy="1550988"/>
        </p:xfrm>
        <a:graphic>
          <a:graphicData uri="http://schemas.openxmlformats.org/presentationml/2006/ole">
            <p:oleObj spid="_x0000_s20483" r:id="rId4" imgW="634725" imgH="62203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1507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617B8F77-E8FB-40FF-9F52-9BF8CCCB9672}" type="slidenum">
              <a:rPr lang="en-US"/>
              <a:pPr/>
              <a:t>8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Mean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Meaningful for interval and ratio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All data used in the calculation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Unique for every set of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Affected by unusually large or small observations (</a:t>
            </a:r>
            <a:r>
              <a:rPr lang="en-US" sz="2800" smtClean="0">
                <a:solidFill>
                  <a:schemeClr val="folHlink"/>
                </a:solidFill>
              </a:rPr>
              <a:t>outliers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only measure of central tendency where the sum of the deviations of each value from the measure is zero; i.e.,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			(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800" baseline="-25000" smtClean="0">
                <a:sym typeface="Symbol" pitchFamily="18" charset="2"/>
              </a:rPr>
              <a:t>i</a:t>
            </a:r>
            <a:r>
              <a:rPr lang="en-US" sz="2800" smtClean="0">
                <a:sym typeface="Symbol" pitchFamily="18" charset="2"/>
              </a:rPr>
              <a:t> –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x ) = 0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5029200" y="566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2010 Pearson Education, Inc.  Publishing as Prentice Hall</a:t>
            </a:r>
          </a:p>
        </p:txBody>
      </p:sp>
      <p:sp>
        <p:nvSpPr>
          <p:cNvPr id="22531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2(2)-</a:t>
            </a:r>
            <a:fld id="{7E7312E3-67BA-4145-9717-29B3F4DB812E}" type="slidenum">
              <a:rPr lang="en-US"/>
              <a:pPr/>
              <a:t>9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Median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Middle value when data are ordered from smallest to largest.  This results in an equal number of observations above the median as below it.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Unique for each set of data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Not affected by extremes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Meaningful for ratio, interval, and ordinal data</a:t>
            </a:r>
          </a:p>
          <a:p>
            <a:pPr eaLnBrk="1" hangingPunct="1"/>
            <a:r>
              <a:rPr lang="en-US" sz="2800" smtClean="0"/>
              <a:t>Excel function MEDIAN(</a:t>
            </a:r>
            <a:r>
              <a:rPr lang="en-US" sz="2800" i="1" smtClean="0"/>
              <a:t>range</a:t>
            </a:r>
            <a:r>
              <a:rPr lang="en-US" sz="2800" smtClean="0"/>
              <a:t>)</a:t>
            </a:r>
          </a:p>
          <a:p>
            <a:pPr lvl="1" eaLnBrk="1" hangingPunct="1"/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593</TotalTime>
  <Words>1654</Words>
  <Application>Microsoft Office PowerPoint</Application>
  <PresentationFormat>On-screen Show (4:3)</PresentationFormat>
  <Paragraphs>270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Tahoma</vt:lpstr>
      <vt:lpstr>ＭＳ Ｐゴシック</vt:lpstr>
      <vt:lpstr>Arial</vt:lpstr>
      <vt:lpstr>Wingdings</vt:lpstr>
      <vt:lpstr>Times New Roman</vt:lpstr>
      <vt:lpstr>Symbol</vt:lpstr>
      <vt:lpstr>Arial Unicode MS</vt:lpstr>
      <vt:lpstr>Optr</vt:lpstr>
      <vt:lpstr>Blends</vt:lpstr>
      <vt:lpstr>Microsoft Equation 3.0</vt:lpstr>
      <vt:lpstr>Chapter 2: Displaying and Summarizing Data</vt:lpstr>
      <vt:lpstr>Excel Support</vt:lpstr>
      <vt:lpstr>Descriptive Statistics</vt:lpstr>
      <vt:lpstr>Excel Descriptive Statistics Tool</vt:lpstr>
      <vt:lpstr>Facebook Survey Results</vt:lpstr>
      <vt:lpstr>Terminology and Notation</vt:lpstr>
      <vt:lpstr> Arithmetic Mean</vt:lpstr>
      <vt:lpstr>Properties of the Mean</vt:lpstr>
      <vt:lpstr>Median</vt:lpstr>
      <vt:lpstr>Mode</vt:lpstr>
      <vt:lpstr>Midrange</vt:lpstr>
      <vt:lpstr>Measures of Dispersion</vt:lpstr>
      <vt:lpstr>Variance</vt:lpstr>
      <vt:lpstr>Standard Deviation</vt:lpstr>
      <vt:lpstr>Grouped Data: Calculation of Mean</vt:lpstr>
      <vt:lpstr>Grouped Data: Calculation of Variance</vt:lpstr>
      <vt:lpstr>Chebyshev’s Theorem</vt:lpstr>
      <vt:lpstr>Example</vt:lpstr>
      <vt:lpstr>Coefficient of Variation</vt:lpstr>
      <vt:lpstr>Frequency Distribution</vt:lpstr>
      <vt:lpstr>Example: Facebook Friends</vt:lpstr>
      <vt:lpstr>Histogram</vt:lpstr>
      <vt:lpstr>Excel Tool: Histogram</vt:lpstr>
      <vt:lpstr>Good Practice Guidelines</vt:lpstr>
      <vt:lpstr>Examples from Facebook Survey </vt:lpstr>
      <vt:lpstr>Excel Frequency Function</vt:lpstr>
      <vt:lpstr>Skewness</vt:lpstr>
      <vt:lpstr>Kurtosis</vt:lpstr>
      <vt:lpstr>Data Profiles (Fractiles)</vt:lpstr>
      <vt:lpstr>Statistical Relationships</vt:lpstr>
      <vt:lpstr>Examples of Correlation</vt:lpstr>
      <vt:lpstr>Excel Tool: Correlation</vt:lpstr>
      <vt:lpstr>Colleges and Universities Data</vt:lpstr>
      <vt:lpstr>Box and Whisker Plots</vt:lpstr>
      <vt:lpstr>PHStat Tool: Box and Whisker Plot</vt:lpstr>
      <vt:lpstr>Stem and Leaf Display</vt:lpstr>
      <vt:lpstr>Stem and Leaf</vt:lpstr>
      <vt:lpstr>PHStat Tool: Stem and Leaf Display</vt:lpstr>
      <vt:lpstr>Dot Scale Diagram </vt:lpstr>
      <vt:lpstr>Categorical Data: Proportions</vt:lpstr>
      <vt:lpstr>Cross-Tabulation (Contingency Table)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Displaying and Summarizing Data</dc:title>
  <dc:creator>James Evans</dc:creator>
  <cp:lastModifiedBy>Nyta</cp:lastModifiedBy>
  <cp:revision>39</cp:revision>
  <dcterms:created xsi:type="dcterms:W3CDTF">2001-12-04T14:53:40Z</dcterms:created>
  <dcterms:modified xsi:type="dcterms:W3CDTF">2015-12-07T19:48:43Z</dcterms:modified>
</cp:coreProperties>
</file>