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22D66-0330-4F40-B9AA-B47C05808401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71B31-3F2E-6A42-9923-3458E40CB2CA}">
      <dgm:prSet phldrT="[Text]"/>
      <dgm:spPr/>
      <dgm:t>
        <a:bodyPr/>
        <a:lstStyle/>
        <a:p>
          <a:r>
            <a:rPr lang="en-US"/>
            <a:t>Coca-Cola SWOT</a:t>
          </a:r>
        </a:p>
      </dgm:t>
    </dgm:pt>
    <dgm:pt modelId="{5B98D743-2C28-864A-B29E-EDB362B8FD92}" type="parTrans" cxnId="{6A3FF2DC-8C94-4741-A0E8-E9E45BA37F23}">
      <dgm:prSet/>
      <dgm:spPr/>
      <dgm:t>
        <a:bodyPr/>
        <a:lstStyle/>
        <a:p>
          <a:endParaRPr lang="en-US"/>
        </a:p>
      </dgm:t>
    </dgm:pt>
    <dgm:pt modelId="{CC9F18FF-EF23-CE46-BA24-A4025943B65F}" type="sibTrans" cxnId="{6A3FF2DC-8C94-4741-A0E8-E9E45BA37F23}">
      <dgm:prSet/>
      <dgm:spPr/>
      <dgm:t>
        <a:bodyPr/>
        <a:lstStyle/>
        <a:p>
          <a:endParaRPr lang="en-US"/>
        </a:p>
      </dgm:t>
    </dgm:pt>
    <dgm:pt modelId="{4C1C11BA-8563-E942-98AE-16E3E5B52387}">
      <dgm:prSet phldrT="[Text]"/>
      <dgm:spPr/>
      <dgm:t>
        <a:bodyPr/>
        <a:lstStyle/>
        <a:p>
          <a:r>
            <a:rPr lang="en-US"/>
            <a:t>Established brand image</a:t>
          </a:r>
        </a:p>
      </dgm:t>
    </dgm:pt>
    <dgm:pt modelId="{702EC43C-EBF3-AD44-B1AC-5947815FD93F}" type="parTrans" cxnId="{04B73798-1648-9D49-992A-B73208314356}">
      <dgm:prSet/>
      <dgm:spPr/>
      <dgm:t>
        <a:bodyPr/>
        <a:lstStyle/>
        <a:p>
          <a:endParaRPr lang="en-US"/>
        </a:p>
      </dgm:t>
    </dgm:pt>
    <dgm:pt modelId="{26B4CBCE-B910-CF49-82BA-7438FE4F49D6}" type="sibTrans" cxnId="{04B73798-1648-9D49-992A-B73208314356}">
      <dgm:prSet/>
      <dgm:spPr/>
      <dgm:t>
        <a:bodyPr/>
        <a:lstStyle/>
        <a:p>
          <a:endParaRPr lang="en-US"/>
        </a:p>
      </dgm:t>
    </dgm:pt>
    <dgm:pt modelId="{C5E79E33-0CC7-1243-AAF4-6B8B8D44F0C1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Weaknesses</a:t>
          </a:r>
        </a:p>
      </dgm:t>
    </dgm:pt>
    <dgm:pt modelId="{E46C231D-C140-4742-A7EF-00A1201FB41C}" type="parTrans" cxnId="{B8B0649B-226A-3647-93F1-0C79DA25744F}">
      <dgm:prSet/>
      <dgm:spPr/>
      <dgm:t>
        <a:bodyPr/>
        <a:lstStyle/>
        <a:p>
          <a:endParaRPr lang="en-US"/>
        </a:p>
      </dgm:t>
    </dgm:pt>
    <dgm:pt modelId="{7C313FC8-F812-E04E-B75D-0C4494368071}" type="sibTrans" cxnId="{B8B0649B-226A-3647-93F1-0C79DA25744F}">
      <dgm:prSet/>
      <dgm:spPr/>
      <dgm:t>
        <a:bodyPr/>
        <a:lstStyle/>
        <a:p>
          <a:endParaRPr lang="en-US"/>
        </a:p>
      </dgm:t>
    </dgm:pt>
    <dgm:pt modelId="{3CD71075-AFDE-1142-97CF-ECF0D09799A8}">
      <dgm:prSet phldrT="[Text]"/>
      <dgm:spPr/>
      <dgm:t>
        <a:bodyPr/>
        <a:lstStyle/>
        <a:p>
          <a:r>
            <a:rPr lang="en-US"/>
            <a:t>Opportunities</a:t>
          </a:r>
        </a:p>
      </dgm:t>
    </dgm:pt>
    <dgm:pt modelId="{258437C1-B520-5644-A395-149752476ABE}" type="parTrans" cxnId="{3F105C16-989B-D442-AD81-844827973ED5}">
      <dgm:prSet/>
      <dgm:spPr/>
      <dgm:t>
        <a:bodyPr/>
        <a:lstStyle/>
        <a:p>
          <a:endParaRPr lang="en-US"/>
        </a:p>
      </dgm:t>
    </dgm:pt>
    <dgm:pt modelId="{5B8D0E0F-32C4-6647-B077-4502571D78BC}" type="sibTrans" cxnId="{3F105C16-989B-D442-AD81-844827973ED5}">
      <dgm:prSet/>
      <dgm:spPr/>
      <dgm:t>
        <a:bodyPr/>
        <a:lstStyle/>
        <a:p>
          <a:endParaRPr lang="en-US"/>
        </a:p>
      </dgm:t>
    </dgm:pt>
    <dgm:pt modelId="{50E70419-5F62-EC45-9D1A-055A33A2B814}">
      <dgm:prSet phldrT="[Text]"/>
      <dgm:spPr/>
      <dgm:t>
        <a:bodyPr/>
        <a:lstStyle/>
        <a:p>
          <a:r>
            <a:rPr lang="en-US"/>
            <a:t>Threats</a:t>
          </a:r>
        </a:p>
      </dgm:t>
    </dgm:pt>
    <dgm:pt modelId="{22443C5A-6AC4-4A41-A461-F48DFA84999D}" type="parTrans" cxnId="{62D7371B-5631-7041-AE57-055934A2587C}">
      <dgm:prSet/>
      <dgm:spPr/>
      <dgm:t>
        <a:bodyPr/>
        <a:lstStyle/>
        <a:p>
          <a:endParaRPr lang="en-US"/>
        </a:p>
      </dgm:t>
    </dgm:pt>
    <dgm:pt modelId="{1C69B97D-D330-2345-8F25-747E3BD68654}" type="sibTrans" cxnId="{62D7371B-5631-7041-AE57-055934A2587C}">
      <dgm:prSet/>
      <dgm:spPr/>
      <dgm:t>
        <a:bodyPr/>
        <a:lstStyle/>
        <a:p>
          <a:endParaRPr lang="en-US"/>
        </a:p>
      </dgm:t>
    </dgm:pt>
    <dgm:pt modelId="{458A950F-9A2A-9B47-8A1B-9A1C916F7A8B}">
      <dgm:prSet phldrT="[Text]"/>
      <dgm:spPr/>
      <dgm:t>
        <a:bodyPr/>
        <a:lstStyle/>
        <a:p>
          <a:r>
            <a:rPr lang="en-US"/>
            <a:t>Developed and enhanced customer loyalty</a:t>
          </a:r>
        </a:p>
      </dgm:t>
    </dgm:pt>
    <dgm:pt modelId="{C406EF1A-68BA-534C-B6FA-A768FD1E0FF9}" type="parTrans" cxnId="{756F56EB-BFE6-3D47-9104-97C267FC936D}">
      <dgm:prSet/>
      <dgm:spPr/>
      <dgm:t>
        <a:bodyPr/>
        <a:lstStyle/>
        <a:p>
          <a:endParaRPr lang="en-US"/>
        </a:p>
      </dgm:t>
    </dgm:pt>
    <dgm:pt modelId="{0F18ABE6-E2A5-F74F-ACC3-F5D6593E1C40}" type="sibTrans" cxnId="{756F56EB-BFE6-3D47-9104-97C267FC936D}">
      <dgm:prSet/>
      <dgm:spPr/>
      <dgm:t>
        <a:bodyPr/>
        <a:lstStyle/>
        <a:p>
          <a:endParaRPr lang="en-US"/>
        </a:p>
      </dgm:t>
    </dgm:pt>
    <dgm:pt modelId="{1A0B1EBA-B1ED-5540-9BAE-9EB04C3EF2CA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     Strengths</a:t>
          </a:r>
        </a:p>
      </dgm:t>
    </dgm:pt>
    <dgm:pt modelId="{74A10FC4-C55B-0048-B2EF-7C27DDDAE7CE}" type="parTrans" cxnId="{79C11FA7-E059-E64F-994A-DE27B45FDEA3}">
      <dgm:prSet/>
      <dgm:spPr/>
      <dgm:t>
        <a:bodyPr/>
        <a:lstStyle/>
        <a:p>
          <a:endParaRPr lang="en-US"/>
        </a:p>
      </dgm:t>
    </dgm:pt>
    <dgm:pt modelId="{5DF98E28-FB56-0648-8795-BA4AAB5F813B}" type="sibTrans" cxnId="{79C11FA7-E059-E64F-994A-DE27B45FDEA3}">
      <dgm:prSet/>
      <dgm:spPr/>
      <dgm:t>
        <a:bodyPr/>
        <a:lstStyle/>
        <a:p>
          <a:endParaRPr lang="en-US"/>
        </a:p>
      </dgm:t>
    </dgm:pt>
    <dgm:pt modelId="{1257FB40-6E46-4446-AC66-9D5EFEED3980}">
      <dgm:prSet phldrT="[Text]"/>
      <dgm:spPr/>
      <dgm:t>
        <a:bodyPr/>
        <a:lstStyle/>
        <a:p>
          <a:r>
            <a:rPr lang="en-US"/>
            <a:t>Environment friendly approach</a:t>
          </a:r>
        </a:p>
      </dgm:t>
    </dgm:pt>
    <dgm:pt modelId="{D1098A63-4392-A94D-A166-4DFFF4A7944F}" type="parTrans" cxnId="{28E39213-CC83-5E4B-96D0-2F0158F35E8F}">
      <dgm:prSet/>
      <dgm:spPr/>
      <dgm:t>
        <a:bodyPr/>
        <a:lstStyle/>
        <a:p>
          <a:endParaRPr lang="en-US"/>
        </a:p>
      </dgm:t>
    </dgm:pt>
    <dgm:pt modelId="{E78999B4-5024-204F-B1EE-E1122C5AF6E6}" type="sibTrans" cxnId="{28E39213-CC83-5E4B-96D0-2F0158F35E8F}">
      <dgm:prSet/>
      <dgm:spPr/>
      <dgm:t>
        <a:bodyPr/>
        <a:lstStyle/>
        <a:p>
          <a:endParaRPr lang="en-US"/>
        </a:p>
      </dgm:t>
    </dgm:pt>
    <dgm:pt modelId="{AEB3DE58-0E98-054B-BD6C-1CBEBE486E66}">
      <dgm:prSet phldrT="[Text]"/>
      <dgm:spPr/>
      <dgm:t>
        <a:bodyPr/>
        <a:lstStyle/>
        <a:p>
          <a:r>
            <a:rPr lang="en-US"/>
            <a:t>Corporate Social Responsibility as ethics</a:t>
          </a:r>
        </a:p>
      </dgm:t>
    </dgm:pt>
    <dgm:pt modelId="{C872DF13-9BAA-3F46-B16A-E3EA2D055667}" type="parTrans" cxnId="{FC882BB1-7233-064C-A106-0812FA130B12}">
      <dgm:prSet/>
      <dgm:spPr/>
      <dgm:t>
        <a:bodyPr/>
        <a:lstStyle/>
        <a:p>
          <a:endParaRPr lang="en-US"/>
        </a:p>
      </dgm:t>
    </dgm:pt>
    <dgm:pt modelId="{A31D7EF6-54C1-EB40-A4D3-6C68BA275100}" type="sibTrans" cxnId="{FC882BB1-7233-064C-A106-0812FA130B12}">
      <dgm:prSet/>
      <dgm:spPr/>
      <dgm:t>
        <a:bodyPr/>
        <a:lstStyle/>
        <a:p>
          <a:endParaRPr lang="en-US"/>
        </a:p>
      </dgm:t>
    </dgm:pt>
    <dgm:pt modelId="{A59E2AE1-5E1C-E34C-87E0-F16274858D67}">
      <dgm:prSet phldrT="[Text]"/>
      <dgm:spPr/>
      <dgm:t>
        <a:bodyPr/>
        <a:lstStyle/>
        <a:p>
          <a:r>
            <a:rPr lang="en-US"/>
            <a:t>Good and efficient marketing and advertising Strategies</a:t>
          </a:r>
        </a:p>
      </dgm:t>
    </dgm:pt>
    <dgm:pt modelId="{1F1C1545-72FB-C142-8A73-CAD1EDFFF85A}" type="parTrans" cxnId="{A8FD7A07-D63C-8F4B-A081-480F763F75E4}">
      <dgm:prSet/>
      <dgm:spPr/>
      <dgm:t>
        <a:bodyPr/>
        <a:lstStyle/>
        <a:p>
          <a:endParaRPr lang="en-US"/>
        </a:p>
      </dgm:t>
    </dgm:pt>
    <dgm:pt modelId="{60349627-B297-4047-A8CB-1D429EB3532D}" type="sibTrans" cxnId="{A8FD7A07-D63C-8F4B-A081-480F763F75E4}">
      <dgm:prSet/>
      <dgm:spPr/>
      <dgm:t>
        <a:bodyPr/>
        <a:lstStyle/>
        <a:p>
          <a:endParaRPr lang="en-US"/>
        </a:p>
      </dgm:t>
    </dgm:pt>
    <dgm:pt modelId="{2EAD5159-BA9F-6047-B050-B1E218DAB9EE}">
      <dgm:prSet phldrT="[Text]"/>
      <dgm:spPr/>
      <dgm:t>
        <a:bodyPr/>
        <a:lstStyle/>
        <a:p>
          <a:r>
            <a:rPr lang="en-US"/>
            <a:t>Extensive distribution channels</a:t>
          </a:r>
        </a:p>
      </dgm:t>
    </dgm:pt>
    <dgm:pt modelId="{E976E4E5-A1BD-9D4A-8C16-1AECF2D901E9}" type="parTrans" cxnId="{C8724374-37B0-8C43-BA75-F87AF9F0B09A}">
      <dgm:prSet/>
      <dgm:spPr/>
      <dgm:t>
        <a:bodyPr/>
        <a:lstStyle/>
        <a:p>
          <a:endParaRPr lang="en-US"/>
        </a:p>
      </dgm:t>
    </dgm:pt>
    <dgm:pt modelId="{8F6F23AF-4A5B-2E41-ADEA-28982C1B40AD}" type="sibTrans" cxnId="{C8724374-37B0-8C43-BA75-F87AF9F0B09A}">
      <dgm:prSet/>
      <dgm:spPr/>
      <dgm:t>
        <a:bodyPr/>
        <a:lstStyle/>
        <a:p>
          <a:endParaRPr lang="en-US"/>
        </a:p>
      </dgm:t>
    </dgm:pt>
    <dgm:pt modelId="{D8BD270A-F923-DE4C-9CF0-251E83330303}">
      <dgm:prSet phldrT="[Text]"/>
      <dgm:spPr/>
      <dgm:t>
        <a:bodyPr/>
        <a:lstStyle/>
        <a:p>
          <a:r>
            <a:rPr lang="en-US"/>
            <a:t>Deep market penetration and development along with good market share</a:t>
          </a:r>
        </a:p>
      </dgm:t>
    </dgm:pt>
    <dgm:pt modelId="{7C99C1AF-50C6-A244-89EE-A249896EE6E3}" type="parTrans" cxnId="{0F3EB01B-A82D-A341-B414-B52F3BFBBE0C}">
      <dgm:prSet/>
      <dgm:spPr/>
      <dgm:t>
        <a:bodyPr/>
        <a:lstStyle/>
        <a:p>
          <a:endParaRPr lang="en-US"/>
        </a:p>
      </dgm:t>
    </dgm:pt>
    <dgm:pt modelId="{4C05BFE4-CA0A-9144-AB96-9E3D43531575}" type="sibTrans" cxnId="{0F3EB01B-A82D-A341-B414-B52F3BFBBE0C}">
      <dgm:prSet/>
      <dgm:spPr/>
      <dgm:t>
        <a:bodyPr/>
        <a:lstStyle/>
        <a:p>
          <a:endParaRPr lang="en-US"/>
        </a:p>
      </dgm:t>
    </dgm:pt>
    <dgm:pt modelId="{78974C13-6A4A-5E4F-B265-6876824FA01A}">
      <dgm:prSet phldrT="[Text]"/>
      <dgm:spPr/>
      <dgm:t>
        <a:bodyPr/>
        <a:lstStyle/>
        <a:p>
          <a:r>
            <a:rPr lang="en-US"/>
            <a:t>Strong ability to undergo acquisitions </a:t>
          </a:r>
        </a:p>
      </dgm:t>
    </dgm:pt>
    <dgm:pt modelId="{AA1012A6-7BF8-ED4B-9E40-801BFE577434}" type="parTrans" cxnId="{7200ED76-0B95-494C-90AA-5964CA4F54C9}">
      <dgm:prSet/>
      <dgm:spPr/>
      <dgm:t>
        <a:bodyPr/>
        <a:lstStyle/>
        <a:p>
          <a:endParaRPr lang="en-US"/>
        </a:p>
      </dgm:t>
    </dgm:pt>
    <dgm:pt modelId="{B6D03181-F5BD-B545-B118-F3461080A005}" type="sibTrans" cxnId="{7200ED76-0B95-494C-90AA-5964CA4F54C9}">
      <dgm:prSet/>
      <dgm:spPr/>
      <dgm:t>
        <a:bodyPr/>
        <a:lstStyle/>
        <a:p>
          <a:endParaRPr lang="en-US"/>
        </a:p>
      </dgm:t>
    </dgm:pt>
    <dgm:pt modelId="{0C0E751F-7250-ED4D-AC2B-97618A4DBD1D}">
      <dgm:prSet phldrT="[Text]"/>
      <dgm:spPr/>
      <dgm:t>
        <a:bodyPr/>
        <a:lstStyle/>
        <a:p>
          <a:r>
            <a:rPr lang="en-US"/>
            <a:t>Global geographic mix is very strong </a:t>
          </a:r>
        </a:p>
      </dgm:t>
    </dgm:pt>
    <dgm:pt modelId="{C3356A84-7ABF-3642-AF66-2506F36CBC8D}" type="parTrans" cxnId="{1F0F9609-7478-AB48-86B2-E471B2B0F1A2}">
      <dgm:prSet/>
      <dgm:spPr/>
      <dgm:t>
        <a:bodyPr/>
        <a:lstStyle/>
        <a:p>
          <a:endParaRPr lang="en-US"/>
        </a:p>
      </dgm:t>
    </dgm:pt>
    <dgm:pt modelId="{E0C68C67-CAE5-BD45-9FDB-4333F0F3679F}" type="sibTrans" cxnId="{1F0F9609-7478-AB48-86B2-E471B2B0F1A2}">
      <dgm:prSet/>
      <dgm:spPr/>
      <dgm:t>
        <a:bodyPr/>
        <a:lstStyle/>
        <a:p>
          <a:endParaRPr lang="en-US"/>
        </a:p>
      </dgm:t>
    </dgm:pt>
    <dgm:pt modelId="{6338281C-871E-FB47-957C-32D7A2B9A2A9}">
      <dgm:prSet phldrT="[Text]"/>
      <dgm:spPr/>
      <dgm:t>
        <a:bodyPr/>
        <a:lstStyle/>
        <a:p>
          <a:r>
            <a:rPr lang="en-US"/>
            <a:t>Adoption of new techniques </a:t>
          </a:r>
        </a:p>
      </dgm:t>
    </dgm:pt>
    <dgm:pt modelId="{58E7539B-6C7B-DA41-8C61-BD237B9D0BDD}" type="parTrans" cxnId="{5FCA55E4-A89F-2948-99EA-ADAA3C8A5F13}">
      <dgm:prSet/>
      <dgm:spPr/>
      <dgm:t>
        <a:bodyPr/>
        <a:lstStyle/>
        <a:p>
          <a:endParaRPr lang="en-US"/>
        </a:p>
      </dgm:t>
    </dgm:pt>
    <dgm:pt modelId="{09BACFE2-53A7-734D-987A-B9E2F07C96DC}" type="sibTrans" cxnId="{5FCA55E4-A89F-2948-99EA-ADAA3C8A5F13}">
      <dgm:prSet/>
      <dgm:spPr/>
      <dgm:t>
        <a:bodyPr/>
        <a:lstStyle/>
        <a:p>
          <a:endParaRPr lang="en-US"/>
        </a:p>
      </dgm:t>
    </dgm:pt>
    <dgm:pt modelId="{80719433-A436-8B4C-A069-5083D707A510}">
      <dgm:prSet phldrT="[Text]"/>
      <dgm:spPr/>
      <dgm:t>
        <a:bodyPr/>
        <a:lstStyle/>
        <a:p>
          <a:r>
            <a:rPr lang="en-US"/>
            <a:t>The product portfolio is not very diverse in nature</a:t>
          </a:r>
        </a:p>
      </dgm:t>
    </dgm:pt>
    <dgm:pt modelId="{614EC38C-38EA-154B-AE49-9F65F100ED15}" type="parTrans" cxnId="{2A931018-1B58-D548-BE0D-260E813B2869}">
      <dgm:prSet/>
      <dgm:spPr/>
      <dgm:t>
        <a:bodyPr/>
        <a:lstStyle/>
        <a:p>
          <a:endParaRPr lang="en-US"/>
        </a:p>
      </dgm:t>
    </dgm:pt>
    <dgm:pt modelId="{A27A98B0-51B6-154B-BE40-EDFD1504BC59}" type="sibTrans" cxnId="{2A931018-1B58-D548-BE0D-260E813B2869}">
      <dgm:prSet/>
      <dgm:spPr/>
      <dgm:t>
        <a:bodyPr/>
        <a:lstStyle/>
        <a:p>
          <a:endParaRPr lang="en-US"/>
        </a:p>
      </dgm:t>
    </dgm:pt>
    <dgm:pt modelId="{47A8899A-C64E-384D-86A9-DB34E8D30F70}">
      <dgm:prSet phldrT="[Text]"/>
      <dgm:spPr/>
      <dgm:t>
        <a:bodyPr/>
        <a:lstStyle/>
        <a:p>
          <a:r>
            <a:rPr lang="en-US"/>
            <a:t>Due to increasing acquisitions, the debt created is very large</a:t>
          </a:r>
        </a:p>
      </dgm:t>
    </dgm:pt>
    <dgm:pt modelId="{F014FD47-6EA2-2040-9CBD-728EE3F4693D}" type="parTrans" cxnId="{49DBDE00-09E5-4945-9C43-B3E643EDCAD9}">
      <dgm:prSet/>
      <dgm:spPr/>
      <dgm:t>
        <a:bodyPr/>
        <a:lstStyle/>
        <a:p>
          <a:endParaRPr lang="en-US"/>
        </a:p>
      </dgm:t>
    </dgm:pt>
    <dgm:pt modelId="{FD9890D0-AB31-1D49-B228-3B936CE24B7A}" type="sibTrans" cxnId="{49DBDE00-09E5-4945-9C43-B3E643EDCAD9}">
      <dgm:prSet/>
      <dgm:spPr/>
      <dgm:t>
        <a:bodyPr/>
        <a:lstStyle/>
        <a:p>
          <a:endParaRPr lang="en-US"/>
        </a:p>
      </dgm:t>
    </dgm:pt>
    <dgm:pt modelId="{D5671BA8-34AC-2949-A76B-79BEED49FED3}">
      <dgm:prSet phldrT="[Text]"/>
      <dgm:spPr/>
      <dgm:t>
        <a:bodyPr/>
        <a:lstStyle/>
        <a:p>
          <a:r>
            <a:rPr lang="en-US"/>
            <a:t>Lack of advertising and marketing strategies in certain unpopular products</a:t>
          </a:r>
        </a:p>
      </dgm:t>
    </dgm:pt>
    <dgm:pt modelId="{5105C035-9785-6943-B698-04BE3E1EDF67}" type="parTrans" cxnId="{035E62AA-7181-FE4D-93E3-E1834D251A8F}">
      <dgm:prSet/>
      <dgm:spPr/>
      <dgm:t>
        <a:bodyPr/>
        <a:lstStyle/>
        <a:p>
          <a:endParaRPr lang="en-US"/>
        </a:p>
      </dgm:t>
    </dgm:pt>
    <dgm:pt modelId="{52F6799F-DE72-D24C-9D2F-C131370C0974}" type="sibTrans" cxnId="{035E62AA-7181-FE4D-93E3-E1834D251A8F}">
      <dgm:prSet/>
      <dgm:spPr/>
      <dgm:t>
        <a:bodyPr/>
        <a:lstStyle/>
        <a:p>
          <a:endParaRPr lang="en-US"/>
        </a:p>
      </dgm:t>
    </dgm:pt>
    <dgm:pt modelId="{765C56E2-0C3A-804C-99A3-0B7AFA8564F0}">
      <dgm:prSet phldrT="[Text]"/>
      <dgm:spPr/>
      <dgm:t>
        <a:bodyPr/>
        <a:lstStyle/>
        <a:p>
          <a:r>
            <a:rPr lang="en-US"/>
            <a:t>Decreased goodwill due to health aspects</a:t>
          </a:r>
        </a:p>
      </dgm:t>
    </dgm:pt>
    <dgm:pt modelId="{01367FFE-47D1-3942-B5D6-78B38DD3AFD0}" type="parTrans" cxnId="{B2C7AF0C-37F6-2446-9CE6-2C8EAF268651}">
      <dgm:prSet/>
      <dgm:spPr/>
      <dgm:t>
        <a:bodyPr/>
        <a:lstStyle/>
        <a:p>
          <a:endParaRPr lang="en-US"/>
        </a:p>
      </dgm:t>
    </dgm:pt>
    <dgm:pt modelId="{83EB159A-F823-0A47-B8F1-04A96CD4F757}" type="sibTrans" cxnId="{B2C7AF0C-37F6-2446-9CE6-2C8EAF268651}">
      <dgm:prSet/>
      <dgm:spPr/>
      <dgm:t>
        <a:bodyPr/>
        <a:lstStyle/>
        <a:p>
          <a:endParaRPr lang="en-US"/>
        </a:p>
      </dgm:t>
    </dgm:pt>
    <dgm:pt modelId="{B8746703-E4BC-4748-8147-14CB9830ADF7}">
      <dgm:prSet phldrT="[Text]"/>
      <dgm:spPr/>
      <dgm:t>
        <a:bodyPr/>
        <a:lstStyle/>
        <a:p>
          <a:r>
            <a:rPr lang="en-US"/>
            <a:t>High use of carbonated drinks </a:t>
          </a:r>
        </a:p>
      </dgm:t>
    </dgm:pt>
    <dgm:pt modelId="{C03BCDE8-38B0-BE48-85CD-5AC3708277B0}" type="parTrans" cxnId="{80B61C4A-1B1C-B442-A1A6-56701358E3D1}">
      <dgm:prSet/>
      <dgm:spPr/>
      <dgm:t>
        <a:bodyPr/>
        <a:lstStyle/>
        <a:p>
          <a:endParaRPr lang="en-US"/>
        </a:p>
      </dgm:t>
    </dgm:pt>
    <dgm:pt modelId="{E5F042B6-CE21-1249-88B8-D67B44E9434E}" type="sibTrans" cxnId="{80B61C4A-1B1C-B442-A1A6-56701358E3D1}">
      <dgm:prSet/>
      <dgm:spPr/>
      <dgm:t>
        <a:bodyPr/>
        <a:lstStyle/>
        <a:p>
          <a:endParaRPr lang="en-US"/>
        </a:p>
      </dgm:t>
    </dgm:pt>
    <dgm:pt modelId="{450E8D5C-39F0-9745-85CB-AF6FE31C9465}">
      <dgm:prSet phldrT="[Text]"/>
      <dgm:spPr/>
      <dgm:t>
        <a:bodyPr/>
        <a:lstStyle/>
        <a:p>
          <a:r>
            <a:rPr lang="en-US"/>
            <a:t>Increased use of sugar in Coca-Cola</a:t>
          </a:r>
        </a:p>
      </dgm:t>
    </dgm:pt>
    <dgm:pt modelId="{E1D1BA24-8950-0045-AA4D-ED793FEB3543}" type="parTrans" cxnId="{8A8A5B6D-8A04-FC45-AA60-AC6A31350A20}">
      <dgm:prSet/>
      <dgm:spPr/>
      <dgm:t>
        <a:bodyPr/>
        <a:lstStyle/>
        <a:p>
          <a:endParaRPr lang="en-US"/>
        </a:p>
      </dgm:t>
    </dgm:pt>
    <dgm:pt modelId="{2C57357F-2F59-D44F-8396-74B1B41F0845}" type="sibTrans" cxnId="{8A8A5B6D-8A04-FC45-AA60-AC6A31350A20}">
      <dgm:prSet/>
      <dgm:spPr/>
      <dgm:t>
        <a:bodyPr/>
        <a:lstStyle/>
        <a:p>
          <a:endParaRPr lang="en-US"/>
        </a:p>
      </dgm:t>
    </dgm:pt>
    <dgm:pt modelId="{99AE83F5-3EE9-8C47-920E-3B59290A1F33}">
      <dgm:prSet phldrT="[Text]"/>
      <dgm:spPr/>
      <dgm:t>
        <a:bodyPr/>
        <a:lstStyle/>
        <a:p>
          <a:r>
            <a:rPr lang="en-US"/>
            <a:t>Improper water management in water deficit regions</a:t>
          </a:r>
        </a:p>
      </dgm:t>
    </dgm:pt>
    <dgm:pt modelId="{A8EFBC9B-EAE1-F24E-A6EC-9B7335C2A37F}" type="parTrans" cxnId="{0664772F-D2AB-1444-93F8-216700FC7E77}">
      <dgm:prSet/>
      <dgm:spPr/>
      <dgm:t>
        <a:bodyPr/>
        <a:lstStyle/>
        <a:p>
          <a:endParaRPr lang="en-US"/>
        </a:p>
      </dgm:t>
    </dgm:pt>
    <dgm:pt modelId="{E5E0997E-BE84-4847-8D55-9504657F4AE4}" type="sibTrans" cxnId="{0664772F-D2AB-1444-93F8-216700FC7E77}">
      <dgm:prSet/>
      <dgm:spPr/>
      <dgm:t>
        <a:bodyPr/>
        <a:lstStyle/>
        <a:p>
          <a:endParaRPr lang="en-US"/>
        </a:p>
      </dgm:t>
    </dgm:pt>
    <dgm:pt modelId="{ADA14206-DDBF-B546-9EF8-F18C007FF92C}">
      <dgm:prSet phldrT="[Text]"/>
      <dgm:spPr/>
      <dgm:t>
        <a:bodyPr/>
        <a:lstStyle/>
        <a:p>
          <a:r>
            <a:rPr lang="en-US"/>
            <a:t>Fluctuations in the foreign currencies</a:t>
          </a:r>
        </a:p>
      </dgm:t>
    </dgm:pt>
    <dgm:pt modelId="{962FB03C-7D65-7B4B-B02F-2BC9408E4AD7}" type="parTrans" cxnId="{1F16DFB8-6D70-8C4A-B31E-28084A6BCA7E}">
      <dgm:prSet/>
      <dgm:spPr/>
      <dgm:t>
        <a:bodyPr/>
        <a:lstStyle/>
        <a:p>
          <a:endParaRPr lang="en-US"/>
        </a:p>
      </dgm:t>
    </dgm:pt>
    <dgm:pt modelId="{666F7277-9585-AA4F-8C77-780D6127E48E}" type="sibTrans" cxnId="{1F16DFB8-6D70-8C4A-B31E-28084A6BCA7E}">
      <dgm:prSet/>
      <dgm:spPr/>
      <dgm:t>
        <a:bodyPr/>
        <a:lstStyle/>
        <a:p>
          <a:endParaRPr lang="en-US"/>
        </a:p>
      </dgm:t>
    </dgm:pt>
    <dgm:pt modelId="{1625951C-FBBA-AF4D-932B-3BBF18F60AEB}">
      <dgm:prSet phldrT="[Text]"/>
      <dgm:spPr/>
      <dgm:t>
        <a:bodyPr/>
        <a:lstStyle/>
        <a:p>
          <a:r>
            <a:rPr lang="en-US"/>
            <a:t>Limited product range for covering all segments of society </a:t>
          </a:r>
        </a:p>
      </dgm:t>
    </dgm:pt>
    <dgm:pt modelId="{4BEDAC06-7C18-EB4D-950F-357D39E48753}" type="parTrans" cxnId="{1C66A72F-8C70-B640-9A4C-7D1DFDEAB065}">
      <dgm:prSet/>
      <dgm:spPr/>
      <dgm:t>
        <a:bodyPr/>
        <a:lstStyle/>
        <a:p>
          <a:endParaRPr lang="en-US"/>
        </a:p>
      </dgm:t>
    </dgm:pt>
    <dgm:pt modelId="{CCEF6643-EA2C-D944-99F7-84922ABC635D}" type="sibTrans" cxnId="{1C66A72F-8C70-B640-9A4C-7D1DFDEAB065}">
      <dgm:prSet/>
      <dgm:spPr/>
      <dgm:t>
        <a:bodyPr/>
        <a:lstStyle/>
        <a:p>
          <a:endParaRPr lang="en-US"/>
        </a:p>
      </dgm:t>
    </dgm:pt>
    <dgm:pt modelId="{BCA5437E-3D3D-1E4B-A303-A4EA11DB819A}">
      <dgm:prSet phldrT="[Text]"/>
      <dgm:spPr/>
      <dgm:t>
        <a:bodyPr/>
        <a:lstStyle/>
        <a:p>
          <a:r>
            <a:rPr lang="en-US"/>
            <a:t>To diversify the product range towards snacks, healthy drinks and other products</a:t>
          </a:r>
        </a:p>
      </dgm:t>
    </dgm:pt>
    <dgm:pt modelId="{0D766FC7-9D2D-F84F-8DD7-72B2BAA62A87}" type="parTrans" cxnId="{F86933C5-C7BE-744F-9374-4E645C146ABB}">
      <dgm:prSet/>
      <dgm:spPr/>
      <dgm:t>
        <a:bodyPr/>
        <a:lstStyle/>
        <a:p>
          <a:endParaRPr lang="en-US"/>
        </a:p>
      </dgm:t>
    </dgm:pt>
    <dgm:pt modelId="{4C3040E2-A98A-C246-B5D0-FC95837F1069}" type="sibTrans" cxnId="{F86933C5-C7BE-744F-9374-4E645C146ABB}">
      <dgm:prSet/>
      <dgm:spPr/>
      <dgm:t>
        <a:bodyPr/>
        <a:lstStyle/>
        <a:p>
          <a:endParaRPr lang="en-US"/>
        </a:p>
      </dgm:t>
    </dgm:pt>
    <dgm:pt modelId="{3B61FFCB-CF89-B149-A021-8F1A3FDD6F50}">
      <dgm:prSet phldrT="[Text]"/>
      <dgm:spPr/>
      <dgm:t>
        <a:bodyPr/>
        <a:lstStyle/>
        <a:p>
          <a:r>
            <a:rPr lang="en-US"/>
            <a:t>Increasing the production of bottled water</a:t>
          </a:r>
        </a:p>
      </dgm:t>
    </dgm:pt>
    <dgm:pt modelId="{655A08A9-4ED0-2F4F-B18D-A27B836CB5B6}" type="parTrans" cxnId="{C93A47FC-015B-4C4D-801E-6E984B6445E5}">
      <dgm:prSet/>
      <dgm:spPr/>
      <dgm:t>
        <a:bodyPr/>
        <a:lstStyle/>
        <a:p>
          <a:endParaRPr lang="en-US"/>
        </a:p>
      </dgm:t>
    </dgm:pt>
    <dgm:pt modelId="{C04D7491-BCE1-CC48-B633-E52DBDAD8AFB}" type="sibTrans" cxnId="{C93A47FC-015B-4C4D-801E-6E984B6445E5}">
      <dgm:prSet/>
      <dgm:spPr/>
      <dgm:t>
        <a:bodyPr/>
        <a:lstStyle/>
        <a:p>
          <a:endParaRPr lang="en-US"/>
        </a:p>
      </dgm:t>
    </dgm:pt>
    <dgm:pt modelId="{F21FB8E6-8778-CE49-BF3E-B1D23338353A}">
      <dgm:prSet phldrT="[Text]"/>
      <dgm:spPr/>
      <dgm:t>
        <a:bodyPr/>
        <a:lstStyle/>
        <a:p>
          <a:r>
            <a:rPr lang="en-US"/>
            <a:t>Production of lesser calorie drinks</a:t>
          </a:r>
        </a:p>
      </dgm:t>
    </dgm:pt>
    <dgm:pt modelId="{9B7ED082-97F6-7A44-813C-0F79DA6B434C}" type="parTrans" cxnId="{BC96976B-610A-4E4E-8193-A8ABCB303BE1}">
      <dgm:prSet/>
      <dgm:spPr/>
      <dgm:t>
        <a:bodyPr/>
        <a:lstStyle/>
        <a:p>
          <a:endParaRPr lang="en-US"/>
        </a:p>
      </dgm:t>
    </dgm:pt>
    <dgm:pt modelId="{9B2B54C8-3297-304F-8F99-3DE14435DB0E}" type="sibTrans" cxnId="{BC96976B-610A-4E4E-8193-A8ABCB303BE1}">
      <dgm:prSet/>
      <dgm:spPr/>
      <dgm:t>
        <a:bodyPr/>
        <a:lstStyle/>
        <a:p>
          <a:endParaRPr lang="en-US"/>
        </a:p>
      </dgm:t>
    </dgm:pt>
    <dgm:pt modelId="{B56B0FFC-DE72-204C-9874-67088C72F266}">
      <dgm:prSet phldrT="[Text]"/>
      <dgm:spPr/>
      <dgm:t>
        <a:bodyPr/>
        <a:lstStyle/>
        <a:p>
          <a:r>
            <a:rPr lang="en-US"/>
            <a:t>Expansion in emerging markets</a:t>
          </a:r>
        </a:p>
      </dgm:t>
    </dgm:pt>
    <dgm:pt modelId="{5A958C57-E6C5-3241-A0DB-619C9FDB3774}" type="parTrans" cxnId="{3A784735-8DC5-6143-AC99-44FA6E8BD774}">
      <dgm:prSet/>
      <dgm:spPr/>
      <dgm:t>
        <a:bodyPr/>
        <a:lstStyle/>
        <a:p>
          <a:endParaRPr lang="en-US"/>
        </a:p>
      </dgm:t>
    </dgm:pt>
    <dgm:pt modelId="{015C7F23-0567-584B-BB54-78D4EBEE053D}" type="sibTrans" cxnId="{3A784735-8DC5-6143-AC99-44FA6E8BD774}">
      <dgm:prSet/>
      <dgm:spPr/>
      <dgm:t>
        <a:bodyPr/>
        <a:lstStyle/>
        <a:p>
          <a:endParaRPr lang="en-US"/>
        </a:p>
      </dgm:t>
    </dgm:pt>
    <dgm:pt modelId="{A1C68731-B8C0-D04D-BB14-DE5E334A033C}">
      <dgm:prSet phldrT="[Text]"/>
      <dgm:spPr/>
      <dgm:t>
        <a:bodyPr/>
        <a:lstStyle/>
        <a:p>
          <a:r>
            <a:rPr lang="en-US"/>
            <a:t>Moving towards sustainable development </a:t>
          </a:r>
        </a:p>
      </dgm:t>
    </dgm:pt>
    <dgm:pt modelId="{1EE48ABC-A74B-7B43-91CB-8F2A2C69BCDF}" type="parTrans" cxnId="{9E241FE1-D929-1342-9E05-5BF89CAEFC34}">
      <dgm:prSet/>
      <dgm:spPr/>
      <dgm:t>
        <a:bodyPr/>
        <a:lstStyle/>
        <a:p>
          <a:endParaRPr lang="en-US"/>
        </a:p>
      </dgm:t>
    </dgm:pt>
    <dgm:pt modelId="{A4EA0C0E-EC19-A843-9DEE-3E733776B6A4}" type="sibTrans" cxnId="{9E241FE1-D929-1342-9E05-5BF89CAEFC34}">
      <dgm:prSet/>
      <dgm:spPr/>
      <dgm:t>
        <a:bodyPr/>
        <a:lstStyle/>
        <a:p>
          <a:endParaRPr lang="en-US"/>
        </a:p>
      </dgm:t>
    </dgm:pt>
    <dgm:pt modelId="{C6ECD826-0F6D-5448-B9C5-8D4A2EF0A260}">
      <dgm:prSet phldrT="[Text]"/>
      <dgm:spPr/>
      <dgm:t>
        <a:bodyPr/>
        <a:lstStyle/>
        <a:p>
          <a:r>
            <a:rPr lang="en-US"/>
            <a:t>To increase differentiation strategies to reduce rivalry</a:t>
          </a:r>
        </a:p>
      </dgm:t>
    </dgm:pt>
    <dgm:pt modelId="{57072913-F9A8-524A-BD7B-40A46B480959}" type="parTrans" cxnId="{E131AB35-789E-DD45-B2D8-016059ED824E}">
      <dgm:prSet/>
      <dgm:spPr/>
      <dgm:t>
        <a:bodyPr/>
        <a:lstStyle/>
        <a:p>
          <a:endParaRPr lang="en-US"/>
        </a:p>
      </dgm:t>
    </dgm:pt>
    <dgm:pt modelId="{27C4716B-ADC6-494F-BCFC-1B06DA9A61AF}" type="sibTrans" cxnId="{E131AB35-789E-DD45-B2D8-016059ED824E}">
      <dgm:prSet/>
      <dgm:spPr/>
      <dgm:t>
        <a:bodyPr/>
        <a:lstStyle/>
        <a:p>
          <a:endParaRPr lang="en-US"/>
        </a:p>
      </dgm:t>
    </dgm:pt>
    <dgm:pt modelId="{66CF9F35-B5BF-7B4E-B995-DEECC54A2509}">
      <dgm:prSet phldrT="[Text]"/>
      <dgm:spPr/>
      <dgm:t>
        <a:bodyPr/>
        <a:lstStyle/>
        <a:p>
          <a:r>
            <a:rPr lang="en-US"/>
            <a:t>Improving the supply chain management </a:t>
          </a:r>
        </a:p>
      </dgm:t>
    </dgm:pt>
    <dgm:pt modelId="{F44ECFA1-B0EB-B345-8192-32A69377AB7E}" type="parTrans" cxnId="{67D985CA-2958-1B42-ADC7-DD441A0BCA39}">
      <dgm:prSet/>
      <dgm:spPr/>
      <dgm:t>
        <a:bodyPr/>
        <a:lstStyle/>
        <a:p>
          <a:endParaRPr lang="en-US"/>
        </a:p>
      </dgm:t>
    </dgm:pt>
    <dgm:pt modelId="{D41C86E0-F506-174E-B99B-C143CDE17C2E}" type="sibTrans" cxnId="{67D985CA-2958-1B42-ADC7-DD441A0BCA39}">
      <dgm:prSet/>
      <dgm:spPr/>
      <dgm:t>
        <a:bodyPr/>
        <a:lstStyle/>
        <a:p>
          <a:endParaRPr lang="en-US"/>
        </a:p>
      </dgm:t>
    </dgm:pt>
    <dgm:pt modelId="{8B894FA7-31A5-0C4C-9680-ADBB19D7F557}">
      <dgm:prSet phldrT="[Text]"/>
      <dgm:spPr/>
      <dgm:t>
        <a:bodyPr/>
        <a:lstStyle/>
        <a:p>
          <a:r>
            <a:rPr lang="en-US"/>
            <a:t>Adopting marketing strategies for unknown products</a:t>
          </a:r>
        </a:p>
      </dgm:t>
    </dgm:pt>
    <dgm:pt modelId="{D97B63BE-1684-8348-A797-4F22C2CE29D9}" type="parTrans" cxnId="{260DF02C-5E5C-2A46-9D80-FD2D35642B36}">
      <dgm:prSet/>
      <dgm:spPr/>
      <dgm:t>
        <a:bodyPr/>
        <a:lstStyle/>
        <a:p>
          <a:endParaRPr lang="en-US"/>
        </a:p>
      </dgm:t>
    </dgm:pt>
    <dgm:pt modelId="{E515C821-B196-1D4E-9495-018D4DA772F0}" type="sibTrans" cxnId="{260DF02C-5E5C-2A46-9D80-FD2D35642B36}">
      <dgm:prSet/>
      <dgm:spPr/>
      <dgm:t>
        <a:bodyPr/>
        <a:lstStyle/>
        <a:p>
          <a:endParaRPr lang="en-US"/>
        </a:p>
      </dgm:t>
    </dgm:pt>
    <dgm:pt modelId="{2B03A3D9-3554-0E48-9378-11C5419E2CAE}">
      <dgm:prSet phldrT="[Text]"/>
      <dgm:spPr/>
      <dgm:t>
        <a:bodyPr/>
        <a:lstStyle/>
        <a:p>
          <a:r>
            <a:rPr lang="en-US"/>
            <a:t>Increasing the consumption demands in the developing and underdeveloped countries </a:t>
          </a:r>
        </a:p>
      </dgm:t>
    </dgm:pt>
    <dgm:pt modelId="{063C3FBF-718A-EA4C-AAC7-B284AB1F4925}" type="parTrans" cxnId="{210BF586-53AA-5B49-A8CC-5A68E871D1E7}">
      <dgm:prSet/>
      <dgm:spPr/>
      <dgm:t>
        <a:bodyPr/>
        <a:lstStyle/>
        <a:p>
          <a:endParaRPr lang="en-US"/>
        </a:p>
      </dgm:t>
    </dgm:pt>
    <dgm:pt modelId="{1B54D85D-01BA-7E48-8C6E-96F33968DFB5}" type="sibTrans" cxnId="{210BF586-53AA-5B49-A8CC-5A68E871D1E7}">
      <dgm:prSet/>
      <dgm:spPr/>
      <dgm:t>
        <a:bodyPr/>
        <a:lstStyle/>
        <a:p>
          <a:endParaRPr lang="en-US"/>
        </a:p>
      </dgm:t>
    </dgm:pt>
    <dgm:pt modelId="{D896ACC7-4FFA-524D-90C4-3E6A0FDE1A2B}">
      <dgm:prSet phldrT="[Text]"/>
      <dgm:spPr/>
      <dgm:t>
        <a:bodyPr/>
        <a:lstStyle/>
        <a:p>
          <a:r>
            <a:rPr lang="en-US"/>
            <a:t>Strong competition from PepsiCo</a:t>
          </a:r>
        </a:p>
      </dgm:t>
    </dgm:pt>
    <dgm:pt modelId="{1A7AC0C1-5EAF-9540-86F9-CCB5212AFAE0}" type="parTrans" cxnId="{0CF35F22-8226-4241-A0A8-85A82ED3D25A}">
      <dgm:prSet/>
      <dgm:spPr/>
      <dgm:t>
        <a:bodyPr/>
        <a:lstStyle/>
        <a:p>
          <a:endParaRPr lang="en-US"/>
        </a:p>
      </dgm:t>
    </dgm:pt>
    <dgm:pt modelId="{84852438-6E71-1344-9410-48DD33640916}" type="sibTrans" cxnId="{0CF35F22-8226-4241-A0A8-85A82ED3D25A}">
      <dgm:prSet/>
      <dgm:spPr/>
      <dgm:t>
        <a:bodyPr/>
        <a:lstStyle/>
        <a:p>
          <a:endParaRPr lang="en-US"/>
        </a:p>
      </dgm:t>
    </dgm:pt>
    <dgm:pt modelId="{BE59EFFE-267E-244C-8BD2-FF52CDC2AACB}">
      <dgm:prSet phldrT="[Text]"/>
      <dgm:spPr/>
      <dgm:t>
        <a:bodyPr/>
        <a:lstStyle/>
        <a:p>
          <a:r>
            <a:rPr lang="en-US"/>
            <a:t>Inefficient water management may lead to limited resources and ultimately downfall in the profitability</a:t>
          </a:r>
        </a:p>
      </dgm:t>
    </dgm:pt>
    <dgm:pt modelId="{736DF091-0472-6747-A673-A2EDD1DF8DBF}" type="parTrans" cxnId="{7DAF34C1-81FF-0D4B-91DD-423E43A7A9F6}">
      <dgm:prSet/>
      <dgm:spPr/>
      <dgm:t>
        <a:bodyPr/>
        <a:lstStyle/>
        <a:p>
          <a:endParaRPr lang="en-US"/>
        </a:p>
      </dgm:t>
    </dgm:pt>
    <dgm:pt modelId="{9AFFA14A-DDCA-9D4D-92D0-7BBE0319E58B}" type="sibTrans" cxnId="{7DAF34C1-81FF-0D4B-91DD-423E43A7A9F6}">
      <dgm:prSet/>
      <dgm:spPr/>
      <dgm:t>
        <a:bodyPr/>
        <a:lstStyle/>
        <a:p>
          <a:endParaRPr lang="en-US"/>
        </a:p>
      </dgm:t>
    </dgm:pt>
    <dgm:pt modelId="{EDCC341B-83A1-F14F-837B-1B6C1A2A7484}">
      <dgm:prSet/>
      <dgm:spPr/>
      <dgm:t>
        <a:bodyPr/>
        <a:lstStyle/>
        <a:p>
          <a:endParaRPr lang="en-US"/>
        </a:p>
      </dgm:t>
    </dgm:pt>
    <dgm:pt modelId="{7015078A-E6D4-DB4C-B4BF-0EB076099351}" type="parTrans" cxnId="{2A174990-F485-0C45-BC25-E159EB7EE5D6}">
      <dgm:prSet/>
      <dgm:spPr/>
      <dgm:t>
        <a:bodyPr/>
        <a:lstStyle/>
        <a:p>
          <a:endParaRPr lang="en-US"/>
        </a:p>
      </dgm:t>
    </dgm:pt>
    <dgm:pt modelId="{8B0193F4-449F-834A-BB24-D87FBF65960F}" type="sibTrans" cxnId="{2A174990-F485-0C45-BC25-E159EB7EE5D6}">
      <dgm:prSet/>
      <dgm:spPr/>
      <dgm:t>
        <a:bodyPr/>
        <a:lstStyle/>
        <a:p>
          <a:endParaRPr lang="en-US"/>
        </a:p>
      </dgm:t>
    </dgm:pt>
    <dgm:pt modelId="{248D72F1-0976-F040-8373-1BFD78F3AE60}">
      <dgm:prSet phldrT="[Text]"/>
      <dgm:spPr/>
      <dgm:t>
        <a:bodyPr/>
        <a:lstStyle/>
        <a:p>
          <a:r>
            <a:rPr lang="en-US"/>
            <a:t>Threats from indirect competitors like Starbucks, Cafe Coffee Day, Tropicana and Real might decrease the market share</a:t>
          </a:r>
        </a:p>
      </dgm:t>
    </dgm:pt>
    <dgm:pt modelId="{03119C48-C0C2-A446-B6DB-AE1CC5A199BC}" type="parTrans" cxnId="{7CEDF03E-B810-E346-B864-C53F5BE0BF4B}">
      <dgm:prSet/>
      <dgm:spPr/>
      <dgm:t>
        <a:bodyPr/>
        <a:lstStyle/>
        <a:p>
          <a:endParaRPr lang="en-US"/>
        </a:p>
      </dgm:t>
    </dgm:pt>
    <dgm:pt modelId="{C609B358-49AE-C64E-A362-E23891774DB6}" type="sibTrans" cxnId="{7CEDF03E-B810-E346-B864-C53F5BE0BF4B}">
      <dgm:prSet/>
      <dgm:spPr/>
      <dgm:t>
        <a:bodyPr/>
        <a:lstStyle/>
        <a:p>
          <a:endParaRPr lang="en-US"/>
        </a:p>
      </dgm:t>
    </dgm:pt>
    <dgm:pt modelId="{C0122B51-28A4-4543-B276-43E41BD149BA}">
      <dgm:prSet phldrT="[Text]"/>
      <dgm:spPr/>
      <dgm:t>
        <a:bodyPr/>
        <a:lstStyle/>
        <a:p>
          <a:r>
            <a:rPr lang="en-US"/>
            <a:t>Changed preferences of consumers </a:t>
          </a:r>
        </a:p>
      </dgm:t>
    </dgm:pt>
    <dgm:pt modelId="{225F2E5D-67D2-3B41-8B7E-99D87D63BA6F}" type="parTrans" cxnId="{3B381C2F-892B-BF4A-B01C-D38910BFECF7}">
      <dgm:prSet/>
      <dgm:spPr/>
      <dgm:t>
        <a:bodyPr/>
        <a:lstStyle/>
        <a:p>
          <a:endParaRPr lang="en-US"/>
        </a:p>
      </dgm:t>
    </dgm:pt>
    <dgm:pt modelId="{CCF13231-290C-5D41-A3D8-2AE36C7D02A1}" type="sibTrans" cxnId="{3B381C2F-892B-BF4A-B01C-D38910BFECF7}">
      <dgm:prSet/>
      <dgm:spPr/>
      <dgm:t>
        <a:bodyPr/>
        <a:lstStyle/>
        <a:p>
          <a:endParaRPr lang="en-US"/>
        </a:p>
      </dgm:t>
    </dgm:pt>
    <dgm:pt modelId="{446C6D23-EF88-7842-A892-DBB1033E40BE}">
      <dgm:prSet phldrT="[Text]"/>
      <dgm:spPr/>
      <dgm:t>
        <a:bodyPr/>
        <a:lstStyle/>
        <a:p>
          <a:r>
            <a:rPr lang="en-US"/>
            <a:t>Disclosure of negative information present on the labels of the products</a:t>
          </a:r>
        </a:p>
      </dgm:t>
    </dgm:pt>
    <dgm:pt modelId="{6B49BB59-6253-4B4C-B0D4-A9AB4B99D5D2}" type="parTrans" cxnId="{899FBF61-72C7-724B-B708-EEA1B42F3164}">
      <dgm:prSet/>
      <dgm:spPr/>
      <dgm:t>
        <a:bodyPr/>
        <a:lstStyle/>
        <a:p>
          <a:endParaRPr lang="en-US"/>
        </a:p>
      </dgm:t>
    </dgm:pt>
    <dgm:pt modelId="{B6C0359C-D0AD-2141-B7F6-71304E9EACCC}" type="sibTrans" cxnId="{899FBF61-72C7-724B-B708-EEA1B42F3164}">
      <dgm:prSet/>
      <dgm:spPr/>
      <dgm:t>
        <a:bodyPr/>
        <a:lstStyle/>
        <a:p>
          <a:endParaRPr lang="en-US"/>
        </a:p>
      </dgm:t>
    </dgm:pt>
    <dgm:pt modelId="{56E56BAA-347F-3B42-B695-74B307757E10}">
      <dgm:prSet phldrT="[Text]"/>
      <dgm:spPr/>
      <dgm:t>
        <a:bodyPr/>
        <a:lstStyle/>
        <a:p>
          <a:r>
            <a:rPr lang="en-US"/>
            <a:t>Increased threat from federal regulators to place taxes on sugar drinks and sodas</a:t>
          </a:r>
        </a:p>
      </dgm:t>
    </dgm:pt>
    <dgm:pt modelId="{418606A0-9003-2C4C-B9D1-B75FE8A74B0C}" type="parTrans" cxnId="{34FC35F6-5394-2949-A36A-F107F88D38C3}">
      <dgm:prSet/>
      <dgm:spPr/>
      <dgm:t>
        <a:bodyPr/>
        <a:lstStyle/>
        <a:p>
          <a:endParaRPr lang="en-US"/>
        </a:p>
      </dgm:t>
    </dgm:pt>
    <dgm:pt modelId="{B4102BCC-A68A-C447-9353-3B6477D6E7B1}" type="sibTrans" cxnId="{34FC35F6-5394-2949-A36A-F107F88D38C3}">
      <dgm:prSet/>
      <dgm:spPr/>
      <dgm:t>
        <a:bodyPr/>
        <a:lstStyle/>
        <a:p>
          <a:endParaRPr lang="en-US"/>
        </a:p>
      </dgm:t>
    </dgm:pt>
    <dgm:pt modelId="{4CDA09A6-5ACF-084A-A7D3-18F169786063}">
      <dgm:prSet phldrT="[Text]"/>
      <dgm:spPr/>
      <dgm:t>
        <a:bodyPr/>
        <a:lstStyle/>
        <a:p>
          <a:r>
            <a:rPr lang="en-US"/>
            <a:t>Strong Dollar performance might also lead to income fall of the company</a:t>
          </a:r>
        </a:p>
      </dgm:t>
    </dgm:pt>
    <dgm:pt modelId="{173F03CA-BD07-CE45-BD3B-71EEA7C26B37}" type="parTrans" cxnId="{7ED30B3F-7A71-4742-8663-017CFC582846}">
      <dgm:prSet/>
      <dgm:spPr/>
      <dgm:t>
        <a:bodyPr/>
        <a:lstStyle/>
        <a:p>
          <a:endParaRPr lang="en-US"/>
        </a:p>
      </dgm:t>
    </dgm:pt>
    <dgm:pt modelId="{E635F812-1B54-E14F-91B5-9462DD2A594B}" type="sibTrans" cxnId="{7ED30B3F-7A71-4742-8663-017CFC582846}">
      <dgm:prSet/>
      <dgm:spPr/>
      <dgm:t>
        <a:bodyPr/>
        <a:lstStyle/>
        <a:p>
          <a:endParaRPr lang="en-US"/>
        </a:p>
      </dgm:t>
    </dgm:pt>
    <dgm:pt modelId="{7E6AFC68-3C5F-E543-927E-038715087BD6}">
      <dgm:prSet phldrT="[Text]"/>
      <dgm:spPr/>
      <dgm:t>
        <a:bodyPr/>
        <a:lstStyle/>
        <a:p>
          <a:r>
            <a:rPr lang="en-US"/>
            <a:t>Threat of decreased customer retention</a:t>
          </a:r>
        </a:p>
      </dgm:t>
    </dgm:pt>
    <dgm:pt modelId="{3E9F0BF3-1DC6-EC45-8608-133236BA40DD}" type="parTrans" cxnId="{7D33C7B3-F7DD-8847-9222-B72EF2EF7328}">
      <dgm:prSet/>
      <dgm:spPr/>
      <dgm:t>
        <a:bodyPr/>
        <a:lstStyle/>
        <a:p>
          <a:endParaRPr lang="en-US"/>
        </a:p>
      </dgm:t>
    </dgm:pt>
    <dgm:pt modelId="{F07CD6D0-801C-AF41-B6DD-BA989FEB1657}" type="sibTrans" cxnId="{7D33C7B3-F7DD-8847-9222-B72EF2EF7328}">
      <dgm:prSet/>
      <dgm:spPr/>
      <dgm:t>
        <a:bodyPr/>
        <a:lstStyle/>
        <a:p>
          <a:endParaRPr lang="en-US"/>
        </a:p>
      </dgm:t>
    </dgm:pt>
    <dgm:pt modelId="{781939F9-3365-6B43-8D5C-B76EB6AC665A}" type="pres">
      <dgm:prSet presAssocID="{15C22D66-0330-4F40-B9AA-B47C058084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CFD4A9-C431-564F-BDBD-41DECEADF6F6}" type="pres">
      <dgm:prSet presAssocID="{15C22D66-0330-4F40-B9AA-B47C05808401}" presName="matrix" presStyleCnt="0"/>
      <dgm:spPr/>
    </dgm:pt>
    <dgm:pt modelId="{EDDD40EE-D6AC-6049-AC69-7756BEDCB14E}" type="pres">
      <dgm:prSet presAssocID="{15C22D66-0330-4F40-B9AA-B47C05808401}" presName="tile1" presStyleLbl="node1" presStyleIdx="0" presStyleCnt="4"/>
      <dgm:spPr/>
      <dgm:t>
        <a:bodyPr/>
        <a:lstStyle/>
        <a:p>
          <a:endParaRPr lang="en-US"/>
        </a:p>
      </dgm:t>
    </dgm:pt>
    <dgm:pt modelId="{6A74B277-2D1C-4E4C-8031-3348A7EC5132}" type="pres">
      <dgm:prSet presAssocID="{15C22D66-0330-4F40-B9AA-B47C058084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3C7BE-3FA7-DB4C-8143-4C949DBAD820}" type="pres">
      <dgm:prSet presAssocID="{15C22D66-0330-4F40-B9AA-B47C05808401}" presName="tile2" presStyleLbl="node1" presStyleIdx="1" presStyleCnt="4"/>
      <dgm:spPr/>
      <dgm:t>
        <a:bodyPr/>
        <a:lstStyle/>
        <a:p>
          <a:endParaRPr lang="en-US"/>
        </a:p>
      </dgm:t>
    </dgm:pt>
    <dgm:pt modelId="{150A34FA-629C-5640-9A9F-90C2A68F09B4}" type="pres">
      <dgm:prSet presAssocID="{15C22D66-0330-4F40-B9AA-B47C058084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149AD-81BC-7644-9921-37CEB1EF0539}" type="pres">
      <dgm:prSet presAssocID="{15C22D66-0330-4F40-B9AA-B47C05808401}" presName="tile3" presStyleLbl="node1" presStyleIdx="2" presStyleCnt="4"/>
      <dgm:spPr/>
      <dgm:t>
        <a:bodyPr/>
        <a:lstStyle/>
        <a:p>
          <a:endParaRPr lang="en-US"/>
        </a:p>
      </dgm:t>
    </dgm:pt>
    <dgm:pt modelId="{D11A0F5D-6660-AD4D-A7D9-76CA0662C16D}" type="pres">
      <dgm:prSet presAssocID="{15C22D66-0330-4F40-B9AA-B47C058084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389FA-171D-3144-A758-069FFD59EED1}" type="pres">
      <dgm:prSet presAssocID="{15C22D66-0330-4F40-B9AA-B47C05808401}" presName="tile4" presStyleLbl="node1" presStyleIdx="3" presStyleCnt="4"/>
      <dgm:spPr/>
      <dgm:t>
        <a:bodyPr/>
        <a:lstStyle/>
        <a:p>
          <a:endParaRPr lang="en-US"/>
        </a:p>
      </dgm:t>
    </dgm:pt>
    <dgm:pt modelId="{540A88E2-1793-344D-A4BF-2C0B3E6DD8AD}" type="pres">
      <dgm:prSet presAssocID="{15C22D66-0330-4F40-B9AA-B47C058084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6797E-0389-0A46-B0B3-29F8758D3EF3}" type="pres">
      <dgm:prSet presAssocID="{15C22D66-0330-4F40-B9AA-B47C0580840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02251B7-73C5-4626-94BA-ABF4A20E82E3}" type="presOf" srcId="{BE59EFFE-267E-244C-8BD2-FF52CDC2AACB}" destId="{540A88E2-1793-344D-A4BF-2C0B3E6DD8AD}" srcOrd="1" destOrd="2" presId="urn:microsoft.com/office/officeart/2005/8/layout/matrix1"/>
    <dgm:cxn modelId="{C8724374-37B0-8C43-BA75-F87AF9F0B09A}" srcId="{1A0B1EBA-B1ED-5540-9BAE-9EB04C3EF2CA}" destId="{2EAD5159-BA9F-6047-B050-B1E218DAB9EE}" srcOrd="5" destOrd="0" parTransId="{E976E4E5-A1BD-9D4A-8C16-1AECF2D901E9}" sibTransId="{8F6F23AF-4A5B-2E41-ADEA-28982C1B40AD}"/>
    <dgm:cxn modelId="{EBB6F4A8-0232-4731-A403-C6D17C9E4BF5}" type="presOf" srcId="{6338281C-871E-FB47-957C-32D7A2B9A2A9}" destId="{EDDD40EE-D6AC-6049-AC69-7756BEDCB14E}" srcOrd="0" destOrd="10" presId="urn:microsoft.com/office/officeart/2005/8/layout/matrix1"/>
    <dgm:cxn modelId="{2A9C5836-E9A7-44FC-845B-78535D45FF15}" type="presOf" srcId="{D8BD270A-F923-DE4C-9CF0-251E83330303}" destId="{EDDD40EE-D6AC-6049-AC69-7756BEDCB14E}" srcOrd="0" destOrd="7" presId="urn:microsoft.com/office/officeart/2005/8/layout/matrix1"/>
    <dgm:cxn modelId="{3DE7A1B2-9A2A-43A5-872D-92EA4576BAFB}" type="presOf" srcId="{1A0B1EBA-B1ED-5540-9BAE-9EB04C3EF2CA}" destId="{6A74B277-2D1C-4E4C-8031-3348A7EC5132}" srcOrd="1" destOrd="0" presId="urn:microsoft.com/office/officeart/2005/8/layout/matrix1"/>
    <dgm:cxn modelId="{9F21FE80-5FA4-4E18-9518-831B2FD55F23}" type="presOf" srcId="{1625951C-FBBA-AF4D-932B-3BBF18F60AEB}" destId="{150A34FA-629C-5640-9A9F-90C2A68F09B4}" srcOrd="1" destOrd="9" presId="urn:microsoft.com/office/officeart/2005/8/layout/matrix1"/>
    <dgm:cxn modelId="{F86933C5-C7BE-744F-9374-4E645C146ABB}" srcId="{3CD71075-AFDE-1142-97CF-ECF0D09799A8}" destId="{BCA5437E-3D3D-1E4B-A303-A4EA11DB819A}" srcOrd="0" destOrd="0" parTransId="{0D766FC7-9D2D-F84F-8DD7-72B2BAA62A87}" sibTransId="{4C3040E2-A98A-C246-B5D0-FC95837F1069}"/>
    <dgm:cxn modelId="{6933D81A-CCCF-4942-A397-2E7DD222FE04}" type="presOf" srcId="{1625951C-FBBA-AF4D-932B-3BBF18F60AEB}" destId="{D9D3C7BE-3FA7-DB4C-8143-4C949DBAD820}" srcOrd="0" destOrd="9" presId="urn:microsoft.com/office/officeart/2005/8/layout/matrix1"/>
    <dgm:cxn modelId="{7D33C7B3-F7DD-8847-9222-B72EF2EF7328}" srcId="{50E70419-5F62-EC45-9D1A-055A33A2B814}" destId="{7E6AFC68-3C5F-E543-927E-038715087BD6}" srcOrd="7" destOrd="0" parTransId="{3E9F0BF3-1DC6-EC45-8608-133236BA40DD}" sibTransId="{F07CD6D0-801C-AF41-B6DD-BA989FEB1657}"/>
    <dgm:cxn modelId="{2BFEEBE4-539B-4847-9D95-720C48EB5404}" type="presOf" srcId="{4CDA09A6-5ACF-084A-A7D3-18F169786063}" destId="{B91389FA-171D-3144-A758-069FFD59EED1}" srcOrd="0" destOrd="7" presId="urn:microsoft.com/office/officeart/2005/8/layout/matrix1"/>
    <dgm:cxn modelId="{55A1ED8E-3097-441B-AD70-D0CBE3322D25}" type="presOf" srcId="{2B03A3D9-3554-0E48-9378-11C5419E2CAE}" destId="{FAC149AD-81BC-7644-9921-37CEB1EF0539}" srcOrd="0" destOrd="9" presId="urn:microsoft.com/office/officeart/2005/8/layout/matrix1"/>
    <dgm:cxn modelId="{2CEAEEC5-69EB-44F2-BA8D-F240B80914BE}" type="presOf" srcId="{765C56E2-0C3A-804C-99A3-0B7AFA8564F0}" destId="{D9D3C7BE-3FA7-DB4C-8143-4C949DBAD820}" srcOrd="0" destOrd="4" presId="urn:microsoft.com/office/officeart/2005/8/layout/matrix1"/>
    <dgm:cxn modelId="{899FBF61-72C7-724B-B708-EEA1B42F3164}" srcId="{50E70419-5F62-EC45-9D1A-055A33A2B814}" destId="{446C6D23-EF88-7842-A892-DBB1033E40BE}" srcOrd="4" destOrd="0" parTransId="{6B49BB59-6253-4B4C-B0D4-A9AB4B99D5D2}" sibTransId="{B6C0359C-D0AD-2141-B7F6-71304E9EACCC}"/>
    <dgm:cxn modelId="{7ED30B3F-7A71-4742-8663-017CFC582846}" srcId="{50E70419-5F62-EC45-9D1A-055A33A2B814}" destId="{4CDA09A6-5ACF-084A-A7D3-18F169786063}" srcOrd="6" destOrd="0" parTransId="{173F03CA-BD07-CE45-BD3B-71EEA7C26B37}" sibTransId="{E635F812-1B54-E14F-91B5-9462DD2A594B}"/>
    <dgm:cxn modelId="{23D7C8E3-37CC-49C3-8806-F178387350CA}" type="presOf" srcId="{80719433-A436-8B4C-A069-5083D707A510}" destId="{D9D3C7BE-3FA7-DB4C-8143-4C949DBAD820}" srcOrd="0" destOrd="1" presId="urn:microsoft.com/office/officeart/2005/8/layout/matrix1"/>
    <dgm:cxn modelId="{057FD9EE-FD7F-40D6-BD85-1B574B0BFF8F}" type="presOf" srcId="{2EAD5159-BA9F-6047-B050-B1E218DAB9EE}" destId="{6A74B277-2D1C-4E4C-8031-3348A7EC5132}" srcOrd="1" destOrd="6" presId="urn:microsoft.com/office/officeart/2005/8/layout/matrix1"/>
    <dgm:cxn modelId="{7200ED76-0B95-494C-90AA-5964CA4F54C9}" srcId="{1A0B1EBA-B1ED-5540-9BAE-9EB04C3EF2CA}" destId="{78974C13-6A4A-5E4F-B265-6876824FA01A}" srcOrd="7" destOrd="0" parTransId="{AA1012A6-7BF8-ED4B-9E40-801BFE577434}" sibTransId="{B6D03181-F5BD-B545-B118-F3461080A005}"/>
    <dgm:cxn modelId="{3CA5CBCA-603E-4D43-AA6C-D2773A855CFE}" type="presOf" srcId="{A1C68731-B8C0-D04D-BB14-DE5E334A033C}" destId="{D11A0F5D-6660-AD4D-A7D9-76CA0662C16D}" srcOrd="1" destOrd="5" presId="urn:microsoft.com/office/officeart/2005/8/layout/matrix1"/>
    <dgm:cxn modelId="{34FC35F6-5394-2949-A36A-F107F88D38C3}" srcId="{50E70419-5F62-EC45-9D1A-055A33A2B814}" destId="{56E56BAA-347F-3B42-B695-74B307757E10}" srcOrd="5" destOrd="0" parTransId="{418606A0-9003-2C4C-B9D1-B75FE8A74B0C}" sibTransId="{B4102BCC-A68A-C447-9353-3B6477D6E7B1}"/>
    <dgm:cxn modelId="{BC96976B-610A-4E4E-8193-A8ABCB303BE1}" srcId="{3CD71075-AFDE-1142-97CF-ECF0D09799A8}" destId="{F21FB8E6-8778-CE49-BF3E-B1D23338353A}" srcOrd="2" destOrd="0" parTransId="{9B7ED082-97F6-7A44-813C-0F79DA6B434C}" sibTransId="{9B2B54C8-3297-304F-8F99-3DE14435DB0E}"/>
    <dgm:cxn modelId="{81AFC9FC-9CA2-4CDB-94B5-25B733A9F0AF}" type="presOf" srcId="{78974C13-6A4A-5E4F-B265-6876824FA01A}" destId="{EDDD40EE-D6AC-6049-AC69-7756BEDCB14E}" srcOrd="0" destOrd="8" presId="urn:microsoft.com/office/officeart/2005/8/layout/matrix1"/>
    <dgm:cxn modelId="{19C2D8F7-82E8-4457-9EFA-F9FF7B187EE9}" type="presOf" srcId="{1257FB40-6E46-4446-AC66-9D5EFEED3980}" destId="{EDDD40EE-D6AC-6049-AC69-7756BEDCB14E}" srcOrd="0" destOrd="3" presId="urn:microsoft.com/office/officeart/2005/8/layout/matrix1"/>
    <dgm:cxn modelId="{8D67AF9C-C18D-4F35-B435-69125216B93E}" type="presOf" srcId="{ADA14206-DDBF-B546-9EF8-F18C007FF92C}" destId="{D9D3C7BE-3FA7-DB4C-8143-4C949DBAD820}" srcOrd="0" destOrd="8" presId="urn:microsoft.com/office/officeart/2005/8/layout/matrix1"/>
    <dgm:cxn modelId="{985503EE-2909-4B1C-B7C7-704920C5A8AF}" type="presOf" srcId="{446C6D23-EF88-7842-A892-DBB1033E40BE}" destId="{B91389FA-171D-3144-A758-069FFD59EED1}" srcOrd="0" destOrd="5" presId="urn:microsoft.com/office/officeart/2005/8/layout/matrix1"/>
    <dgm:cxn modelId="{F6EFC58A-DBB5-41A4-B4DC-0B9C72E02455}" type="presOf" srcId="{BCA5437E-3D3D-1E4B-A303-A4EA11DB819A}" destId="{D11A0F5D-6660-AD4D-A7D9-76CA0662C16D}" srcOrd="1" destOrd="1" presId="urn:microsoft.com/office/officeart/2005/8/layout/matrix1"/>
    <dgm:cxn modelId="{0CF35F22-8226-4241-A0A8-85A82ED3D25A}" srcId="{50E70419-5F62-EC45-9D1A-055A33A2B814}" destId="{D896ACC7-4FFA-524D-90C4-3E6A0FDE1A2B}" srcOrd="0" destOrd="0" parTransId="{1A7AC0C1-5EAF-9540-86F9-CCB5212AFAE0}" sibTransId="{84852438-6E71-1344-9410-48DD33640916}"/>
    <dgm:cxn modelId="{260DF02C-5E5C-2A46-9D80-FD2D35642B36}" srcId="{3CD71075-AFDE-1142-97CF-ECF0D09799A8}" destId="{8B894FA7-31A5-0C4C-9680-ADBB19D7F557}" srcOrd="7" destOrd="0" parTransId="{D97B63BE-1684-8348-A797-4F22C2CE29D9}" sibTransId="{E515C821-B196-1D4E-9495-018D4DA772F0}"/>
    <dgm:cxn modelId="{2A8B43D1-220A-46E5-8060-0E1A92A65428}" type="presOf" srcId="{248D72F1-0976-F040-8373-1BFD78F3AE60}" destId="{B91389FA-171D-3144-A758-069FFD59EED1}" srcOrd="0" destOrd="3" presId="urn:microsoft.com/office/officeart/2005/8/layout/matrix1"/>
    <dgm:cxn modelId="{84912E70-3735-4015-A7E0-5D1BAF4D13D3}" type="presOf" srcId="{B56B0FFC-DE72-204C-9874-67088C72F266}" destId="{FAC149AD-81BC-7644-9921-37CEB1EF0539}" srcOrd="0" destOrd="4" presId="urn:microsoft.com/office/officeart/2005/8/layout/matrix1"/>
    <dgm:cxn modelId="{A49777D4-4081-4D8A-B8E2-33A9AD535903}" type="presOf" srcId="{99AE83F5-3EE9-8C47-920E-3B59290A1F33}" destId="{150A34FA-629C-5640-9A9F-90C2A68F09B4}" srcOrd="1" destOrd="7" presId="urn:microsoft.com/office/officeart/2005/8/layout/matrix1"/>
    <dgm:cxn modelId="{3209C4C2-FA6C-48E7-95E3-D60FB0C01447}" type="presOf" srcId="{458A950F-9A2A-9B47-8A1B-9A1C916F7A8B}" destId="{EDDD40EE-D6AC-6049-AC69-7756BEDCB14E}" srcOrd="0" destOrd="2" presId="urn:microsoft.com/office/officeart/2005/8/layout/matrix1"/>
    <dgm:cxn modelId="{2C61C3B0-84E0-471D-95CE-0781FC75A381}" type="presOf" srcId="{B8746703-E4BC-4748-8147-14CB9830ADF7}" destId="{D9D3C7BE-3FA7-DB4C-8143-4C949DBAD820}" srcOrd="0" destOrd="5" presId="urn:microsoft.com/office/officeart/2005/8/layout/matrix1"/>
    <dgm:cxn modelId="{04B73798-1648-9D49-992A-B73208314356}" srcId="{1A0B1EBA-B1ED-5540-9BAE-9EB04C3EF2CA}" destId="{4C1C11BA-8563-E942-98AE-16E3E5B52387}" srcOrd="0" destOrd="0" parTransId="{702EC43C-EBF3-AD44-B1AC-5947815FD93F}" sibTransId="{26B4CBCE-B910-CF49-82BA-7438FE4F49D6}"/>
    <dgm:cxn modelId="{A727B68B-F965-473F-BA72-7F4919A30848}" type="presOf" srcId="{458A950F-9A2A-9B47-8A1B-9A1C916F7A8B}" destId="{6A74B277-2D1C-4E4C-8031-3348A7EC5132}" srcOrd="1" destOrd="2" presId="urn:microsoft.com/office/officeart/2005/8/layout/matrix1"/>
    <dgm:cxn modelId="{0F3EB01B-A82D-A341-B414-B52F3BFBBE0C}" srcId="{1A0B1EBA-B1ED-5540-9BAE-9EB04C3EF2CA}" destId="{D8BD270A-F923-DE4C-9CF0-251E83330303}" srcOrd="6" destOrd="0" parTransId="{7C99C1AF-50C6-A244-89EE-A249896EE6E3}" sibTransId="{4C05BFE4-CA0A-9144-AB96-9E3D43531575}"/>
    <dgm:cxn modelId="{FE637EA4-2A5C-421E-9107-BD4358E1B36D}" type="presOf" srcId="{BFA71B31-3F2E-6A42-9923-3458E40CB2CA}" destId="{4566797E-0389-0A46-B0B3-29F8758D3EF3}" srcOrd="0" destOrd="0" presId="urn:microsoft.com/office/officeart/2005/8/layout/matrix1"/>
    <dgm:cxn modelId="{9E241FE1-D929-1342-9E05-5BF89CAEFC34}" srcId="{3CD71075-AFDE-1142-97CF-ECF0D09799A8}" destId="{A1C68731-B8C0-D04D-BB14-DE5E334A033C}" srcOrd="4" destOrd="0" parTransId="{1EE48ABC-A74B-7B43-91CB-8F2A2C69BCDF}" sibTransId="{A4EA0C0E-EC19-A843-9DEE-3E733776B6A4}"/>
    <dgm:cxn modelId="{A1639BBF-8372-4067-9121-6597947D574E}" type="presOf" srcId="{2B03A3D9-3554-0E48-9378-11C5419E2CAE}" destId="{D11A0F5D-6660-AD4D-A7D9-76CA0662C16D}" srcOrd="1" destOrd="9" presId="urn:microsoft.com/office/officeart/2005/8/layout/matrix1"/>
    <dgm:cxn modelId="{4529B4F4-EFCA-4C5C-8BCB-ABF2AB05C33E}" type="presOf" srcId="{50E70419-5F62-EC45-9D1A-055A33A2B814}" destId="{540A88E2-1793-344D-A4BF-2C0B3E6DD8AD}" srcOrd="1" destOrd="0" presId="urn:microsoft.com/office/officeart/2005/8/layout/matrix1"/>
    <dgm:cxn modelId="{28E39213-CC83-5E4B-96D0-2F0158F35E8F}" srcId="{1A0B1EBA-B1ED-5540-9BAE-9EB04C3EF2CA}" destId="{1257FB40-6E46-4446-AC66-9D5EFEED3980}" srcOrd="2" destOrd="0" parTransId="{D1098A63-4392-A94D-A166-4DFFF4A7944F}" sibTransId="{E78999B4-5024-204F-B1EE-E1122C5AF6E6}"/>
    <dgm:cxn modelId="{210BF586-53AA-5B49-A8CC-5A68E871D1E7}" srcId="{3CD71075-AFDE-1142-97CF-ECF0D09799A8}" destId="{2B03A3D9-3554-0E48-9378-11C5419E2CAE}" srcOrd="8" destOrd="0" parTransId="{063C3FBF-718A-EA4C-AAC7-B284AB1F4925}" sibTransId="{1B54D85D-01BA-7E48-8C6E-96F33968DFB5}"/>
    <dgm:cxn modelId="{B2548B93-0CBF-41AB-A40B-DCF20EF19E95}" type="presOf" srcId="{C0122B51-28A4-4543-B276-43E41BD149BA}" destId="{540A88E2-1793-344D-A4BF-2C0B3E6DD8AD}" srcOrd="1" destOrd="4" presId="urn:microsoft.com/office/officeart/2005/8/layout/matrix1"/>
    <dgm:cxn modelId="{A062F2BA-F058-4C33-8E7F-13C0556326AF}" type="presOf" srcId="{C6ECD826-0F6D-5448-B9C5-8D4A2EF0A260}" destId="{FAC149AD-81BC-7644-9921-37CEB1EF0539}" srcOrd="0" destOrd="6" presId="urn:microsoft.com/office/officeart/2005/8/layout/matrix1"/>
    <dgm:cxn modelId="{3C13B739-C85E-46C0-88CB-356451816020}" type="presOf" srcId="{D5671BA8-34AC-2949-A76B-79BEED49FED3}" destId="{D9D3C7BE-3FA7-DB4C-8143-4C949DBAD820}" srcOrd="0" destOrd="3" presId="urn:microsoft.com/office/officeart/2005/8/layout/matrix1"/>
    <dgm:cxn modelId="{DA9A3C3B-BE3C-416F-97A8-E024AD681EA1}" type="presOf" srcId="{C5E79E33-0CC7-1243-AAF4-6B8B8D44F0C1}" destId="{D9D3C7BE-3FA7-DB4C-8143-4C949DBAD820}" srcOrd="0" destOrd="0" presId="urn:microsoft.com/office/officeart/2005/8/layout/matrix1"/>
    <dgm:cxn modelId="{FC882BB1-7233-064C-A106-0812FA130B12}" srcId="{1A0B1EBA-B1ED-5540-9BAE-9EB04C3EF2CA}" destId="{AEB3DE58-0E98-054B-BD6C-1CBEBE486E66}" srcOrd="3" destOrd="0" parTransId="{C872DF13-9BAA-3F46-B16A-E3EA2D055667}" sibTransId="{A31D7EF6-54C1-EB40-A4D3-6C68BA275100}"/>
    <dgm:cxn modelId="{3FBCE468-FC3C-4C76-8E86-17A15A616A78}" type="presOf" srcId="{B8746703-E4BC-4748-8147-14CB9830ADF7}" destId="{150A34FA-629C-5640-9A9F-90C2A68F09B4}" srcOrd="1" destOrd="5" presId="urn:microsoft.com/office/officeart/2005/8/layout/matrix1"/>
    <dgm:cxn modelId="{C93A47FC-015B-4C4D-801E-6E984B6445E5}" srcId="{3CD71075-AFDE-1142-97CF-ECF0D09799A8}" destId="{3B61FFCB-CF89-B149-A021-8F1A3FDD6F50}" srcOrd="1" destOrd="0" parTransId="{655A08A9-4ED0-2F4F-B18D-A27B836CB5B6}" sibTransId="{C04D7491-BCE1-CC48-B633-E52DBDAD8AFB}"/>
    <dgm:cxn modelId="{B9281D37-4667-4F36-BEB9-3FC946DF9F2F}" type="presOf" srcId="{F21FB8E6-8778-CE49-BF3E-B1D23338353A}" destId="{D11A0F5D-6660-AD4D-A7D9-76CA0662C16D}" srcOrd="1" destOrd="3" presId="urn:microsoft.com/office/officeart/2005/8/layout/matrix1"/>
    <dgm:cxn modelId="{6A33EAE9-E4FE-4058-8E5A-05E86CB197BA}" type="presOf" srcId="{47A8899A-C64E-384D-86A9-DB34E8D30F70}" destId="{D9D3C7BE-3FA7-DB4C-8143-4C949DBAD820}" srcOrd="0" destOrd="2" presId="urn:microsoft.com/office/officeart/2005/8/layout/matrix1"/>
    <dgm:cxn modelId="{80B61C4A-1B1C-B442-A1A6-56701358E3D1}" srcId="{C5E79E33-0CC7-1243-AAF4-6B8B8D44F0C1}" destId="{B8746703-E4BC-4748-8147-14CB9830ADF7}" srcOrd="4" destOrd="0" parTransId="{C03BCDE8-38B0-BE48-85CD-5AC3708277B0}" sibTransId="{E5F042B6-CE21-1249-88B8-D67B44E9434E}"/>
    <dgm:cxn modelId="{25B49A46-25F1-486A-BB1C-4C204773DC0A}" type="presOf" srcId="{7E6AFC68-3C5F-E543-927E-038715087BD6}" destId="{540A88E2-1793-344D-A4BF-2C0B3E6DD8AD}" srcOrd="1" destOrd="8" presId="urn:microsoft.com/office/officeart/2005/8/layout/matrix1"/>
    <dgm:cxn modelId="{73E88ADA-3E9A-4BB3-B22D-FDF5CA93B4CF}" type="presOf" srcId="{8B894FA7-31A5-0C4C-9680-ADBB19D7F557}" destId="{FAC149AD-81BC-7644-9921-37CEB1EF0539}" srcOrd="0" destOrd="8" presId="urn:microsoft.com/office/officeart/2005/8/layout/matrix1"/>
    <dgm:cxn modelId="{5FCA55E4-A89F-2948-99EA-ADAA3C8A5F13}" srcId="{1A0B1EBA-B1ED-5540-9BAE-9EB04C3EF2CA}" destId="{6338281C-871E-FB47-957C-32D7A2B9A2A9}" srcOrd="9" destOrd="0" parTransId="{58E7539B-6C7B-DA41-8C61-BD237B9D0BDD}" sibTransId="{09BACFE2-53A7-734D-987A-B9E2F07C96DC}"/>
    <dgm:cxn modelId="{5A462266-A454-4E15-8DD6-3C02EF75FEC9}" type="presOf" srcId="{A59E2AE1-5E1C-E34C-87E0-F16274858D67}" destId="{EDDD40EE-D6AC-6049-AC69-7756BEDCB14E}" srcOrd="0" destOrd="5" presId="urn:microsoft.com/office/officeart/2005/8/layout/matrix1"/>
    <dgm:cxn modelId="{4407753C-1F48-49D2-89AC-65A633FF2E57}" type="presOf" srcId="{F21FB8E6-8778-CE49-BF3E-B1D23338353A}" destId="{FAC149AD-81BC-7644-9921-37CEB1EF0539}" srcOrd="0" destOrd="3" presId="urn:microsoft.com/office/officeart/2005/8/layout/matrix1"/>
    <dgm:cxn modelId="{2A174990-F485-0C45-BC25-E159EB7EE5D6}" srcId="{BFA71B31-3F2E-6A42-9923-3458E40CB2CA}" destId="{EDCC341B-83A1-F14F-837B-1B6C1A2A7484}" srcOrd="4" destOrd="0" parTransId="{7015078A-E6D4-DB4C-B4BF-0EB076099351}" sibTransId="{8B0193F4-449F-834A-BB24-D87FBF65960F}"/>
    <dgm:cxn modelId="{8E10A62F-A75F-4A06-8312-9A70A7B19421}" type="presOf" srcId="{450E8D5C-39F0-9745-85CB-AF6FE31C9465}" destId="{150A34FA-629C-5640-9A9F-90C2A68F09B4}" srcOrd="1" destOrd="6" presId="urn:microsoft.com/office/officeart/2005/8/layout/matrix1"/>
    <dgm:cxn modelId="{2F02CA59-963D-445B-8F81-FB871BAFD8F7}" type="presOf" srcId="{2EAD5159-BA9F-6047-B050-B1E218DAB9EE}" destId="{EDDD40EE-D6AC-6049-AC69-7756BEDCB14E}" srcOrd="0" destOrd="6" presId="urn:microsoft.com/office/officeart/2005/8/layout/matrix1"/>
    <dgm:cxn modelId="{EA2BBEC8-6FF4-4386-B97E-299ACF8099C6}" type="presOf" srcId="{3B61FFCB-CF89-B149-A021-8F1A3FDD6F50}" destId="{D11A0F5D-6660-AD4D-A7D9-76CA0662C16D}" srcOrd="1" destOrd="2" presId="urn:microsoft.com/office/officeart/2005/8/layout/matrix1"/>
    <dgm:cxn modelId="{34F3BAEE-5E9F-4805-88FF-1A33AF6472B3}" type="presOf" srcId="{15C22D66-0330-4F40-B9AA-B47C05808401}" destId="{781939F9-3365-6B43-8D5C-B76EB6AC665A}" srcOrd="0" destOrd="0" presId="urn:microsoft.com/office/officeart/2005/8/layout/matrix1"/>
    <dgm:cxn modelId="{FBC582CF-CEBF-4078-A9A5-044846C69806}" type="presOf" srcId="{450E8D5C-39F0-9745-85CB-AF6FE31C9465}" destId="{D9D3C7BE-3FA7-DB4C-8143-4C949DBAD820}" srcOrd="0" destOrd="6" presId="urn:microsoft.com/office/officeart/2005/8/layout/matrix1"/>
    <dgm:cxn modelId="{8F3F5F69-70D8-4FF9-8122-AC95D03644E2}" type="presOf" srcId="{C0122B51-28A4-4543-B276-43E41BD149BA}" destId="{B91389FA-171D-3144-A758-069FFD59EED1}" srcOrd="0" destOrd="4" presId="urn:microsoft.com/office/officeart/2005/8/layout/matrix1"/>
    <dgm:cxn modelId="{EFC8BAA7-4AD3-4B1E-8CDA-10C43B780D97}" type="presOf" srcId="{78974C13-6A4A-5E4F-B265-6876824FA01A}" destId="{6A74B277-2D1C-4E4C-8031-3348A7EC5132}" srcOrd="1" destOrd="8" presId="urn:microsoft.com/office/officeart/2005/8/layout/matrix1"/>
    <dgm:cxn modelId="{79C0DAA1-CA2C-44E8-B4AD-EDC5B3854856}" type="presOf" srcId="{47A8899A-C64E-384D-86A9-DB34E8D30F70}" destId="{150A34FA-629C-5640-9A9F-90C2A68F09B4}" srcOrd="1" destOrd="2" presId="urn:microsoft.com/office/officeart/2005/8/layout/matrix1"/>
    <dgm:cxn modelId="{820848E5-2114-4F8E-BA4B-C596DE0D211D}" type="presOf" srcId="{BCA5437E-3D3D-1E4B-A303-A4EA11DB819A}" destId="{FAC149AD-81BC-7644-9921-37CEB1EF0539}" srcOrd="0" destOrd="1" presId="urn:microsoft.com/office/officeart/2005/8/layout/matrix1"/>
    <dgm:cxn modelId="{79C11FA7-E059-E64F-994A-DE27B45FDEA3}" srcId="{BFA71B31-3F2E-6A42-9923-3458E40CB2CA}" destId="{1A0B1EBA-B1ED-5540-9BAE-9EB04C3EF2CA}" srcOrd="0" destOrd="0" parTransId="{74A10FC4-C55B-0048-B2EF-7C27DDDAE7CE}" sibTransId="{5DF98E28-FB56-0648-8795-BA4AAB5F813B}"/>
    <dgm:cxn modelId="{756F56EB-BFE6-3D47-9104-97C267FC936D}" srcId="{1A0B1EBA-B1ED-5540-9BAE-9EB04C3EF2CA}" destId="{458A950F-9A2A-9B47-8A1B-9A1C916F7A8B}" srcOrd="1" destOrd="0" parTransId="{C406EF1A-68BA-534C-B6FA-A768FD1E0FF9}" sibTransId="{0F18ABE6-E2A5-F74F-ACC3-F5D6593E1C40}"/>
    <dgm:cxn modelId="{62D7371B-5631-7041-AE57-055934A2587C}" srcId="{BFA71B31-3F2E-6A42-9923-3458E40CB2CA}" destId="{50E70419-5F62-EC45-9D1A-055A33A2B814}" srcOrd="3" destOrd="0" parTransId="{22443C5A-6AC4-4A41-A461-F48DFA84999D}" sibTransId="{1C69B97D-D330-2345-8F25-747E3BD68654}"/>
    <dgm:cxn modelId="{3B381C2F-892B-BF4A-B01C-D38910BFECF7}" srcId="{50E70419-5F62-EC45-9D1A-055A33A2B814}" destId="{C0122B51-28A4-4543-B276-43E41BD149BA}" srcOrd="3" destOrd="0" parTransId="{225F2E5D-67D2-3B41-8B7E-99D87D63BA6F}" sibTransId="{CCF13231-290C-5D41-A3D8-2AE36C7D02A1}"/>
    <dgm:cxn modelId="{7DAF34C1-81FF-0D4B-91DD-423E43A7A9F6}" srcId="{50E70419-5F62-EC45-9D1A-055A33A2B814}" destId="{BE59EFFE-267E-244C-8BD2-FF52CDC2AACB}" srcOrd="1" destOrd="0" parTransId="{736DF091-0472-6747-A673-A2EDD1DF8DBF}" sibTransId="{9AFFA14A-DDCA-9D4D-92D0-7BBE0319E58B}"/>
    <dgm:cxn modelId="{58D3C120-B92F-45EF-86FE-06522E514411}" type="presOf" srcId="{446C6D23-EF88-7842-A892-DBB1033E40BE}" destId="{540A88E2-1793-344D-A4BF-2C0B3E6DD8AD}" srcOrd="1" destOrd="5" presId="urn:microsoft.com/office/officeart/2005/8/layout/matrix1"/>
    <dgm:cxn modelId="{BB1B0277-7485-495C-A734-7CBFB380D795}" type="presOf" srcId="{3B61FFCB-CF89-B149-A021-8F1A3FDD6F50}" destId="{FAC149AD-81BC-7644-9921-37CEB1EF0539}" srcOrd="0" destOrd="2" presId="urn:microsoft.com/office/officeart/2005/8/layout/matrix1"/>
    <dgm:cxn modelId="{A05EF549-4AA9-4A99-B8AA-32C6DEC8BF81}" type="presOf" srcId="{D896ACC7-4FFA-524D-90C4-3E6A0FDE1A2B}" destId="{540A88E2-1793-344D-A4BF-2C0B3E6DD8AD}" srcOrd="1" destOrd="1" presId="urn:microsoft.com/office/officeart/2005/8/layout/matrix1"/>
    <dgm:cxn modelId="{2A931018-1B58-D548-BE0D-260E813B2869}" srcId="{C5E79E33-0CC7-1243-AAF4-6B8B8D44F0C1}" destId="{80719433-A436-8B4C-A069-5083D707A510}" srcOrd="0" destOrd="0" parTransId="{614EC38C-38EA-154B-AE49-9F65F100ED15}" sibTransId="{A27A98B0-51B6-154B-BE40-EDFD1504BC59}"/>
    <dgm:cxn modelId="{DC6F0BED-7D27-4357-B8DA-95C6A7F3B30D}" type="presOf" srcId="{BE59EFFE-267E-244C-8BD2-FF52CDC2AACB}" destId="{B91389FA-171D-3144-A758-069FFD59EED1}" srcOrd="0" destOrd="2" presId="urn:microsoft.com/office/officeart/2005/8/layout/matrix1"/>
    <dgm:cxn modelId="{3F34B83C-6919-4581-9F79-C3A05E96FA36}" type="presOf" srcId="{A1C68731-B8C0-D04D-BB14-DE5E334A033C}" destId="{FAC149AD-81BC-7644-9921-37CEB1EF0539}" srcOrd="0" destOrd="5" presId="urn:microsoft.com/office/officeart/2005/8/layout/matrix1"/>
    <dgm:cxn modelId="{9DF1E878-72EB-4347-9FF7-F0973A251FB2}" type="presOf" srcId="{0C0E751F-7250-ED4D-AC2B-97618A4DBD1D}" destId="{EDDD40EE-D6AC-6049-AC69-7756BEDCB14E}" srcOrd="0" destOrd="9" presId="urn:microsoft.com/office/officeart/2005/8/layout/matrix1"/>
    <dgm:cxn modelId="{F94CD81A-AE46-4E1F-8B29-45530897EFC3}" type="presOf" srcId="{ADA14206-DDBF-B546-9EF8-F18C007FF92C}" destId="{150A34FA-629C-5640-9A9F-90C2A68F09B4}" srcOrd="1" destOrd="8" presId="urn:microsoft.com/office/officeart/2005/8/layout/matrix1"/>
    <dgm:cxn modelId="{1F0F9609-7478-AB48-86B2-E471B2B0F1A2}" srcId="{1A0B1EBA-B1ED-5540-9BAE-9EB04C3EF2CA}" destId="{0C0E751F-7250-ED4D-AC2B-97618A4DBD1D}" srcOrd="8" destOrd="0" parTransId="{C3356A84-7ABF-3642-AF66-2506F36CBC8D}" sibTransId="{E0C68C67-CAE5-BD45-9FDB-4333F0F3679F}"/>
    <dgm:cxn modelId="{90FFDDCE-C279-44DC-9F09-92B460DC870B}" type="presOf" srcId="{3CD71075-AFDE-1142-97CF-ECF0D09799A8}" destId="{D11A0F5D-6660-AD4D-A7D9-76CA0662C16D}" srcOrd="1" destOrd="0" presId="urn:microsoft.com/office/officeart/2005/8/layout/matrix1"/>
    <dgm:cxn modelId="{B4B42818-2E3C-4836-8E9D-E59804354222}" type="presOf" srcId="{4C1C11BA-8563-E942-98AE-16E3E5B52387}" destId="{EDDD40EE-D6AC-6049-AC69-7756BEDCB14E}" srcOrd="0" destOrd="1" presId="urn:microsoft.com/office/officeart/2005/8/layout/matrix1"/>
    <dgm:cxn modelId="{035E62AA-7181-FE4D-93E3-E1834D251A8F}" srcId="{C5E79E33-0CC7-1243-AAF4-6B8B8D44F0C1}" destId="{D5671BA8-34AC-2949-A76B-79BEED49FED3}" srcOrd="2" destOrd="0" parTransId="{5105C035-9785-6943-B698-04BE3E1EDF67}" sibTransId="{52F6799F-DE72-D24C-9D2F-C131370C0974}"/>
    <dgm:cxn modelId="{1F16DFB8-6D70-8C4A-B31E-28084A6BCA7E}" srcId="{C5E79E33-0CC7-1243-AAF4-6B8B8D44F0C1}" destId="{ADA14206-DDBF-B546-9EF8-F18C007FF92C}" srcOrd="7" destOrd="0" parTransId="{962FB03C-7D65-7B4B-B02F-2BC9408E4AD7}" sibTransId="{666F7277-9585-AA4F-8C77-780D6127E48E}"/>
    <dgm:cxn modelId="{5F666C16-0FAB-4691-A63B-05999428C923}" type="presOf" srcId="{C5E79E33-0CC7-1243-AAF4-6B8B8D44F0C1}" destId="{150A34FA-629C-5640-9A9F-90C2A68F09B4}" srcOrd="1" destOrd="0" presId="urn:microsoft.com/office/officeart/2005/8/layout/matrix1"/>
    <dgm:cxn modelId="{73F11047-0C79-4390-A86E-3725F2F54C25}" type="presOf" srcId="{1A0B1EBA-B1ED-5540-9BAE-9EB04C3EF2CA}" destId="{EDDD40EE-D6AC-6049-AC69-7756BEDCB14E}" srcOrd="0" destOrd="0" presId="urn:microsoft.com/office/officeart/2005/8/layout/matrix1"/>
    <dgm:cxn modelId="{E3302C79-BECF-461E-BA93-F16117F1C0D4}" type="presOf" srcId="{248D72F1-0976-F040-8373-1BFD78F3AE60}" destId="{540A88E2-1793-344D-A4BF-2C0B3E6DD8AD}" srcOrd="1" destOrd="3" presId="urn:microsoft.com/office/officeart/2005/8/layout/matrix1"/>
    <dgm:cxn modelId="{0664772F-D2AB-1444-93F8-216700FC7E77}" srcId="{C5E79E33-0CC7-1243-AAF4-6B8B8D44F0C1}" destId="{99AE83F5-3EE9-8C47-920E-3B59290A1F33}" srcOrd="6" destOrd="0" parTransId="{A8EFBC9B-EAE1-F24E-A6EC-9B7335C2A37F}" sibTransId="{E5E0997E-BE84-4847-8D55-9504657F4AE4}"/>
    <dgm:cxn modelId="{1C66A72F-8C70-B640-9A4C-7D1DFDEAB065}" srcId="{C5E79E33-0CC7-1243-AAF4-6B8B8D44F0C1}" destId="{1625951C-FBBA-AF4D-932B-3BBF18F60AEB}" srcOrd="8" destOrd="0" parTransId="{4BEDAC06-7C18-EB4D-950F-357D39E48753}" sibTransId="{CCEF6643-EA2C-D944-99F7-84922ABC635D}"/>
    <dgm:cxn modelId="{E032AC8F-5509-4CEF-A545-959223A4F792}" type="presOf" srcId="{99AE83F5-3EE9-8C47-920E-3B59290A1F33}" destId="{D9D3C7BE-3FA7-DB4C-8143-4C949DBAD820}" srcOrd="0" destOrd="7" presId="urn:microsoft.com/office/officeart/2005/8/layout/matrix1"/>
    <dgm:cxn modelId="{8A8A5B6D-8A04-FC45-AA60-AC6A31350A20}" srcId="{C5E79E33-0CC7-1243-AAF4-6B8B8D44F0C1}" destId="{450E8D5C-39F0-9745-85CB-AF6FE31C9465}" srcOrd="5" destOrd="0" parTransId="{E1D1BA24-8950-0045-AA4D-ED793FEB3543}" sibTransId="{2C57357F-2F59-D44F-8396-74B1B41F0845}"/>
    <dgm:cxn modelId="{8A4FA635-8D27-40A6-99CE-7BE5EA5FAA6C}" type="presOf" srcId="{AEB3DE58-0E98-054B-BD6C-1CBEBE486E66}" destId="{EDDD40EE-D6AC-6049-AC69-7756BEDCB14E}" srcOrd="0" destOrd="4" presId="urn:microsoft.com/office/officeart/2005/8/layout/matrix1"/>
    <dgm:cxn modelId="{28853713-98C8-4D13-B41C-E4FB1B8AB916}" type="presOf" srcId="{0C0E751F-7250-ED4D-AC2B-97618A4DBD1D}" destId="{6A74B277-2D1C-4E4C-8031-3348A7EC5132}" srcOrd="1" destOrd="9" presId="urn:microsoft.com/office/officeart/2005/8/layout/matrix1"/>
    <dgm:cxn modelId="{ACE7BE3A-3C8D-4207-9209-C66EAAFEAF78}" type="presOf" srcId="{765C56E2-0C3A-804C-99A3-0B7AFA8564F0}" destId="{150A34FA-629C-5640-9A9F-90C2A68F09B4}" srcOrd="1" destOrd="4" presId="urn:microsoft.com/office/officeart/2005/8/layout/matrix1"/>
    <dgm:cxn modelId="{8B9DF3D4-140E-4E50-9262-343090982F2E}" type="presOf" srcId="{66CF9F35-B5BF-7B4E-B995-DEECC54A2509}" destId="{FAC149AD-81BC-7644-9921-37CEB1EF0539}" srcOrd="0" destOrd="7" presId="urn:microsoft.com/office/officeart/2005/8/layout/matrix1"/>
    <dgm:cxn modelId="{29C81FEA-E788-4FFB-81C8-DDB84E77F107}" type="presOf" srcId="{D8BD270A-F923-DE4C-9CF0-251E83330303}" destId="{6A74B277-2D1C-4E4C-8031-3348A7EC5132}" srcOrd="1" destOrd="7" presId="urn:microsoft.com/office/officeart/2005/8/layout/matrix1"/>
    <dgm:cxn modelId="{8B58DB03-88E8-4F64-8710-34A260640B0F}" type="presOf" srcId="{A59E2AE1-5E1C-E34C-87E0-F16274858D67}" destId="{6A74B277-2D1C-4E4C-8031-3348A7EC5132}" srcOrd="1" destOrd="5" presId="urn:microsoft.com/office/officeart/2005/8/layout/matrix1"/>
    <dgm:cxn modelId="{B8B0649B-226A-3647-93F1-0C79DA25744F}" srcId="{BFA71B31-3F2E-6A42-9923-3458E40CB2CA}" destId="{C5E79E33-0CC7-1243-AAF4-6B8B8D44F0C1}" srcOrd="1" destOrd="0" parTransId="{E46C231D-C140-4742-A7EF-00A1201FB41C}" sibTransId="{7C313FC8-F812-E04E-B75D-0C4494368071}"/>
    <dgm:cxn modelId="{49DBDE00-09E5-4945-9C43-B3E643EDCAD9}" srcId="{C5E79E33-0CC7-1243-AAF4-6B8B8D44F0C1}" destId="{47A8899A-C64E-384D-86A9-DB34E8D30F70}" srcOrd="1" destOrd="0" parTransId="{F014FD47-6EA2-2040-9CBD-728EE3F4693D}" sibTransId="{FD9890D0-AB31-1D49-B228-3B936CE24B7A}"/>
    <dgm:cxn modelId="{0273A7CE-1BB8-4E38-8760-9877BE7392FC}" type="presOf" srcId="{56E56BAA-347F-3B42-B695-74B307757E10}" destId="{540A88E2-1793-344D-A4BF-2C0B3E6DD8AD}" srcOrd="1" destOrd="6" presId="urn:microsoft.com/office/officeart/2005/8/layout/matrix1"/>
    <dgm:cxn modelId="{E6540C4A-A18E-4DAF-92C5-73005678F1A6}" type="presOf" srcId="{6338281C-871E-FB47-957C-32D7A2B9A2A9}" destId="{6A74B277-2D1C-4E4C-8031-3348A7EC5132}" srcOrd="1" destOrd="10" presId="urn:microsoft.com/office/officeart/2005/8/layout/matrix1"/>
    <dgm:cxn modelId="{6FE07AF8-B544-4C5A-9BC3-95E5D44813A8}" type="presOf" srcId="{B56B0FFC-DE72-204C-9874-67088C72F266}" destId="{D11A0F5D-6660-AD4D-A7D9-76CA0662C16D}" srcOrd="1" destOrd="4" presId="urn:microsoft.com/office/officeart/2005/8/layout/matrix1"/>
    <dgm:cxn modelId="{E131AB35-789E-DD45-B2D8-016059ED824E}" srcId="{3CD71075-AFDE-1142-97CF-ECF0D09799A8}" destId="{C6ECD826-0F6D-5448-B9C5-8D4A2EF0A260}" srcOrd="5" destOrd="0" parTransId="{57072913-F9A8-524A-BD7B-40A46B480959}" sibTransId="{27C4716B-ADC6-494F-BCFC-1B06DA9A61AF}"/>
    <dgm:cxn modelId="{FF64C458-D3DF-4667-AF80-93B0AEDF4DC4}" type="presOf" srcId="{7E6AFC68-3C5F-E543-927E-038715087BD6}" destId="{B91389FA-171D-3144-A758-069FFD59EED1}" srcOrd="0" destOrd="8" presId="urn:microsoft.com/office/officeart/2005/8/layout/matrix1"/>
    <dgm:cxn modelId="{1FAE60FC-3735-4140-BCD4-D837431CC50B}" type="presOf" srcId="{4CDA09A6-5ACF-084A-A7D3-18F169786063}" destId="{540A88E2-1793-344D-A4BF-2C0B3E6DD8AD}" srcOrd="1" destOrd="7" presId="urn:microsoft.com/office/officeart/2005/8/layout/matrix1"/>
    <dgm:cxn modelId="{B040913D-F320-432D-989D-2CF53CEE90A5}" type="presOf" srcId="{80719433-A436-8B4C-A069-5083D707A510}" destId="{150A34FA-629C-5640-9A9F-90C2A68F09B4}" srcOrd="1" destOrd="1" presId="urn:microsoft.com/office/officeart/2005/8/layout/matrix1"/>
    <dgm:cxn modelId="{08F1A60F-5373-4FD2-938B-1AC042874A26}" type="presOf" srcId="{D896ACC7-4FFA-524D-90C4-3E6A0FDE1A2B}" destId="{B91389FA-171D-3144-A758-069FFD59EED1}" srcOrd="0" destOrd="1" presId="urn:microsoft.com/office/officeart/2005/8/layout/matrix1"/>
    <dgm:cxn modelId="{913E4249-AEA3-4B6D-BBF1-897480B8AE1F}" type="presOf" srcId="{4C1C11BA-8563-E942-98AE-16E3E5B52387}" destId="{6A74B277-2D1C-4E4C-8031-3348A7EC5132}" srcOrd="1" destOrd="1" presId="urn:microsoft.com/office/officeart/2005/8/layout/matrix1"/>
    <dgm:cxn modelId="{EF5D7585-7218-4264-9644-3EA439F84804}" type="presOf" srcId="{AEB3DE58-0E98-054B-BD6C-1CBEBE486E66}" destId="{6A74B277-2D1C-4E4C-8031-3348A7EC5132}" srcOrd="1" destOrd="4" presId="urn:microsoft.com/office/officeart/2005/8/layout/matrix1"/>
    <dgm:cxn modelId="{3E61D35E-D7C4-4AE2-892B-F7F5931E0618}" type="presOf" srcId="{66CF9F35-B5BF-7B4E-B995-DEECC54A2509}" destId="{D11A0F5D-6660-AD4D-A7D9-76CA0662C16D}" srcOrd="1" destOrd="7" presId="urn:microsoft.com/office/officeart/2005/8/layout/matrix1"/>
    <dgm:cxn modelId="{5EABA47E-E8BE-439E-92CA-6CE5D1A8DBD9}" type="presOf" srcId="{8B894FA7-31A5-0C4C-9680-ADBB19D7F557}" destId="{D11A0F5D-6660-AD4D-A7D9-76CA0662C16D}" srcOrd="1" destOrd="8" presId="urn:microsoft.com/office/officeart/2005/8/layout/matrix1"/>
    <dgm:cxn modelId="{A8FD7A07-D63C-8F4B-A081-480F763F75E4}" srcId="{1A0B1EBA-B1ED-5540-9BAE-9EB04C3EF2CA}" destId="{A59E2AE1-5E1C-E34C-87E0-F16274858D67}" srcOrd="4" destOrd="0" parTransId="{1F1C1545-72FB-C142-8A73-CAD1EDFFF85A}" sibTransId="{60349627-B297-4047-A8CB-1D429EB3532D}"/>
    <dgm:cxn modelId="{7CEDF03E-B810-E346-B864-C53F5BE0BF4B}" srcId="{50E70419-5F62-EC45-9D1A-055A33A2B814}" destId="{248D72F1-0976-F040-8373-1BFD78F3AE60}" srcOrd="2" destOrd="0" parTransId="{03119C48-C0C2-A446-B6DB-AE1CC5A199BC}" sibTransId="{C609B358-49AE-C64E-A362-E23891774DB6}"/>
    <dgm:cxn modelId="{01C06BEC-F6E9-48C9-8A57-8FD8E0C704AB}" type="presOf" srcId="{1257FB40-6E46-4446-AC66-9D5EFEED3980}" destId="{6A74B277-2D1C-4E4C-8031-3348A7EC5132}" srcOrd="1" destOrd="3" presId="urn:microsoft.com/office/officeart/2005/8/layout/matrix1"/>
    <dgm:cxn modelId="{72C56FEC-0A01-4BF0-8284-85C6DAB549E5}" type="presOf" srcId="{C6ECD826-0F6D-5448-B9C5-8D4A2EF0A260}" destId="{D11A0F5D-6660-AD4D-A7D9-76CA0662C16D}" srcOrd="1" destOrd="6" presId="urn:microsoft.com/office/officeart/2005/8/layout/matrix1"/>
    <dgm:cxn modelId="{B3FD62E1-FFA3-4878-A3F2-CEF02DF00005}" type="presOf" srcId="{56E56BAA-347F-3B42-B695-74B307757E10}" destId="{B91389FA-171D-3144-A758-069FFD59EED1}" srcOrd="0" destOrd="6" presId="urn:microsoft.com/office/officeart/2005/8/layout/matrix1"/>
    <dgm:cxn modelId="{67D985CA-2958-1B42-ADC7-DD441A0BCA39}" srcId="{3CD71075-AFDE-1142-97CF-ECF0D09799A8}" destId="{66CF9F35-B5BF-7B4E-B995-DEECC54A2509}" srcOrd="6" destOrd="0" parTransId="{F44ECFA1-B0EB-B345-8192-32A69377AB7E}" sibTransId="{D41C86E0-F506-174E-B99B-C143CDE17C2E}"/>
    <dgm:cxn modelId="{3F105C16-989B-D442-AD81-844827973ED5}" srcId="{BFA71B31-3F2E-6A42-9923-3458E40CB2CA}" destId="{3CD71075-AFDE-1142-97CF-ECF0D09799A8}" srcOrd="2" destOrd="0" parTransId="{258437C1-B520-5644-A395-149752476ABE}" sibTransId="{5B8D0E0F-32C4-6647-B077-4502571D78BC}"/>
    <dgm:cxn modelId="{B2C7AF0C-37F6-2446-9CE6-2C8EAF268651}" srcId="{C5E79E33-0CC7-1243-AAF4-6B8B8D44F0C1}" destId="{765C56E2-0C3A-804C-99A3-0B7AFA8564F0}" srcOrd="3" destOrd="0" parTransId="{01367FFE-47D1-3942-B5D6-78B38DD3AFD0}" sibTransId="{83EB159A-F823-0A47-B8F1-04A96CD4F757}"/>
    <dgm:cxn modelId="{01C75BFB-113F-4ECD-B9D6-A06ED4C37EAC}" type="presOf" srcId="{D5671BA8-34AC-2949-A76B-79BEED49FED3}" destId="{150A34FA-629C-5640-9A9F-90C2A68F09B4}" srcOrd="1" destOrd="3" presId="urn:microsoft.com/office/officeart/2005/8/layout/matrix1"/>
    <dgm:cxn modelId="{3A784735-8DC5-6143-AC99-44FA6E8BD774}" srcId="{3CD71075-AFDE-1142-97CF-ECF0D09799A8}" destId="{B56B0FFC-DE72-204C-9874-67088C72F266}" srcOrd="3" destOrd="0" parTransId="{5A958C57-E6C5-3241-A0DB-619C9FDB3774}" sibTransId="{015C7F23-0567-584B-BB54-78D4EBEE053D}"/>
    <dgm:cxn modelId="{6A3FF2DC-8C94-4741-A0E8-E9E45BA37F23}" srcId="{15C22D66-0330-4F40-B9AA-B47C05808401}" destId="{BFA71B31-3F2E-6A42-9923-3458E40CB2CA}" srcOrd="0" destOrd="0" parTransId="{5B98D743-2C28-864A-B29E-EDB362B8FD92}" sibTransId="{CC9F18FF-EF23-CE46-BA24-A4025943B65F}"/>
    <dgm:cxn modelId="{9B8630C0-0245-43F3-AFBC-5BBEE7284CB7}" type="presOf" srcId="{3CD71075-AFDE-1142-97CF-ECF0D09799A8}" destId="{FAC149AD-81BC-7644-9921-37CEB1EF0539}" srcOrd="0" destOrd="0" presId="urn:microsoft.com/office/officeart/2005/8/layout/matrix1"/>
    <dgm:cxn modelId="{875EA6ED-41D8-4606-AB31-C4557AB39AEF}" type="presOf" srcId="{50E70419-5F62-EC45-9D1A-055A33A2B814}" destId="{B91389FA-171D-3144-A758-069FFD59EED1}" srcOrd="0" destOrd="0" presId="urn:microsoft.com/office/officeart/2005/8/layout/matrix1"/>
    <dgm:cxn modelId="{55C2391F-FA31-4D8F-9C58-DE84187BCB01}" type="presParOf" srcId="{781939F9-3365-6B43-8D5C-B76EB6AC665A}" destId="{34CFD4A9-C431-564F-BDBD-41DECEADF6F6}" srcOrd="0" destOrd="0" presId="urn:microsoft.com/office/officeart/2005/8/layout/matrix1"/>
    <dgm:cxn modelId="{0DECC0DA-D850-4C33-B629-0DA84D456589}" type="presParOf" srcId="{34CFD4A9-C431-564F-BDBD-41DECEADF6F6}" destId="{EDDD40EE-D6AC-6049-AC69-7756BEDCB14E}" srcOrd="0" destOrd="0" presId="urn:microsoft.com/office/officeart/2005/8/layout/matrix1"/>
    <dgm:cxn modelId="{88F7F328-52FB-4891-B335-EFCFD852DA41}" type="presParOf" srcId="{34CFD4A9-C431-564F-BDBD-41DECEADF6F6}" destId="{6A74B277-2D1C-4E4C-8031-3348A7EC5132}" srcOrd="1" destOrd="0" presId="urn:microsoft.com/office/officeart/2005/8/layout/matrix1"/>
    <dgm:cxn modelId="{A08B0D33-4769-4DB9-A1C2-868787833DF2}" type="presParOf" srcId="{34CFD4A9-C431-564F-BDBD-41DECEADF6F6}" destId="{D9D3C7BE-3FA7-DB4C-8143-4C949DBAD820}" srcOrd="2" destOrd="0" presId="urn:microsoft.com/office/officeart/2005/8/layout/matrix1"/>
    <dgm:cxn modelId="{5A4DF50C-DD98-4813-88F7-80726EED14B4}" type="presParOf" srcId="{34CFD4A9-C431-564F-BDBD-41DECEADF6F6}" destId="{150A34FA-629C-5640-9A9F-90C2A68F09B4}" srcOrd="3" destOrd="0" presId="urn:microsoft.com/office/officeart/2005/8/layout/matrix1"/>
    <dgm:cxn modelId="{422F2A45-8040-4F02-BA88-EF59EB5BAAF3}" type="presParOf" srcId="{34CFD4A9-C431-564F-BDBD-41DECEADF6F6}" destId="{FAC149AD-81BC-7644-9921-37CEB1EF0539}" srcOrd="4" destOrd="0" presId="urn:microsoft.com/office/officeart/2005/8/layout/matrix1"/>
    <dgm:cxn modelId="{9CDE2892-4BC4-4EE0-9E82-1EE72662F944}" type="presParOf" srcId="{34CFD4A9-C431-564F-BDBD-41DECEADF6F6}" destId="{D11A0F5D-6660-AD4D-A7D9-76CA0662C16D}" srcOrd="5" destOrd="0" presId="urn:microsoft.com/office/officeart/2005/8/layout/matrix1"/>
    <dgm:cxn modelId="{C12E2706-CC23-4162-AC62-78632698A52F}" type="presParOf" srcId="{34CFD4A9-C431-564F-BDBD-41DECEADF6F6}" destId="{B91389FA-171D-3144-A758-069FFD59EED1}" srcOrd="6" destOrd="0" presId="urn:microsoft.com/office/officeart/2005/8/layout/matrix1"/>
    <dgm:cxn modelId="{4FCE20A4-B46B-4653-AFF9-0E3A1FB722CA}" type="presParOf" srcId="{34CFD4A9-C431-564F-BDBD-41DECEADF6F6}" destId="{540A88E2-1793-344D-A4BF-2C0B3E6DD8AD}" srcOrd="7" destOrd="0" presId="urn:microsoft.com/office/officeart/2005/8/layout/matrix1"/>
    <dgm:cxn modelId="{FE3CBB49-E0B4-4E4D-AE46-179F10A176A0}" type="presParOf" srcId="{781939F9-3365-6B43-8D5C-B76EB6AC665A}" destId="{4566797E-0389-0A46-B0B3-29F8758D3EF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D40EE-D6AC-6049-AC69-7756BEDCB14E}">
      <dsp:nvSpPr>
        <dsp:cNvPr id="0" name=""/>
        <dsp:cNvSpPr/>
      </dsp:nvSpPr>
      <dsp:spPr>
        <a:xfrm rot="16200000">
          <a:off x="495300" y="-495300"/>
          <a:ext cx="3352800" cy="4343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solidFill>
                <a:schemeClr val="tx1"/>
              </a:solidFill>
            </a:rPr>
            <a:t>     Strengths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Established brand image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Developed and enhanced customer loyalty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Environment friendly approach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Corporate Social Responsibility as ethics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Good and efficient marketing and advertising Strategies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Extensive distribution channels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Deep market penetration and development along with good market share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Strong ability to undergo acquisitions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Global geographic mix is very strong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Adoption of new techniques </a:t>
          </a:r>
        </a:p>
      </dsp:txBody>
      <dsp:txXfrm rot="5400000">
        <a:off x="0" y="0"/>
        <a:ext cx="4343400" cy="2514600"/>
      </dsp:txXfrm>
    </dsp:sp>
    <dsp:sp modelId="{D9D3C7BE-3FA7-DB4C-8143-4C949DBAD820}">
      <dsp:nvSpPr>
        <dsp:cNvPr id="0" name=""/>
        <dsp:cNvSpPr/>
      </dsp:nvSpPr>
      <dsp:spPr>
        <a:xfrm>
          <a:off x="4343400" y="0"/>
          <a:ext cx="4343400" cy="3352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solidFill>
                <a:schemeClr val="tx1"/>
              </a:solidFill>
            </a:rPr>
            <a:t>Weaknesses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The product portfolio is not very diverse in nature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Due to increasing acquisitions, the debt created is very large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Lack of advertising and marketing strategies in certain unpopular products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Decreased goodwill due to health aspects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High use of carbonated drinks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Increased use of sugar in Coca-Cola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Improper water management in water deficit regions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Fluctuations in the foreign currencies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Limited product range for covering all segments of society </a:t>
          </a:r>
        </a:p>
      </dsp:txBody>
      <dsp:txXfrm>
        <a:off x="4343400" y="0"/>
        <a:ext cx="4343400" cy="2514600"/>
      </dsp:txXfrm>
    </dsp:sp>
    <dsp:sp modelId="{FAC149AD-81BC-7644-9921-37CEB1EF0539}">
      <dsp:nvSpPr>
        <dsp:cNvPr id="0" name=""/>
        <dsp:cNvSpPr/>
      </dsp:nvSpPr>
      <dsp:spPr>
        <a:xfrm rot="10800000">
          <a:off x="0" y="3352800"/>
          <a:ext cx="4343400" cy="3352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Opportunities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To diversify the product range towards snacks, healthy drinks and other products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Increasing the production of bottled water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Production of lesser calorie drinks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Expansion in emerging markets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Moving towards sustainable development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To increase differentiation strategies to reduce rivalry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Improving the supply chain management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Adopting marketing strategies for unknown products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Increasing the consumption demands in the developing and underdeveloped countries </a:t>
          </a:r>
        </a:p>
      </dsp:txBody>
      <dsp:txXfrm rot="10800000">
        <a:off x="0" y="4191000"/>
        <a:ext cx="4343400" cy="2514600"/>
      </dsp:txXfrm>
    </dsp:sp>
    <dsp:sp modelId="{B91389FA-171D-3144-A758-069FFD59EED1}">
      <dsp:nvSpPr>
        <dsp:cNvPr id="0" name=""/>
        <dsp:cNvSpPr/>
      </dsp:nvSpPr>
      <dsp:spPr>
        <a:xfrm rot="5400000">
          <a:off x="4838700" y="2857500"/>
          <a:ext cx="3352800" cy="4343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Threats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Strong competition from PepsiCo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Inefficient water management may lead to limited resources and ultimately downfall in the profitability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Threats from indirect competitors like Starbucks, Cafe Coffee Day, Tropicana and Real might decrease the market share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Changed preferences of consumers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Disclosure of negative information present on the labels of the products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Increased threat from federal regulators to place taxes on sugar drinks and sodas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Strong Dollar performance might also lead to income fall of the company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Threat of decreased customer retention</a:t>
          </a:r>
        </a:p>
      </dsp:txBody>
      <dsp:txXfrm rot="-5400000">
        <a:off x="4343400" y="4191000"/>
        <a:ext cx="4343400" cy="2514600"/>
      </dsp:txXfrm>
    </dsp:sp>
    <dsp:sp modelId="{4566797E-0389-0A46-B0B3-29F8758D3EF3}">
      <dsp:nvSpPr>
        <dsp:cNvPr id="0" name=""/>
        <dsp:cNvSpPr/>
      </dsp:nvSpPr>
      <dsp:spPr>
        <a:xfrm>
          <a:off x="3040380" y="2514600"/>
          <a:ext cx="2606040" cy="167640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Coca-Cola SWOT</a:t>
          </a:r>
        </a:p>
      </dsp:txBody>
      <dsp:txXfrm>
        <a:off x="3122215" y="2596435"/>
        <a:ext cx="244237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9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1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9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4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C1172-9BEE-4143-B2D2-A5B66005608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D2EE-C458-4716-B6BD-83C3227F1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7989454"/>
              </p:ext>
            </p:extLst>
          </p:nvPr>
        </p:nvGraphicFramePr>
        <p:xfrm>
          <a:off x="228600" y="76200"/>
          <a:ext cx="86868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60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K2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Hinkley</dc:creator>
  <cp:lastModifiedBy>Mike Hinkley</cp:lastModifiedBy>
  <cp:revision>1</cp:revision>
  <dcterms:created xsi:type="dcterms:W3CDTF">2015-08-25T12:03:00Z</dcterms:created>
  <dcterms:modified xsi:type="dcterms:W3CDTF">2015-08-25T12:03:59Z</dcterms:modified>
</cp:coreProperties>
</file>