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3.xml" ContentType="application/vnd.openxmlformats-officedocument.presentationml.notesSlide+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25"/>
  </p:notesMasterIdLst>
  <p:sldIdLst>
    <p:sldId id="256" r:id="rId2"/>
    <p:sldId id="284" r:id="rId3"/>
    <p:sldId id="285" r:id="rId4"/>
    <p:sldId id="260" r:id="rId5"/>
    <p:sldId id="286" r:id="rId6"/>
    <p:sldId id="264" r:id="rId7"/>
    <p:sldId id="287" r:id="rId8"/>
    <p:sldId id="292" r:id="rId9"/>
    <p:sldId id="283" r:id="rId10"/>
    <p:sldId id="293" r:id="rId11"/>
    <p:sldId id="295" r:id="rId12"/>
    <p:sldId id="296" r:id="rId13"/>
    <p:sldId id="297" r:id="rId14"/>
    <p:sldId id="271" r:id="rId15"/>
    <p:sldId id="272" r:id="rId16"/>
    <p:sldId id="273" r:id="rId17"/>
    <p:sldId id="299" r:id="rId18"/>
    <p:sldId id="274" r:id="rId19"/>
    <p:sldId id="288" r:id="rId20"/>
    <p:sldId id="289" r:id="rId21"/>
    <p:sldId id="290" r:id="rId22"/>
    <p:sldId id="291" r:id="rId23"/>
    <p:sldId id="279" r:id="rId2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5" clrIdx="0"/>
  <p:cmAuthor id="1" name="Mishaleen W. Allen" initials="MWA" lastIdx="6" clrIdx="1"/>
  <p:cmAuthor id="2" name="Susan Gertel" initials="SDG"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8938" autoAdjust="0"/>
  </p:normalViewPr>
  <p:slideViewPr>
    <p:cSldViewPr>
      <p:cViewPr>
        <p:scale>
          <a:sx n="85" d="100"/>
          <a:sy n="85" d="100"/>
        </p:scale>
        <p:origin x="-72" y="1182"/>
      </p:cViewPr>
      <p:guideLst>
        <p:guide orient="horz" pos="2160"/>
        <p:guide pos="2880"/>
      </p:guideLst>
    </p:cSldViewPr>
  </p:slideViewPr>
  <p:outlineViewPr>
    <p:cViewPr>
      <p:scale>
        <a:sx n="33" d="100"/>
        <a:sy n="33" d="100"/>
      </p:scale>
      <p:origin x="0" y="30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3-09-18T03:30:02.706" idx="1">
    <p:pos x="10" y="10"/>
    <p:text>Retaining the comments fro
m Dr. Allen would allow me to see how you implemented her recommendations.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8-25T20:06:11.975" idx="1">
    <p:pos x="10" y="10"/>
    <p:text/>
  </p:cm>
  <p:cm authorId="0" dt="2013-08-25T20:09:02.431" idx="2">
    <p:pos x="106" y="106"/>
    <p:text>This slide discusses the problem associated with homeschoolers and socialization. Public schools, thanks to tax revenue for funding, offer students a host of extracurricular activites to participate in. However, these same extracurriculiar activities are not offered to homeschool students despite the fact their parents pay taxes to support the initiatives. This research will discuss the feasibility of allowing homeschool students to participate in extracurricular activites in public school. If not, other options will be explored to promote socialization. </p:text>
  </p:cm>
  <p:cm authorId="1" dt="2013-09-01T23:08:14.584" idx="3">
    <p:pos x="202" y="202"/>
    <p:text>problem statement shoudl be a  clear and concise statement
use note section for supporting narrative</p:text>
  </p:cm>
  <p:cm authorId="2" dt="2013-09-18T03:32:48.173" idx="2">
    <p:pos x="298" y="298"/>
    <p:text>Revise problem statement (first sentence) to something like: "The problem is…for extracurricular activities limiting social interaction with peers."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3-08-25T20:11:11.037" idx="3">
    <p:pos x="10" y="10"/>
    <p:text>This slide further discusses the problem associated with homeschoolers and socialization opportunities offered at local publis schools and why the problem is rarely discussed. A research proposal is presented including discovering if this is a viable option; and if not, if there are any other solutions available within the community. </p:text>
  </p:cm>
  <p:cm authorId="1" dt="2013-09-01T23:08:42.427" idx="4">
    <p:pos x="106" y="106"/>
    <p:text>consider adding spaces between section
remember that bullets are for key points and notes for supporting narrative</p:text>
  </p:cm>
  <p:cm authorId="2" dt="2013-09-18T03:36:02.390" idx="3">
    <p:pos x="202" y="202"/>
    <p:text>Use the notes for your "comments" regarding the topic of the slide. Additionally, as Dr. Allen noted, you should use bullets and phrases on your slides. 
Ex. 	Social Encounters
	Complicated Processes
	Taxes
	Specific Activities
Then, in your notes section, you would elaborate on each topic. 
Check spelling/grammar.</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3-08-25T20:12:42.652" idx="4">
    <p:pos x="10" y="10"/>
    <p:text>This slide states the purpose of the research project including exploring further if public schools are willing to open their doors to homeschoolers to participate in extracurriculiar activities. If this is not an option, alternative options will be explored. </p:text>
  </p:cm>
  <p:cm authorId="1" dt="2013-09-01T23:08:55.592" idx="5">
    <p:pos x="106" y="106"/>
    <p:text>same as previous slide</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3-08-25T20:14:20.457" idx="5">
    <p:pos x="10" y="10"/>
    <p:text>This slide will discuss the overall purpose of the research project including exploring students' needs who come from a small town where interaction with other students is very important. It is also discussed that there are many extracurriculiar activities that cannot be offered at home including team sports, clubs, drama, cheerleading, band, and school symphony. </p:text>
  </p:cm>
  <p:cm authorId="1" dt="2013-09-01T23:09:10.705" idx="6">
    <p:pos x="106" y="106"/>
    <p:text>same as previous slide</p:text>
  </p:cm>
</p:cmLst>
</file>

<file path=ppt/comments/comment6.xml><?xml version="1.0" encoding="utf-8"?>
<p:cmLst xmlns:a="http://schemas.openxmlformats.org/drawingml/2006/main" xmlns:r="http://schemas.openxmlformats.org/officeDocument/2006/relationships" xmlns:p="http://schemas.openxmlformats.org/presentationml/2006/main">
  <p:cm authorId="2" dt="2013-09-18T03:38:31.116" idx="4">
    <p:pos x="5393" y="988"/>
    <p:text>Statements such as this first sentence need citations to support the position. Is this your opinion or the result of research?
</p:text>
  </p:cm>
  <p:cm authorId="2" dt="2013-09-18T03:48:28.980" idx="5">
    <p:pos x="10" y="10"/>
    <p:text>Generally, survey questions use some type of scale for repsonses. Open-ended questions are good for obtaining additional information, but should not be the major focus of your survery. 
Consider ways to use a scale for yoru questions.
Ex. Which of the following extracurricular activities are supported by your school for homeschooled students?
List the top three benefits to allowing homeschooled students participation in extracurricular activities.  
Then repeat asking for the top three disadvantages. 
Check spelling/grammar on slide</p:text>
  </p:cm>
</p:cmLst>
</file>

<file path=ppt/comments/comment7.xml><?xml version="1.0" encoding="utf-8"?>
<p:cmLst xmlns:a="http://schemas.openxmlformats.org/drawingml/2006/main" xmlns:r="http://schemas.openxmlformats.org/officeDocument/2006/relationships" xmlns:p="http://schemas.openxmlformats.org/presentationml/2006/main">
  <p:cm authorId="2" dt="2013-09-18T03:44:47.925" idx="6">
    <p:pos x="10" y="10"/>
    <p:text>Eliminate this and the following slide as they are redundant of information in the Literature Review chart/table.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44857D2-FAB8-4C61-858D-9DA45023E282}" type="datetimeFigureOut">
              <a:rPr lang="en-US"/>
              <a:pPr>
                <a:defRPr/>
              </a:pPr>
              <a:t>9/22/2013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6BF2158-F207-432C-9C57-477ECCC4B98C}" type="slidenum">
              <a:rPr lang="en-US"/>
              <a:pPr>
                <a:defRPr/>
              </a:pPr>
              <a:t>‹#›</a:t>
            </a:fld>
            <a:endParaRPr lang="en-US"/>
          </a:p>
        </p:txBody>
      </p:sp>
    </p:spTree>
    <p:extLst>
      <p:ext uri="{BB962C8B-B14F-4D97-AF65-F5344CB8AC3E}">
        <p14:creationId xmlns:p14="http://schemas.microsoft.com/office/powerpoint/2010/main" val="31881314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BF2158-F207-432C-9C57-477ECCC4B98C}" type="slidenum">
              <a:rPr lang="en-US" smtClean="0"/>
              <a:pPr>
                <a:defRPr/>
              </a:pPr>
              <a:t>1</a:t>
            </a:fld>
            <a:endParaRPr lang="en-US"/>
          </a:p>
        </p:txBody>
      </p:sp>
    </p:spTree>
    <p:extLst>
      <p:ext uri="{BB962C8B-B14F-4D97-AF65-F5344CB8AC3E}">
        <p14:creationId xmlns:p14="http://schemas.microsoft.com/office/powerpoint/2010/main" val="598180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90000"/>
              </a:lnSpc>
              <a:spcBef>
                <a:spcPts val="500"/>
              </a:spcBef>
              <a:spcAft>
                <a:spcPts val="0"/>
              </a:spcAft>
              <a:buClr>
                <a:srgbClr val="DD8047"/>
              </a:buClr>
              <a:buSzPct val="75000"/>
              <a:buFont typeface="Wingdings"/>
              <a:buNone/>
              <a:tabLst/>
              <a:defRPr/>
            </a:pPr>
            <a:r>
              <a:rPr kumimoji="0" lang="en-US" altLang="en-US" sz="2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Homeschooled children have limited access to local public schools for extracurricular activities which would help to increase social interactions. This is an unfair advantage because it holds students back from participating in social activities such as sports, clubs, and the arts simply because they are attending school in an alternative environment. In today’s educational system, all students, regardless of their schooling choice, should have access to extracurricular activities. Without this, homeschooled students will not learn important social skills such as socialization, teamwork, and an appreciation for art and culture. Upon narrowing the problem, an intervention will be implemented and solutions will be discussed. </a:t>
            </a:r>
          </a:p>
        </p:txBody>
      </p:sp>
      <p:sp>
        <p:nvSpPr>
          <p:cNvPr id="4" name="Slide Number Placeholder 3"/>
          <p:cNvSpPr>
            <a:spLocks noGrp="1"/>
          </p:cNvSpPr>
          <p:nvPr>
            <p:ph type="sldNum" sz="quarter" idx="5"/>
          </p:nvPr>
        </p:nvSpPr>
        <p:spPr/>
        <p:txBody>
          <a:bodyPr/>
          <a:lstStyle/>
          <a:p>
            <a:pPr>
              <a:defRPr/>
            </a:pPr>
            <a:fld id="{8FFBB3CE-8EF6-43E3-80CF-D27CCE3086B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700"/>
              </a:spcBef>
              <a:spcAft>
                <a:spcPts val="0"/>
              </a:spcAft>
              <a:buClr>
                <a:srgbClr val="DD8047"/>
              </a:buClr>
              <a:buSzPct val="60000"/>
              <a:buFont typeface="Wingdings" pitchFamily="2" charset="2"/>
              <a:buNone/>
              <a:tabLst/>
              <a:defRPr/>
            </a:pPr>
            <a:r>
              <a:rPr kumimoji="0" lang="en-US" altLang="en-US" sz="2800" b="0" i="0" u="none" strike="noStrike" kern="1200" cap="none" spc="0" normalizeH="0" baseline="0" noProof="0" dirty="0" smtClean="0">
                <a:ln>
                  <a:noFill/>
                </a:ln>
                <a:solidFill>
                  <a:srgbClr val="000000"/>
                </a:solidFill>
                <a:effectLst/>
                <a:uLnTx/>
                <a:uFillTx/>
                <a:latin typeface="Times New Roman" pitchFamily="18" charset="0"/>
              </a:rPr>
              <a:t>If this were to happen, would it increase homeschooled student social interactions? If this is not feasible, are there other ways homeschooled children can feel like part of the community through other initiatives which promote such interactions? </a:t>
            </a:r>
            <a:endParaRPr kumimoji="0" lang="en-US" altLang="en-US" sz="2800" b="0" i="0" u="none" strike="noStrike" kern="1200" cap="none" spc="0" normalizeH="0" baseline="0" noProof="0" dirty="0" smtClean="0">
              <a:ln>
                <a:noFill/>
              </a:ln>
              <a:solidFill>
                <a:prstClr val="black"/>
              </a:solidFill>
              <a:effectLst/>
              <a:uLnTx/>
              <a:uFillTx/>
              <a:latin typeface="Tw Cen MT"/>
            </a:endParaRPr>
          </a:p>
          <a:p>
            <a:endParaRPr lang="en-US" dirty="0"/>
          </a:p>
        </p:txBody>
      </p:sp>
      <p:sp>
        <p:nvSpPr>
          <p:cNvPr id="4" name="Slide Number Placeholder 3"/>
          <p:cNvSpPr>
            <a:spLocks noGrp="1"/>
          </p:cNvSpPr>
          <p:nvPr>
            <p:ph type="sldNum" sz="quarter" idx="10"/>
          </p:nvPr>
        </p:nvSpPr>
        <p:spPr/>
        <p:txBody>
          <a:bodyPr/>
          <a:lstStyle/>
          <a:p>
            <a:pPr>
              <a:defRPr/>
            </a:pPr>
            <a:fld id="{D6BF2158-F207-432C-9C57-477ECCC4B98C}" type="slidenum">
              <a:rPr lang="en-US" smtClean="0"/>
              <a:pPr>
                <a:defRPr/>
              </a:pPr>
              <a:t>4</a:t>
            </a:fld>
            <a:endParaRPr lang="en-US"/>
          </a:p>
        </p:txBody>
      </p:sp>
    </p:spTree>
    <p:extLst>
      <p:ext uri="{BB962C8B-B14F-4D97-AF65-F5344CB8AC3E}">
        <p14:creationId xmlns:p14="http://schemas.microsoft.com/office/powerpoint/2010/main" val="402837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777849BC-A05F-40BB-A728-76D478E7F1D9}" type="datetime1">
              <a:rPr lang="en-US" smtClean="0"/>
              <a:pPr>
                <a:defRPr/>
              </a:pPr>
              <a:t>9/22/2013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r>
              <a:rPr lang="en-US" smtClean="0"/>
              <a:t>Action Research Proposal</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BB4E109-72AC-4BAB-A3FB-161EFF4314E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72D8B8D-C3E9-4BFC-9732-4CD6F98476AE}" type="datetime1">
              <a:rPr lang="en-US" smtClean="0"/>
              <a:pPr>
                <a:defRPr/>
              </a:pPr>
              <a:t>9/22/2013</a:t>
            </a:fld>
            <a:endParaRPr lang="en-US" dirty="0"/>
          </a:p>
        </p:txBody>
      </p:sp>
      <p:sp>
        <p:nvSpPr>
          <p:cNvPr id="5" name="Footer Placeholder 4"/>
          <p:cNvSpPr>
            <a:spLocks noGrp="1"/>
          </p:cNvSpPr>
          <p:nvPr>
            <p:ph type="ftr" sz="quarter" idx="11"/>
          </p:nvPr>
        </p:nvSpPr>
        <p:spPr/>
        <p:txBody>
          <a:bodyPr/>
          <a:lstStyle/>
          <a:p>
            <a:pPr>
              <a:defRPr/>
            </a:pPr>
            <a:r>
              <a:rPr lang="en-US" smtClean="0"/>
              <a:t>Action Research Proposal</a:t>
            </a:r>
            <a:endParaRPr lang="en-US"/>
          </a:p>
        </p:txBody>
      </p:sp>
      <p:sp>
        <p:nvSpPr>
          <p:cNvPr id="6" name="Slide Number Placeholder 5"/>
          <p:cNvSpPr>
            <a:spLocks noGrp="1"/>
          </p:cNvSpPr>
          <p:nvPr>
            <p:ph type="sldNum" sz="quarter" idx="12"/>
          </p:nvPr>
        </p:nvSpPr>
        <p:spPr/>
        <p:txBody>
          <a:bodyPr/>
          <a:lstStyle/>
          <a:p>
            <a:pPr>
              <a:defRPr/>
            </a:pPr>
            <a:fld id="{851989D5-0A5A-430C-8AA0-765B43CF002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650CD2D-0B8F-421A-94F7-3D1A5DB5E247}" type="datetime1">
              <a:rPr lang="en-US" smtClean="0"/>
              <a:pPr>
                <a:defRPr/>
              </a:pPr>
              <a:t>9/22/2013</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r>
              <a:rPr lang="en-US" smtClean="0"/>
              <a:t>Action Research Proposal</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22759B0D-A88E-4807-81C3-0DB9A7F03EF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8AAB3017-9CE3-4B0B-A749-73D98CE72EC4}" type="datetime1">
              <a:rPr lang="en-US" smtClean="0"/>
              <a:pPr>
                <a:defRPr/>
              </a:pPr>
              <a:t>9/22/2013</a:t>
            </a:fld>
            <a:endParaRPr lang="en-US" dirty="0"/>
          </a:p>
        </p:txBody>
      </p:sp>
      <p:sp>
        <p:nvSpPr>
          <p:cNvPr id="5" name="Footer Placeholder 4"/>
          <p:cNvSpPr>
            <a:spLocks noGrp="1"/>
          </p:cNvSpPr>
          <p:nvPr>
            <p:ph type="ftr" sz="quarter" idx="11"/>
          </p:nvPr>
        </p:nvSpPr>
        <p:spPr/>
        <p:txBody>
          <a:bodyPr/>
          <a:lstStyle/>
          <a:p>
            <a:pPr>
              <a:defRPr/>
            </a:pPr>
            <a:r>
              <a:rPr lang="en-US" smtClean="0"/>
              <a:t>Action Research Proposal</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1F7C2CA8-882E-4D61-9BD4-1493BB5FD6BB}"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A95A70A9-422A-4B9B-8D6E-F0BF15906DFA}" type="datetime1">
              <a:rPr lang="en-US" smtClean="0"/>
              <a:pPr>
                <a:defRPr/>
              </a:pPr>
              <a:t>9/22/2013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B3B6E052-215A-4F47-ACB6-09A8DB2C9A6D}"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r>
              <a:rPr lang="en-US" smtClean="0"/>
              <a:t>Action Research Proposal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64EF771D-1C05-416E-8E4E-2A3375AEAD62}" type="datetime1">
              <a:rPr lang="en-US" smtClean="0"/>
              <a:pPr>
                <a:defRPr/>
              </a:pPr>
              <a:t>9/22/2013</a:t>
            </a:fld>
            <a:endParaRPr lang="en-US"/>
          </a:p>
        </p:txBody>
      </p:sp>
      <p:sp>
        <p:nvSpPr>
          <p:cNvPr id="10" name="Slide Number Placeholder 9"/>
          <p:cNvSpPr>
            <a:spLocks noGrp="1"/>
          </p:cNvSpPr>
          <p:nvPr>
            <p:ph type="sldNum" sz="quarter" idx="16"/>
          </p:nvPr>
        </p:nvSpPr>
        <p:spPr/>
        <p:txBody>
          <a:bodyPr rtlCol="0"/>
          <a:lstStyle/>
          <a:p>
            <a:pPr>
              <a:defRPr/>
            </a:pPr>
            <a:fld id="{831DF866-209B-4FF3-B45E-7832706A6779}"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r>
              <a:rPr lang="en-US" smtClean="0"/>
              <a:t>Action Research Proposal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9A3325E6-3B27-4842-B852-A9F3572FAE0B}" type="datetime1">
              <a:rPr lang="en-US" smtClean="0"/>
              <a:pPr>
                <a:defRPr/>
              </a:pPr>
              <a:t>9/22/2013</a:t>
            </a:fld>
            <a:endParaRPr lang="en-US"/>
          </a:p>
        </p:txBody>
      </p:sp>
      <p:sp>
        <p:nvSpPr>
          <p:cNvPr id="12" name="Slide Number Placeholder 11"/>
          <p:cNvSpPr>
            <a:spLocks noGrp="1"/>
          </p:cNvSpPr>
          <p:nvPr>
            <p:ph type="sldNum" sz="quarter" idx="16"/>
          </p:nvPr>
        </p:nvSpPr>
        <p:spPr/>
        <p:txBody>
          <a:bodyPr rtlCol="0"/>
          <a:lstStyle/>
          <a:p>
            <a:pPr>
              <a:defRPr/>
            </a:pPr>
            <a:fld id="{C5AFC587-9A1F-4C75-B018-E5C2AE8C38A3}"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r>
              <a:rPr lang="en-US" smtClean="0"/>
              <a:t>Action Research Proposal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D1D8152F-E4D5-4B3F-8AB1-D52E1F33A635}" type="datetime1">
              <a:rPr lang="en-US" smtClean="0"/>
              <a:pPr>
                <a:defRPr/>
              </a:pPr>
              <a:t>9/22/2013</a:t>
            </a:fld>
            <a:endParaRPr lang="en-US" dirty="0"/>
          </a:p>
        </p:txBody>
      </p:sp>
      <p:sp>
        <p:nvSpPr>
          <p:cNvPr id="4" name="Footer Placeholder 3"/>
          <p:cNvSpPr>
            <a:spLocks noGrp="1"/>
          </p:cNvSpPr>
          <p:nvPr>
            <p:ph type="ftr" sz="quarter" idx="11"/>
          </p:nvPr>
        </p:nvSpPr>
        <p:spPr/>
        <p:txBody>
          <a:bodyPr/>
          <a:lstStyle/>
          <a:p>
            <a:pPr>
              <a:defRPr/>
            </a:pPr>
            <a:r>
              <a:rPr lang="en-US" smtClean="0"/>
              <a:t>Action Research Proposal</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AB72BBFF-901E-4146-8990-4C74CB3193E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29CC9C2-38DE-4BC6-B6A7-B4EE16AC7997}" type="datetime1">
              <a:rPr lang="en-US" smtClean="0"/>
              <a:pPr>
                <a:defRPr/>
              </a:pPr>
              <a:t>9/22/2013</a:t>
            </a:fld>
            <a:endParaRPr lang="en-US"/>
          </a:p>
        </p:txBody>
      </p:sp>
      <p:sp>
        <p:nvSpPr>
          <p:cNvPr id="3" name="Footer Placeholder 2"/>
          <p:cNvSpPr>
            <a:spLocks noGrp="1"/>
          </p:cNvSpPr>
          <p:nvPr>
            <p:ph type="ftr" sz="quarter" idx="11"/>
          </p:nvPr>
        </p:nvSpPr>
        <p:spPr/>
        <p:txBody>
          <a:bodyPr/>
          <a:lstStyle/>
          <a:p>
            <a:pPr>
              <a:defRPr/>
            </a:pPr>
            <a:r>
              <a:rPr lang="en-US" smtClean="0"/>
              <a:t>Action Research Proposal</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961DCB2-7EB1-49BF-8F59-1967C241545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6488D277-ADCD-438B-8B74-FCA2C8CD0C3B}" type="datetime1">
              <a:rPr lang="en-US" smtClean="0"/>
              <a:pPr>
                <a:defRPr/>
              </a:pPr>
              <a:t>9/22/2013</a:t>
            </a:fld>
            <a:endParaRPr lang="en-US" dirty="0"/>
          </a:p>
        </p:txBody>
      </p:sp>
      <p:sp>
        <p:nvSpPr>
          <p:cNvPr id="6" name="Footer Placeholder 5"/>
          <p:cNvSpPr>
            <a:spLocks noGrp="1"/>
          </p:cNvSpPr>
          <p:nvPr>
            <p:ph type="ftr" sz="quarter" idx="11"/>
          </p:nvPr>
        </p:nvSpPr>
        <p:spPr/>
        <p:txBody>
          <a:bodyPr/>
          <a:lstStyle/>
          <a:p>
            <a:pPr>
              <a:defRPr/>
            </a:pPr>
            <a:r>
              <a:rPr lang="en-US" smtClean="0"/>
              <a:t>Action Research Proposal</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522485FD-3221-4760-BAD2-219436808191}"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D02A078A-E297-44F7-AE68-46EA00E1B684}" type="datetime1">
              <a:rPr lang="en-US" smtClean="0"/>
              <a:pPr>
                <a:defRPr/>
              </a:pPr>
              <a:t>9/22/2013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721892FC-86D1-46E3-9426-9CCA047C147F}"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r>
              <a:rPr lang="en-US" smtClean="0"/>
              <a:t>Action Research Proposal</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E4A54462-163D-48E1-85AC-E9D1BF4445E8}" type="datetime1">
              <a:rPr lang="en-US" smtClean="0"/>
              <a:pPr>
                <a:defRPr/>
              </a:pPr>
              <a:t>9/22/2013</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r>
              <a:rPr lang="en-US" smtClean="0"/>
              <a:t>Action Research Proposal</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1C4D78F5-8724-408F-8378-A158FD8942B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457200"/>
            <a:ext cx="6858000" cy="4419600"/>
          </a:xfrm>
        </p:spPr>
        <p:txBody>
          <a:bodyPr>
            <a:normAutofit fontScale="90000"/>
          </a:bodyPr>
          <a:lstStyle/>
          <a:p>
            <a:pPr algn="ctr" eaLnBrk="1" fontAlgn="auto" hangingPunct="1">
              <a:spcAft>
                <a:spcPts val="0"/>
              </a:spcAft>
              <a:defRPr/>
            </a:pPr>
            <a:r>
              <a:rPr lang="en-US" sz="6000" dirty="0" smtClean="0">
                <a:solidFill>
                  <a:srgbClr val="000066"/>
                </a:solidFill>
              </a:rPr>
              <a:t/>
            </a:r>
            <a:br>
              <a:rPr lang="en-US" sz="6000" dirty="0" smtClean="0">
                <a:solidFill>
                  <a:srgbClr val="000066"/>
                </a:solidFill>
              </a:rPr>
            </a:br>
            <a:r>
              <a:rPr lang="en-US" sz="6000" dirty="0">
                <a:solidFill>
                  <a:srgbClr val="000066"/>
                </a:solidFill>
              </a:rPr>
              <a:t/>
            </a:r>
            <a:br>
              <a:rPr lang="en-US" sz="6000" dirty="0">
                <a:solidFill>
                  <a:srgbClr val="000066"/>
                </a:solidFill>
              </a:rPr>
            </a:br>
            <a:r>
              <a:rPr lang="en-US" sz="6000" dirty="0" smtClean="0">
                <a:solidFill>
                  <a:srgbClr val="000066"/>
                </a:solidFill>
              </a:rPr>
              <a:t/>
            </a:r>
            <a:br>
              <a:rPr lang="en-US" sz="6000" dirty="0" smtClean="0">
                <a:solidFill>
                  <a:srgbClr val="000066"/>
                </a:solidFill>
              </a:rPr>
            </a:br>
            <a:r>
              <a:rPr lang="en-US" sz="6000" dirty="0" smtClean="0">
                <a:solidFill>
                  <a:srgbClr val="000066"/>
                </a:solidFill>
              </a:rPr>
              <a:t>Action Research Proposal</a:t>
            </a:r>
            <a:br>
              <a:rPr lang="en-US" sz="6000" dirty="0" smtClean="0">
                <a:solidFill>
                  <a:srgbClr val="000066"/>
                </a:solidFill>
              </a:rPr>
            </a:br>
            <a:endParaRPr lang="en-US" sz="6000" dirty="0"/>
          </a:p>
        </p:txBody>
      </p:sp>
      <p:sp>
        <p:nvSpPr>
          <p:cNvPr id="9220"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Action Research Proposal</a:t>
            </a:r>
          </a:p>
        </p:txBody>
      </p:sp>
      <p:sp>
        <p:nvSpPr>
          <p:cNvPr id="9219"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E6D23A62-DC75-4CD1-BEE2-1E4F2B77E1C3}" type="slidenum">
              <a:rPr lang="en-US" smtClean="0"/>
              <a:pPr fontAlgn="base">
                <a:spcBef>
                  <a:spcPct val="0"/>
                </a:spcBef>
                <a:spcAft>
                  <a:spcPct val="0"/>
                </a:spcAft>
                <a:defRPr/>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kern="0" dirty="0">
                <a:solidFill>
                  <a:srgbClr val="333399"/>
                </a:solidFill>
                <a:latin typeface="Tahoma"/>
                <a:cs typeface="Arial"/>
              </a:rPr>
              <a:t>Literature Review</a:t>
            </a:r>
            <a:endParaRPr lang="en-US" dirty="0"/>
          </a:p>
        </p:txBody>
      </p:sp>
      <p:sp>
        <p:nvSpPr>
          <p:cNvPr id="4" name="Footer Placeholder 3"/>
          <p:cNvSpPr>
            <a:spLocks noGrp="1"/>
          </p:cNvSpPr>
          <p:nvPr>
            <p:ph type="ftr" sz="quarter" idx="11"/>
          </p:nvPr>
        </p:nvSpPr>
        <p:spPr/>
        <p:txBody>
          <a:bodyPr/>
          <a:lstStyle/>
          <a:p>
            <a:pPr>
              <a:defRPr/>
            </a:pPr>
            <a:r>
              <a:rPr lang="en-US" smtClean="0"/>
              <a:t>Action Research Proposal</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1F7C2CA8-882E-4D61-9BD4-1493BB5FD6BB}" type="slidenum">
              <a:rPr lang="en-US" smtClean="0"/>
              <a:pPr>
                <a:defRPr/>
              </a:pPr>
              <a:t>10</a:t>
            </a:fld>
            <a:endParaRPr lang="en-US"/>
          </a:p>
        </p:txBody>
      </p:sp>
      <p:sp>
        <p:nvSpPr>
          <p:cNvPr id="3" name="Content Placeholder 2"/>
          <p:cNvSpPr>
            <a:spLocks noGrp="1"/>
          </p:cNvSpPr>
          <p:nvPr>
            <p:ph sz="quarter" idx="1"/>
          </p:nvPr>
        </p:nvSpPr>
        <p:spPr/>
        <p:txBody>
          <a:bodyPr/>
          <a:lstStyle/>
          <a:p>
            <a:pPr marL="342900" lvl="0" indent="-342900" eaLnBrk="1" hangingPunct="1">
              <a:spcBef>
                <a:spcPct val="20000"/>
              </a:spcBef>
              <a:buClr>
                <a:srgbClr val="3333CC"/>
              </a:buClr>
              <a:buFont typeface="Wingdings" pitchFamily="2" charset="2"/>
              <a:buChar char="q"/>
            </a:pPr>
            <a:r>
              <a:rPr lang="en-US" altLang="en-US" sz="2400" kern="0" dirty="0" smtClean="0">
                <a:solidFill>
                  <a:srgbClr val="000000"/>
                </a:solidFill>
                <a:latin typeface="Times New Roman" pitchFamily="18" charset="0"/>
                <a:cs typeface="Arial"/>
              </a:rPr>
              <a:t>Williams and </a:t>
            </a:r>
            <a:r>
              <a:rPr lang="en-US" altLang="en-US" sz="2400" kern="0" dirty="0" err="1" smtClean="0">
                <a:solidFill>
                  <a:srgbClr val="000000"/>
                </a:solidFill>
                <a:latin typeface="Times New Roman" pitchFamily="18" charset="0"/>
                <a:cs typeface="Arial"/>
              </a:rPr>
              <a:t>Guenzler</a:t>
            </a:r>
            <a:r>
              <a:rPr lang="en-US" altLang="en-US" sz="2400" kern="0" dirty="0" smtClean="0">
                <a:solidFill>
                  <a:srgbClr val="000000"/>
                </a:solidFill>
                <a:latin typeface="Times New Roman" pitchFamily="18" charset="0"/>
                <a:cs typeface="Arial"/>
              </a:rPr>
              <a:t> (1997) argues for and against homeschoolers inclusion into music classes at Florida schools who have opened their doors to include homeschoolers to participate in band.</a:t>
            </a:r>
          </a:p>
          <a:p>
            <a:pPr marL="342900" lvl="0" indent="-342900" eaLnBrk="1" hangingPunct="1">
              <a:spcBef>
                <a:spcPct val="20000"/>
              </a:spcBef>
              <a:buClr>
                <a:srgbClr val="3333CC"/>
              </a:buClr>
              <a:buFont typeface="Wingdings" pitchFamily="2" charset="2"/>
              <a:buChar char="q"/>
            </a:pPr>
            <a:r>
              <a:rPr lang="en-US" altLang="en-US" sz="2400" kern="0" dirty="0" err="1" smtClean="0">
                <a:solidFill>
                  <a:srgbClr val="000000"/>
                </a:solidFill>
                <a:latin typeface="Times New Roman" pitchFamily="18" charset="0"/>
                <a:cs typeface="Arial"/>
              </a:rPr>
              <a:t>Plencnik</a:t>
            </a:r>
            <a:r>
              <a:rPr lang="en-US" altLang="en-US" sz="2400" kern="0" dirty="0" smtClean="0">
                <a:solidFill>
                  <a:srgbClr val="000000"/>
                </a:solidFill>
                <a:latin typeface="Times New Roman" pitchFamily="18" charset="0"/>
                <a:cs typeface="Arial"/>
              </a:rPr>
              <a:t> (2007) looks at how North Carolina schools have opened their doors to homeschoolers and the positive affects. </a:t>
            </a:r>
          </a:p>
          <a:p>
            <a:pPr marL="342900" lvl="0" indent="-342900" eaLnBrk="1" hangingPunct="1">
              <a:spcBef>
                <a:spcPct val="20000"/>
              </a:spcBef>
              <a:buClr>
                <a:srgbClr val="3333CC"/>
              </a:buClr>
              <a:buFont typeface="Wingdings" pitchFamily="2" charset="2"/>
              <a:buChar char="q"/>
            </a:pPr>
            <a:r>
              <a:rPr lang="en-US" altLang="en-US" sz="2400" kern="0" dirty="0" smtClean="0">
                <a:solidFill>
                  <a:srgbClr val="000000"/>
                </a:solidFill>
                <a:latin typeface="Times New Roman" pitchFamily="18" charset="0"/>
                <a:cs typeface="Arial"/>
              </a:rPr>
              <a:t>Lines (200) shows examples in Washington State where partnerships are forming between homeschoolers and public schools.</a:t>
            </a:r>
            <a:r>
              <a:rPr lang="en-US" altLang="en-US" sz="2700" kern="0" dirty="0" smtClean="0">
                <a:solidFill>
                  <a:srgbClr val="000000"/>
                </a:solidFill>
                <a:latin typeface="Times New Roman" pitchFamily="18" charset="0"/>
                <a:cs typeface="Arial"/>
              </a:rPr>
              <a:t>   </a:t>
            </a:r>
          </a:p>
          <a:p>
            <a:endParaRPr lang="en-US" dirty="0"/>
          </a:p>
        </p:txBody>
      </p:sp>
    </p:spTree>
    <p:extLst>
      <p:ext uri="{BB962C8B-B14F-4D97-AF65-F5344CB8AC3E}">
        <p14:creationId xmlns:p14="http://schemas.microsoft.com/office/powerpoint/2010/main" val="367164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1" y="214313"/>
            <a:ext cx="9144000" cy="1462087"/>
          </a:xfrm>
        </p:spPr>
        <p:txBody>
          <a:bodyPr anchor="ctr"/>
          <a:lstStyle/>
          <a:p>
            <a:pPr algn="ctr" eaLnBrk="1" hangingPunct="1"/>
            <a:r>
              <a:rPr lang="en-US" altLang="en-US" dirty="0" smtClean="0"/>
              <a:t>Literature Review </a:t>
            </a:r>
          </a:p>
        </p:txBody>
      </p:sp>
      <p:sp>
        <p:nvSpPr>
          <p:cNvPr id="13317" name="Content Placeholder 4"/>
          <p:cNvSpPr>
            <a:spLocks noGrp="1"/>
          </p:cNvSpPr>
          <p:nvPr>
            <p:ph sz="quarter" idx="4294967295"/>
          </p:nvPr>
        </p:nvSpPr>
        <p:spPr>
          <a:xfrm>
            <a:off x="1371600" y="2017713"/>
            <a:ext cx="7772400" cy="4089400"/>
          </a:xfrm>
        </p:spPr>
        <p:txBody>
          <a:bodyPr/>
          <a:lstStyle/>
          <a:p>
            <a:pPr eaLnBrk="1" hangingPunct="1">
              <a:buFont typeface="Wingdings" pitchFamily="2" charset="2"/>
              <a:buNone/>
            </a:pPr>
            <a:r>
              <a:rPr lang="en-US" altLang="en-US" sz="2700" u="sng" smtClean="0"/>
              <a:t>Literature Review</a:t>
            </a:r>
            <a:r>
              <a:rPr lang="en-US" altLang="en-US" sz="2700" smtClean="0"/>
              <a:t> </a:t>
            </a:r>
          </a:p>
          <a:p>
            <a:pPr eaLnBrk="1" hangingPunct="1">
              <a:buFont typeface="Wingdings 2" pitchFamily="18" charset="2"/>
              <a:buNone/>
            </a:pPr>
            <a:endParaRPr lang="en-US" altLang="en-US" sz="2700" smtClean="0"/>
          </a:p>
        </p:txBody>
      </p:sp>
      <p:sp>
        <p:nvSpPr>
          <p:cNvPr id="19459" name="Footer Placeholder 2"/>
          <p:cNvSpPr txBox="1">
            <a:spLocks noGrp="1"/>
          </p:cNvSpPr>
          <p:nvPr/>
        </p:nvSpPr>
        <p:spPr bwMode="auto">
          <a:xfrm>
            <a:off x="609600" y="6248400"/>
            <a:ext cx="5421313" cy="365125"/>
          </a:xfrm>
          <a:prstGeom prst="rect">
            <a:avLst/>
          </a:prstGeom>
          <a:noFill/>
          <a:ln>
            <a:miter lim="800000"/>
            <a:headEnd/>
            <a:tailEnd/>
          </a:ln>
        </p:spPr>
        <p:txBody>
          <a:bodyPr anchor="ctr"/>
          <a:lstStyle/>
          <a:p>
            <a:pPr algn="r">
              <a:defRPr/>
            </a:pPr>
            <a:r>
              <a:rPr lang="en-US" sz="1400" dirty="0">
                <a:solidFill>
                  <a:schemeClr val="tx2"/>
                </a:solidFill>
                <a:latin typeface="+mn-lt"/>
                <a:cs typeface="+mn-cs"/>
              </a:rPr>
              <a:t>Action Research Proposal</a:t>
            </a:r>
          </a:p>
        </p:txBody>
      </p:sp>
      <p:sp>
        <p:nvSpPr>
          <p:cNvPr id="4" name="Slide Number Placeholder 3"/>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F3238A2F-5E9A-4700-97DB-982E0D162606}" type="slidenum">
              <a:rPr lang="en-US" sz="1400" b="1">
                <a:solidFill>
                  <a:srgbClr val="FFFFFF"/>
                </a:solidFill>
                <a:latin typeface="+mn-lt"/>
                <a:cs typeface="+mn-cs"/>
              </a:rPr>
              <a:pPr algn="ctr" fontAlgn="auto">
                <a:spcBef>
                  <a:spcPts val="0"/>
                </a:spcBef>
                <a:spcAft>
                  <a:spcPts val="0"/>
                </a:spcAft>
                <a:defRPr/>
              </a:pPr>
              <a:t>11</a:t>
            </a:fld>
            <a:endParaRPr lang="en-US" sz="1400" b="1">
              <a:solidFill>
                <a:srgbClr val="FFFFFF"/>
              </a:solidFill>
              <a:latin typeface="+mn-lt"/>
              <a:cs typeface="+mn-cs"/>
            </a:endParaRPr>
          </a:p>
        </p:txBody>
      </p:sp>
      <p:graphicFrame>
        <p:nvGraphicFramePr>
          <p:cNvPr id="80917" name="Group 21"/>
          <p:cNvGraphicFramePr>
            <a:graphicFrameLocks noGrp="1"/>
          </p:cNvGraphicFramePr>
          <p:nvPr/>
        </p:nvGraphicFramePr>
        <p:xfrm>
          <a:off x="152400" y="2057400"/>
          <a:ext cx="8839200" cy="4495800"/>
        </p:xfrm>
        <a:graphic>
          <a:graphicData uri="http://schemas.openxmlformats.org/drawingml/2006/table">
            <a:tbl>
              <a:tblPr/>
              <a:tblGrid>
                <a:gridCol w="2514600"/>
                <a:gridCol w="2057400"/>
                <a:gridCol w="2135188"/>
                <a:gridCol w="2132012"/>
              </a:tblGrid>
              <a:tr h="175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Authors of the study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Williams, K 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err="1" smtClean="0">
                          <a:ln>
                            <a:noFill/>
                          </a:ln>
                          <a:solidFill>
                            <a:srgbClr val="FFFFD9"/>
                          </a:solidFill>
                          <a:effectLst/>
                          <a:latin typeface="Times New Roman" pitchFamily="18" charset="0"/>
                          <a:cs typeface="Arial" charset="0"/>
                        </a:rPr>
                        <a:t>Guenzler</a:t>
                      </a:r>
                      <a:r>
                        <a:rPr kumimoji="0" lang="en-US" sz="1700" b="1" i="0" u="none" strike="noStrike" cap="none" normalizeH="0" baseline="0" dirty="0" smtClean="0">
                          <a:ln>
                            <a:noFill/>
                          </a:ln>
                          <a:solidFill>
                            <a:srgbClr val="FFFFD9"/>
                          </a:solidFill>
                          <a:effectLst/>
                          <a:latin typeface="Times New Roman" pitchFamily="18" charset="0"/>
                          <a:cs typeface="Arial" charset="0"/>
                        </a:rPr>
                        <a:t>, 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err="1" smtClean="0">
                          <a:ln>
                            <a:noFill/>
                          </a:ln>
                          <a:solidFill>
                            <a:srgbClr val="FFFFD9"/>
                          </a:solidFill>
                          <a:effectLst/>
                          <a:latin typeface="Times New Roman" pitchFamily="18" charset="0"/>
                          <a:cs typeface="Arial" charset="0"/>
                        </a:rPr>
                        <a:t>Plencnik</a:t>
                      </a:r>
                      <a:r>
                        <a:rPr kumimoji="0" lang="en-US" sz="1700" b="1" i="0" u="none" strike="noStrike" cap="none" normalizeH="0" baseline="0" dirty="0" smtClean="0">
                          <a:ln>
                            <a:noFill/>
                          </a:ln>
                          <a:solidFill>
                            <a:srgbClr val="FFFFD9"/>
                          </a:solidFill>
                          <a:effectLst/>
                          <a:latin typeface="Times New Roman" pitchFamily="18" charset="0"/>
                          <a:cs typeface="Arial" charset="0"/>
                        </a:rPr>
                        <a:t>, J</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Title of the study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Point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EQUAL ACCESS TO PUBLIC EDUCATION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Purpose of the study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Presents arguments for and against homeschooled students to participate in music programs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State constitutional and statutory rights of private and homeschooled students to participate in public school programs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Pertinent findings that support your project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The State of Florida is allowing homeschooled students inclusion into non-sports activities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D9"/>
                          </a:solidFill>
                          <a:effectLst/>
                          <a:latin typeface="Times New Roman" pitchFamily="18" charset="0"/>
                          <a:cs typeface="Arial" charset="0"/>
                        </a:rPr>
                        <a:t>The article shows examples of how homeschooled students fought for their educational rights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1" i="0" u="none" strike="noStrike" cap="none" normalizeH="0" baseline="0" dirty="0" smtClean="0">
                        <a:ln>
                          <a:noFill/>
                        </a:ln>
                        <a:solidFill>
                          <a:srgbClr val="FFFFD9"/>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Tree>
    <p:extLst>
      <p:ext uri="{BB962C8B-B14F-4D97-AF65-F5344CB8AC3E}">
        <p14:creationId xmlns:p14="http://schemas.microsoft.com/office/powerpoint/2010/main" val="907375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1" y="214313"/>
            <a:ext cx="8947150" cy="1462087"/>
          </a:xfrm>
        </p:spPr>
        <p:txBody>
          <a:bodyPr anchor="ctr"/>
          <a:lstStyle/>
          <a:p>
            <a:pPr algn="ctr" eaLnBrk="1" hangingPunct="1"/>
            <a:r>
              <a:rPr lang="en-US" altLang="en-US" dirty="0" smtClean="0"/>
              <a:t>Literature Review </a:t>
            </a:r>
          </a:p>
        </p:txBody>
      </p:sp>
      <p:sp>
        <p:nvSpPr>
          <p:cNvPr id="19459" name="Footer Placeholder 2"/>
          <p:cNvSpPr txBox="1">
            <a:spLocks noGrp="1"/>
          </p:cNvSpPr>
          <p:nvPr/>
        </p:nvSpPr>
        <p:spPr bwMode="auto">
          <a:xfrm>
            <a:off x="609600" y="6248400"/>
            <a:ext cx="5421313" cy="365125"/>
          </a:xfrm>
          <a:prstGeom prst="rect">
            <a:avLst/>
          </a:prstGeom>
          <a:noFill/>
          <a:ln>
            <a:miter lim="800000"/>
            <a:headEnd/>
            <a:tailEnd/>
          </a:ln>
        </p:spPr>
        <p:txBody>
          <a:bodyPr anchor="ctr"/>
          <a:lstStyle/>
          <a:p>
            <a:pPr algn="r">
              <a:defRPr/>
            </a:pPr>
            <a:r>
              <a:rPr lang="en-US" sz="1400" dirty="0">
                <a:solidFill>
                  <a:schemeClr val="tx2"/>
                </a:solidFill>
                <a:latin typeface="+mn-lt"/>
                <a:cs typeface="+mn-cs"/>
              </a:rPr>
              <a:t>Action Research Proposal</a:t>
            </a:r>
          </a:p>
        </p:txBody>
      </p:sp>
      <p:sp>
        <p:nvSpPr>
          <p:cNvPr id="4" name="Slide Number Placeholder 3"/>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5D3251D4-E491-42BC-A86D-1BF6608F2F41}" type="slidenum">
              <a:rPr lang="en-US" sz="1400" b="1">
                <a:solidFill>
                  <a:srgbClr val="FFFFFF"/>
                </a:solidFill>
                <a:latin typeface="+mn-lt"/>
                <a:cs typeface="+mn-cs"/>
              </a:rPr>
              <a:pPr algn="ctr" fontAlgn="auto">
                <a:spcBef>
                  <a:spcPts val="0"/>
                </a:spcBef>
                <a:spcAft>
                  <a:spcPts val="0"/>
                </a:spcAft>
                <a:defRPr/>
              </a:pPr>
              <a:t>12</a:t>
            </a:fld>
            <a:endParaRPr lang="en-US" sz="1400" b="1">
              <a:solidFill>
                <a:srgbClr val="FFFFFF"/>
              </a:solidFill>
              <a:latin typeface="+mn-lt"/>
              <a:cs typeface="+mn-cs"/>
            </a:endParaRPr>
          </a:p>
        </p:txBody>
      </p:sp>
      <p:sp>
        <p:nvSpPr>
          <p:cNvPr id="14341" name="Content Placeholder 4"/>
          <p:cNvSpPr>
            <a:spLocks noGrp="1"/>
          </p:cNvSpPr>
          <p:nvPr>
            <p:ph sz="quarter" idx="4294967295"/>
          </p:nvPr>
        </p:nvSpPr>
        <p:spPr>
          <a:xfrm>
            <a:off x="152400" y="1905000"/>
            <a:ext cx="8839200" cy="4343400"/>
          </a:xfrm>
        </p:spPr>
        <p:txBody>
          <a:bodyPr/>
          <a:lstStyle/>
          <a:p>
            <a:pPr eaLnBrk="1" hangingPunct="1">
              <a:buFont typeface="Wingdings" pitchFamily="2" charset="2"/>
              <a:buNone/>
            </a:pPr>
            <a:endParaRPr lang="en-US" altLang="en-US" sz="2700" smtClean="0"/>
          </a:p>
        </p:txBody>
      </p:sp>
      <p:graphicFrame>
        <p:nvGraphicFramePr>
          <p:cNvPr id="82950" name="Group 6"/>
          <p:cNvGraphicFramePr>
            <a:graphicFrameLocks noGrp="1"/>
          </p:cNvGraphicFramePr>
          <p:nvPr/>
        </p:nvGraphicFramePr>
        <p:xfrm>
          <a:off x="152400" y="1752600"/>
          <a:ext cx="8686800" cy="4724400"/>
        </p:xfrm>
        <a:graphic>
          <a:graphicData uri="http://schemas.openxmlformats.org/drawingml/2006/table">
            <a:tbl>
              <a:tblPr/>
              <a:tblGrid>
                <a:gridCol w="2579688"/>
                <a:gridCol w="1987550"/>
                <a:gridCol w="2060575"/>
                <a:gridCol w="2058987"/>
              </a:tblGrid>
              <a:tr h="403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Hawkins, 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Teacher Magazine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Terpstra, 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Homeschool Battles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Homeschoolers seek open-door policy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A Homeschool/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school district partnership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Discusses how homeschoolers across America would like to participate in some activities available at traditional schools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Parents who educate their children at home want access to public schools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Discusses a partnership in Ames, Iowa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Shows how some schools have opened their doors to homeschoolers for activities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This article shows arguments for and against opening the doors to public schools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Shows the benefits of an open door policy and also some of the problems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Tree>
    <p:extLst>
      <p:ext uri="{BB962C8B-B14F-4D97-AF65-F5344CB8AC3E}">
        <p14:creationId xmlns:p14="http://schemas.microsoft.com/office/powerpoint/2010/main" val="360826596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1" y="214313"/>
            <a:ext cx="8947150" cy="1462087"/>
          </a:xfrm>
        </p:spPr>
        <p:txBody>
          <a:bodyPr anchor="ctr"/>
          <a:lstStyle/>
          <a:p>
            <a:pPr algn="ctr" eaLnBrk="1" hangingPunct="1"/>
            <a:r>
              <a:rPr lang="en-US" altLang="en-US" dirty="0" smtClean="0"/>
              <a:t>Literature Review </a:t>
            </a:r>
          </a:p>
        </p:txBody>
      </p:sp>
      <p:sp>
        <p:nvSpPr>
          <p:cNvPr id="19459" name="Footer Placeholder 2"/>
          <p:cNvSpPr txBox="1">
            <a:spLocks noGrp="1"/>
          </p:cNvSpPr>
          <p:nvPr/>
        </p:nvSpPr>
        <p:spPr bwMode="auto">
          <a:xfrm>
            <a:off x="609600" y="6248400"/>
            <a:ext cx="5421313" cy="365125"/>
          </a:xfrm>
          <a:prstGeom prst="rect">
            <a:avLst/>
          </a:prstGeom>
          <a:noFill/>
          <a:ln>
            <a:miter lim="800000"/>
            <a:headEnd/>
            <a:tailEnd/>
          </a:ln>
        </p:spPr>
        <p:txBody>
          <a:bodyPr anchor="ctr"/>
          <a:lstStyle/>
          <a:p>
            <a:pPr algn="r">
              <a:defRPr/>
            </a:pPr>
            <a:r>
              <a:rPr lang="en-US" sz="1400" dirty="0">
                <a:solidFill>
                  <a:schemeClr val="tx2"/>
                </a:solidFill>
                <a:latin typeface="+mn-lt"/>
                <a:cs typeface="+mn-cs"/>
              </a:rPr>
              <a:t>Action Research Proposal</a:t>
            </a:r>
          </a:p>
        </p:txBody>
      </p:sp>
      <p:sp>
        <p:nvSpPr>
          <p:cNvPr id="4" name="Slide Number Placeholder 3"/>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F4216114-34AA-4251-A797-7A265DDA6DC8}" type="slidenum">
              <a:rPr lang="en-US" sz="1400" b="1">
                <a:solidFill>
                  <a:srgbClr val="FFFFFF"/>
                </a:solidFill>
                <a:latin typeface="+mn-lt"/>
                <a:cs typeface="+mn-cs"/>
              </a:rPr>
              <a:pPr algn="ctr" fontAlgn="auto">
                <a:spcBef>
                  <a:spcPts val="0"/>
                </a:spcBef>
                <a:spcAft>
                  <a:spcPts val="0"/>
                </a:spcAft>
                <a:defRPr/>
              </a:pPr>
              <a:t>13</a:t>
            </a:fld>
            <a:endParaRPr lang="en-US" sz="1400" b="1">
              <a:solidFill>
                <a:srgbClr val="FFFFFF"/>
              </a:solidFill>
              <a:latin typeface="+mn-lt"/>
              <a:cs typeface="+mn-cs"/>
            </a:endParaRPr>
          </a:p>
        </p:txBody>
      </p:sp>
      <p:graphicFrame>
        <p:nvGraphicFramePr>
          <p:cNvPr id="84998" name="Group 6"/>
          <p:cNvGraphicFramePr>
            <a:graphicFrameLocks noGrp="1"/>
          </p:cNvGraphicFramePr>
          <p:nvPr>
            <p:extLst>
              <p:ext uri="{D42A27DB-BD31-4B8C-83A1-F6EECF244321}">
                <p14:modId xmlns:p14="http://schemas.microsoft.com/office/powerpoint/2010/main" val="3683003261"/>
              </p:ext>
            </p:extLst>
          </p:nvPr>
        </p:nvGraphicFramePr>
        <p:xfrm>
          <a:off x="266700" y="1752600"/>
          <a:ext cx="8839200" cy="4267200"/>
        </p:xfrm>
        <a:graphic>
          <a:graphicData uri="http://schemas.openxmlformats.org/drawingml/2006/table">
            <a:tbl>
              <a:tblPr/>
              <a:tblGrid>
                <a:gridCol w="2514600"/>
                <a:gridCol w="2057400"/>
                <a:gridCol w="2135188"/>
                <a:gridCol w="2132012"/>
              </a:tblGrid>
              <a:tr h="426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D9"/>
                          </a:solidFill>
                          <a:effectLst/>
                          <a:latin typeface="Times New Roman" pitchFamily="18" charset="0"/>
                          <a:cs typeface="Arial" charset="0"/>
                        </a:rPr>
                        <a:t>Lines, 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rgbClr val="FFFFD9"/>
                          </a:solidFill>
                          <a:effectLst/>
                          <a:latin typeface="Times New Roman" pitchFamily="18" charset="0"/>
                          <a:cs typeface="Arial" charset="0"/>
                        </a:rPr>
                        <a:t>Romanowski</a:t>
                      </a:r>
                      <a:r>
                        <a:rPr kumimoji="0" lang="en-US" sz="1600" b="1" i="0" u="none" strike="noStrike" cap="none" normalizeH="0" baseline="0" dirty="0" smtClean="0">
                          <a:ln>
                            <a:noFill/>
                          </a:ln>
                          <a:solidFill>
                            <a:srgbClr val="FFFFD9"/>
                          </a:solidFill>
                          <a:effectLst/>
                          <a:latin typeface="Times New Roman" pitchFamily="18" charset="0"/>
                          <a:cs typeface="Arial" charset="0"/>
                        </a:rPr>
                        <a:t>, 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When Homeschoolers go to school: a partnership between families and schools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Undoing the “Us vs. Them” of public and homeschooling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Focuses on the partnership between public school professionals and home schooling parents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D9"/>
                          </a:solidFill>
                          <a:effectLst/>
                          <a:latin typeface="Times New Roman" pitchFamily="18" charset="0"/>
                          <a:cs typeface="Arial" charset="0"/>
                        </a:rPr>
                        <a:t>Discusses the growth of homeschooling, problems, the competition, and the need to understand each other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D9"/>
                          </a:solidFill>
                          <a:effectLst/>
                          <a:latin typeface="Times New Roman" pitchFamily="18" charset="0"/>
                          <a:cs typeface="Arial" charset="0"/>
                        </a:rPr>
                        <a:t>Several schools are opening their doors for specific classes and activities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D9"/>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D9"/>
                          </a:solidFill>
                          <a:effectLst/>
                          <a:latin typeface="Times New Roman" pitchFamily="18" charset="0"/>
                          <a:cs typeface="Arial" charset="0"/>
                        </a:rPr>
                        <a:t>Shows both sides of the story and a need to understand each other’s responsibilities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Tree>
    <p:extLst>
      <p:ext uri="{BB962C8B-B14F-4D97-AF65-F5344CB8AC3E}">
        <p14:creationId xmlns:p14="http://schemas.microsoft.com/office/powerpoint/2010/main" val="422545344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Action Goal</a:t>
            </a:r>
          </a:p>
        </p:txBody>
      </p:sp>
      <p:sp>
        <p:nvSpPr>
          <p:cNvPr id="21509" name="Footer Placehold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5" name="Slide Number Placeholder 4"/>
          <p:cNvSpPr>
            <a:spLocks noGrp="1"/>
          </p:cNvSpPr>
          <p:nvPr>
            <p:ph type="sldNum" sz="quarter" idx="12"/>
          </p:nvPr>
        </p:nvSpPr>
        <p:spPr/>
        <p:txBody>
          <a:bodyPr>
            <a:normAutofit fontScale="85000" lnSpcReduction="20000"/>
          </a:bodyPr>
          <a:lstStyle/>
          <a:p>
            <a:pPr>
              <a:defRPr/>
            </a:pPr>
            <a:fld id="{8E56D548-EA5C-40E2-AE4C-8FF9259327D5}" type="slidenum">
              <a:rPr lang="en-US"/>
              <a:pPr>
                <a:defRPr/>
              </a:pPr>
              <a:t>14</a:t>
            </a:fld>
            <a:endParaRPr lang="en-US"/>
          </a:p>
        </p:txBody>
      </p:sp>
      <p:sp>
        <p:nvSpPr>
          <p:cNvPr id="20483" name="Content Placeholder 2"/>
          <p:cNvSpPr>
            <a:spLocks noGrp="1"/>
          </p:cNvSpPr>
          <p:nvPr>
            <p:ph sz="quarter" idx="1"/>
          </p:nvPr>
        </p:nvSpPr>
        <p:spPr/>
        <p:txBody>
          <a:bodyPr/>
          <a:lstStyle/>
          <a:p>
            <a:pPr marL="342900" lvl="0" indent="-342900" fontAlgn="base">
              <a:spcBef>
                <a:spcPct val="20000"/>
              </a:spcBef>
              <a:spcAft>
                <a:spcPct val="0"/>
              </a:spcAft>
              <a:buClr>
                <a:srgbClr val="3333CC"/>
              </a:buClr>
              <a:buFont typeface="Wingdings" pitchFamily="2" charset="2"/>
              <a:buChar char="q"/>
            </a:pPr>
            <a:r>
              <a:rPr lang="en-US" altLang="en-US" sz="2400" kern="0" dirty="0">
                <a:solidFill>
                  <a:srgbClr val="000000"/>
                </a:solidFill>
                <a:latin typeface="Times New Roman" pitchFamily="18" charset="0"/>
                <a:cs typeface="Arial"/>
              </a:rPr>
              <a:t>The goal of the intervention is to increase awareness to the community so that homeschooled children have more access to the public schools extra curricular activities.  A four-pronged intervention will be implemented to meet the goal which includes home schooled student surveys, teacher surveys, school administration surveys, and discussing the plan and the benefits of the plan with local businesses.  </a:t>
            </a:r>
          </a:p>
          <a:p>
            <a:pPr marL="342900" lvl="0" indent="-342900" fontAlgn="base">
              <a:spcBef>
                <a:spcPct val="20000"/>
              </a:spcBef>
              <a:spcAft>
                <a:spcPct val="0"/>
              </a:spcAft>
              <a:buClr>
                <a:srgbClr val="3333CC"/>
              </a:buClr>
              <a:buFont typeface="Wingdings" pitchFamily="2" charset="2"/>
              <a:buChar char="n"/>
            </a:pPr>
            <a:endParaRPr lang="en-US" altLang="en-US" sz="2400" kern="0" dirty="0">
              <a:solidFill>
                <a:srgbClr val="000000"/>
              </a:solidFill>
              <a:latin typeface="Times New Roman" pitchFamily="18" charset="0"/>
              <a:cs typeface="Arial"/>
            </a:endParaRPr>
          </a:p>
          <a:p>
            <a:pPr eaLnBrk="1" hangingPunct="1"/>
            <a:endParaRPr lang="en-US" alt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Selected Solutions </a:t>
            </a:r>
          </a:p>
        </p:txBody>
      </p:sp>
      <p:sp>
        <p:nvSpPr>
          <p:cNvPr id="22533" name="Footer Placehold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5" name="Slide Number Placeholder 4"/>
          <p:cNvSpPr>
            <a:spLocks noGrp="1"/>
          </p:cNvSpPr>
          <p:nvPr>
            <p:ph type="sldNum" sz="quarter" idx="12"/>
          </p:nvPr>
        </p:nvSpPr>
        <p:spPr/>
        <p:txBody>
          <a:bodyPr>
            <a:normAutofit fontScale="85000" lnSpcReduction="20000"/>
          </a:bodyPr>
          <a:lstStyle/>
          <a:p>
            <a:pPr>
              <a:defRPr/>
            </a:pPr>
            <a:fld id="{16C5D38D-F5E3-4B8D-891D-C4D22550600C}" type="slidenum">
              <a:rPr lang="en-US"/>
              <a:pPr>
                <a:defRPr/>
              </a:pPr>
              <a:t>15</a:t>
            </a:fld>
            <a:endParaRPr lang="en-US"/>
          </a:p>
        </p:txBody>
      </p:sp>
      <p:sp>
        <p:nvSpPr>
          <p:cNvPr id="21507" name="Content Placeholder 2"/>
          <p:cNvSpPr>
            <a:spLocks noGrp="1"/>
          </p:cNvSpPr>
          <p:nvPr>
            <p:ph sz="quarter" idx="1"/>
          </p:nvPr>
        </p:nvSpPr>
        <p:spPr/>
        <p:txBody>
          <a:bodyPr>
            <a:normAutofit/>
          </a:bodyPr>
          <a:lstStyle/>
          <a:p>
            <a:pPr marL="342900" lvl="0" indent="-342900" fontAlgn="base">
              <a:lnSpc>
                <a:spcPct val="90000"/>
              </a:lnSpc>
              <a:spcBef>
                <a:spcPct val="20000"/>
              </a:spcBef>
              <a:spcAft>
                <a:spcPct val="0"/>
              </a:spcAft>
              <a:buClr>
                <a:srgbClr val="3333CC"/>
              </a:buClr>
              <a:buFont typeface="Wingdings" pitchFamily="2" charset="2"/>
              <a:buChar char="q"/>
            </a:pPr>
            <a:r>
              <a:rPr lang="en-US" altLang="en-US" sz="2000" kern="0" dirty="0">
                <a:solidFill>
                  <a:srgbClr val="000000"/>
                </a:solidFill>
                <a:latin typeface="Times New Roman" pitchFamily="18" charset="0"/>
                <a:cs typeface="Arial"/>
              </a:rPr>
              <a:t>To accomplish the goal of this plan the following instructions will be used.  Allowing the school administration to take the survey will show the school that there is a need to open the doors for certain extracurricular activities for homeschooled children.  The surveys for the homeschooled children will be shared with the administration so they can see what the local homeschooled children would like to be included in at the school.  Teachers will also see that there is need for these homeschooled children to have some access to the activities that they can not get anywhere else.  Creating interest by the local business owners will increase awareness at the school board meetings.  </a:t>
            </a:r>
          </a:p>
          <a:p>
            <a:pPr eaLnBrk="1" hangingPunct="1">
              <a:lnSpc>
                <a:spcPct val="90000"/>
              </a:lnSpc>
            </a:pPr>
            <a:endParaRPr lang="en-US" altLang="en-US" sz="15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Calendar Plan</a:t>
            </a:r>
          </a:p>
        </p:txBody>
      </p:sp>
      <p:sp>
        <p:nvSpPr>
          <p:cNvPr id="23557"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90717954-77B5-44EF-9A2D-5778272752FF}" type="slidenum">
              <a:rPr lang="en-US"/>
              <a:pPr>
                <a:defRPr/>
              </a:pPr>
              <a:t>16</a:t>
            </a:fld>
            <a:endParaRPr lang="en-US"/>
          </a:p>
        </p:txBody>
      </p:sp>
      <p:sp>
        <p:nvSpPr>
          <p:cNvPr id="22531" name="Rectangle 3"/>
          <p:cNvSpPr>
            <a:spLocks noGrp="1" noChangeArrowheads="1"/>
          </p:cNvSpPr>
          <p:nvPr>
            <p:ph sz="quarter" idx="1"/>
          </p:nvPr>
        </p:nvSpPr>
        <p:spPr/>
        <p:txBody>
          <a:bodyPr>
            <a:normAutofit/>
          </a:bodyPr>
          <a:lstStyle/>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Week 1: August 1 - August 5: Initial reflection.</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Week 2: August 6 – August 8: Review of literature.</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August 9 – August 10: Contact principal and school district review board to secure permissions for study.</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Week 3: August 13 – August 17: Gather baseline data (extracurricular activities available at the school)</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Conference with school board on August 17th.</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Week 4: August 20 - 22: Phone parents to discuss action research study. Meet local homeschooled children and parents at the library to complete permission forms. Give surveys to the children.  Follow-up phone calls to parents if necessary.</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August 23 : First contract phase.  Give surveys to teachers and administrative staff.  </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August 24: Collect surveys from staff and teachers. </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Week 5: August 27: Meet with local business to discuss goals of the action research.</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August 28: Meet with local school board to discuss findings. </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August 29- 31: Writing results and putting the action research report/paper together.</a:t>
            </a:r>
          </a:p>
          <a:p>
            <a:pPr marL="342900" lvl="0" indent="-342900" fontAlgn="base">
              <a:lnSpc>
                <a:spcPct val="80000"/>
              </a:lnSpc>
              <a:spcBef>
                <a:spcPct val="20000"/>
              </a:spcBef>
              <a:spcAft>
                <a:spcPct val="0"/>
              </a:spcAft>
              <a:buClr>
                <a:srgbClr val="3333CC"/>
              </a:buClr>
              <a:buFont typeface="Wingdings" pitchFamily="2" charset="2"/>
              <a:buChar char="q"/>
            </a:pPr>
            <a:r>
              <a:rPr lang="en-US" altLang="ja-JP" sz="1600" kern="0" dirty="0">
                <a:solidFill>
                  <a:srgbClr val="000000"/>
                </a:solidFill>
                <a:latin typeface="Times New Roman" pitchFamily="18" charset="0"/>
                <a:ea typeface="ＭＳ Ｐゴシック" pitchFamily="34" charset="-128"/>
                <a:cs typeface="Arial"/>
              </a:rPr>
              <a:t>Week 6: September 4 – 8: Revisions of the paper.</a:t>
            </a:r>
            <a:endParaRPr lang="en-US" altLang="en-US" sz="21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Footer Placeholder 2"/>
          <p:cNvSpPr>
            <a:spLocks noGrp="1"/>
          </p:cNvSpPr>
          <p:nvPr>
            <p:ph type="ftr" sz="quarter" idx="11"/>
          </p:nvPr>
        </p:nvSpPr>
        <p:spPr/>
        <p:txBody>
          <a:bodyPr/>
          <a:lstStyle/>
          <a:p>
            <a:pPr>
              <a:defRPr/>
            </a:pPr>
            <a:r>
              <a:rPr lang="en-US" smtClean="0"/>
              <a:t>Action Research Proposal</a:t>
            </a:r>
            <a:endParaRPr lang="en-US"/>
          </a:p>
        </p:txBody>
      </p:sp>
      <p:sp>
        <p:nvSpPr>
          <p:cNvPr id="4" name="Slide Number Placeholder 3"/>
          <p:cNvSpPr>
            <a:spLocks noGrp="1"/>
          </p:cNvSpPr>
          <p:nvPr>
            <p:ph type="sldNum" sz="quarter" idx="12"/>
          </p:nvPr>
        </p:nvSpPr>
        <p:spPr/>
        <p:txBody>
          <a:bodyPr>
            <a:normAutofit fontScale="85000" lnSpcReduction="20000"/>
          </a:bodyPr>
          <a:lstStyle/>
          <a:p>
            <a:pPr>
              <a:defRPr/>
            </a:pPr>
            <a:fld id="{1F7C2CA8-882E-4D61-9BD4-1493BB5FD6BB}" type="slidenum">
              <a:rPr lang="en-US" smtClean="0"/>
              <a:pPr>
                <a:defRPr/>
              </a:pPr>
              <a:t>17</a:t>
            </a:fld>
            <a:endParaRPr lang="en-US"/>
          </a:p>
        </p:txBody>
      </p:sp>
      <p:sp>
        <p:nvSpPr>
          <p:cNvPr id="5" name="Content Placeholder 4"/>
          <p:cNvSpPr>
            <a:spLocks noGrp="1"/>
          </p:cNvSpPr>
          <p:nvPr>
            <p:ph sz="quarter" idx="1"/>
          </p:nvPr>
        </p:nvSpPr>
        <p:spPr/>
        <p:txBody>
          <a:bodyPr/>
          <a:lstStyle/>
          <a:p>
            <a:pPr marL="342900" lvl="0" indent="-342900" fontAlgn="base">
              <a:spcBef>
                <a:spcPct val="20000"/>
              </a:spcBef>
              <a:spcAft>
                <a:spcPct val="0"/>
              </a:spcAft>
              <a:buClr>
                <a:srgbClr val="3333CC"/>
              </a:buClr>
              <a:buFont typeface="Wingdings" pitchFamily="2" charset="2"/>
              <a:buChar char="q"/>
            </a:pPr>
            <a:r>
              <a:rPr lang="en-US" altLang="en-US" sz="1400" kern="0" dirty="0">
                <a:solidFill>
                  <a:srgbClr val="000000"/>
                </a:solidFill>
                <a:latin typeface="Times New Roman" pitchFamily="18" charset="0"/>
                <a:cs typeface="Arial"/>
              </a:rPr>
              <a:t>Hawkins, D. (1996). Homeschool battles. </a:t>
            </a:r>
            <a:r>
              <a:rPr lang="en-US" altLang="en-US" sz="1400" i="1" kern="0" dirty="0">
                <a:solidFill>
                  <a:srgbClr val="000000"/>
                </a:solidFill>
                <a:latin typeface="Times New Roman" pitchFamily="18" charset="0"/>
                <a:cs typeface="Arial"/>
              </a:rPr>
              <a:t>U.S. News &amp; World Report</a:t>
            </a:r>
            <a:r>
              <a:rPr lang="en-US" altLang="en-US" sz="1400" kern="0" dirty="0">
                <a:solidFill>
                  <a:srgbClr val="000000"/>
                </a:solidFill>
                <a:latin typeface="Times New Roman" pitchFamily="18" charset="0"/>
                <a:cs typeface="Arial"/>
              </a:rPr>
              <a:t>, </a:t>
            </a:r>
            <a:r>
              <a:rPr lang="en-US" altLang="en-US" sz="1400" i="1" kern="0" dirty="0">
                <a:solidFill>
                  <a:srgbClr val="000000"/>
                </a:solidFill>
                <a:latin typeface="Times New Roman" pitchFamily="18" charset="0"/>
                <a:cs typeface="Arial"/>
              </a:rPr>
              <a:t>120</a:t>
            </a:r>
            <a:r>
              <a:rPr lang="en-US" altLang="en-US" sz="1400" kern="0" dirty="0">
                <a:solidFill>
                  <a:srgbClr val="000000"/>
                </a:solidFill>
                <a:latin typeface="Times New Roman" pitchFamily="18" charset="0"/>
                <a:cs typeface="Arial"/>
              </a:rPr>
              <a:t>(6), 57. </a:t>
            </a:r>
          </a:p>
          <a:p>
            <a:pPr marL="342900" lvl="0" indent="-342900" fontAlgn="base">
              <a:spcBef>
                <a:spcPct val="20000"/>
              </a:spcBef>
              <a:spcAft>
                <a:spcPct val="0"/>
              </a:spcAft>
              <a:buClr>
                <a:srgbClr val="3333CC"/>
              </a:buClr>
              <a:buFont typeface="Wingdings" pitchFamily="2" charset="2"/>
              <a:buChar char="q"/>
            </a:pPr>
            <a:endParaRPr lang="en-US" altLang="en-US" sz="1400" kern="0" dirty="0">
              <a:solidFill>
                <a:srgbClr val="000000"/>
              </a:solidFill>
              <a:latin typeface="Times New Roman" pitchFamily="18" charset="0"/>
              <a:cs typeface="Arial"/>
            </a:endParaRPr>
          </a:p>
          <a:p>
            <a:pPr marL="342900" lvl="0" indent="-342900" fontAlgn="base">
              <a:spcBef>
                <a:spcPct val="20000"/>
              </a:spcBef>
              <a:spcAft>
                <a:spcPct val="0"/>
              </a:spcAft>
              <a:buClr>
                <a:srgbClr val="3333CC"/>
              </a:buClr>
              <a:buFont typeface="Wingdings" pitchFamily="2" charset="2"/>
              <a:buChar char="q"/>
            </a:pPr>
            <a:r>
              <a:rPr lang="en-US" altLang="en-US" sz="1400" kern="0" dirty="0">
                <a:solidFill>
                  <a:srgbClr val="000000"/>
                </a:solidFill>
                <a:latin typeface="Times New Roman" pitchFamily="18" charset="0"/>
                <a:cs typeface="Arial"/>
              </a:rPr>
              <a:t>Homeschoolers seek open-door policy. (1995). </a:t>
            </a:r>
            <a:r>
              <a:rPr lang="en-US" altLang="en-US" sz="1400" i="1" kern="0" dirty="0">
                <a:solidFill>
                  <a:srgbClr val="000000"/>
                </a:solidFill>
                <a:latin typeface="Times New Roman" pitchFamily="18" charset="0"/>
                <a:cs typeface="Arial"/>
              </a:rPr>
              <a:t>Teacher Magazine</a:t>
            </a:r>
            <a:r>
              <a:rPr lang="en-US" altLang="en-US" sz="1400" kern="0" dirty="0">
                <a:solidFill>
                  <a:srgbClr val="000000"/>
                </a:solidFill>
                <a:latin typeface="Times New Roman" pitchFamily="18" charset="0"/>
                <a:cs typeface="Arial"/>
              </a:rPr>
              <a:t>, </a:t>
            </a:r>
            <a:r>
              <a:rPr lang="en-US" altLang="en-US" sz="1400" i="1" kern="0" dirty="0">
                <a:solidFill>
                  <a:srgbClr val="000000"/>
                </a:solidFill>
                <a:latin typeface="Times New Roman" pitchFamily="18" charset="0"/>
                <a:cs typeface="Arial"/>
              </a:rPr>
              <a:t>6</a:t>
            </a:r>
            <a:r>
              <a:rPr lang="en-US" altLang="en-US" sz="1400" kern="0" dirty="0">
                <a:solidFill>
                  <a:srgbClr val="000000"/>
                </a:solidFill>
                <a:latin typeface="Times New Roman" pitchFamily="18" charset="0"/>
                <a:cs typeface="Arial"/>
              </a:rPr>
              <a:t>(8), 10. </a:t>
            </a:r>
          </a:p>
          <a:p>
            <a:pPr marL="342900" lvl="0" indent="-342900" fontAlgn="base">
              <a:spcBef>
                <a:spcPct val="20000"/>
              </a:spcBef>
              <a:spcAft>
                <a:spcPct val="0"/>
              </a:spcAft>
              <a:buClr>
                <a:srgbClr val="3333CC"/>
              </a:buClr>
              <a:buFont typeface="Wingdings" pitchFamily="2" charset="2"/>
              <a:buChar char="q"/>
            </a:pPr>
            <a:endParaRPr lang="en-US" altLang="en-US" sz="1400" kern="0" dirty="0">
              <a:solidFill>
                <a:srgbClr val="000000"/>
              </a:solidFill>
              <a:latin typeface="Times New Roman" pitchFamily="18" charset="0"/>
              <a:cs typeface="Arial"/>
            </a:endParaRPr>
          </a:p>
          <a:p>
            <a:pPr marL="342900" lvl="0" indent="-342900" fontAlgn="base">
              <a:spcBef>
                <a:spcPct val="20000"/>
              </a:spcBef>
              <a:spcAft>
                <a:spcPct val="0"/>
              </a:spcAft>
              <a:buClr>
                <a:srgbClr val="3333CC"/>
              </a:buClr>
              <a:buFont typeface="Wingdings" pitchFamily="2" charset="2"/>
              <a:buChar char="q"/>
            </a:pPr>
            <a:r>
              <a:rPr lang="en-US" altLang="en-US" sz="1400" kern="0" dirty="0">
                <a:solidFill>
                  <a:srgbClr val="000000"/>
                </a:solidFill>
                <a:latin typeface="Times New Roman" pitchFamily="18" charset="0"/>
                <a:cs typeface="Arial"/>
              </a:rPr>
              <a:t>Lines, P. M. (2000). When Home </a:t>
            </a:r>
            <a:r>
              <a:rPr lang="en-US" altLang="en-US" sz="1400" kern="0" dirty="0" err="1">
                <a:solidFill>
                  <a:srgbClr val="000000"/>
                </a:solidFill>
                <a:latin typeface="Times New Roman" pitchFamily="18" charset="0"/>
                <a:cs typeface="Arial"/>
              </a:rPr>
              <a:t>Schoolers</a:t>
            </a:r>
            <a:r>
              <a:rPr lang="en-US" altLang="en-US" sz="1400" kern="0" dirty="0">
                <a:solidFill>
                  <a:srgbClr val="000000"/>
                </a:solidFill>
                <a:latin typeface="Times New Roman" pitchFamily="18" charset="0"/>
                <a:cs typeface="Arial"/>
              </a:rPr>
              <a:t> Go to School: A Partnership Between Families and Schools. </a:t>
            </a:r>
            <a:r>
              <a:rPr lang="en-US" altLang="en-US" sz="1400" i="1" kern="0" dirty="0">
                <a:solidFill>
                  <a:srgbClr val="000000"/>
                </a:solidFill>
                <a:latin typeface="Times New Roman" pitchFamily="18" charset="0"/>
                <a:cs typeface="Arial"/>
              </a:rPr>
              <a:t>Peabody Journal Of Education (0161956X)</a:t>
            </a:r>
            <a:r>
              <a:rPr lang="en-US" altLang="en-US" sz="1400" kern="0" dirty="0">
                <a:solidFill>
                  <a:srgbClr val="000000"/>
                </a:solidFill>
                <a:latin typeface="Times New Roman" pitchFamily="18" charset="0"/>
                <a:cs typeface="Arial"/>
              </a:rPr>
              <a:t>, </a:t>
            </a:r>
            <a:r>
              <a:rPr lang="en-US" altLang="en-US" sz="1400" i="1" kern="0" dirty="0">
                <a:solidFill>
                  <a:srgbClr val="000000"/>
                </a:solidFill>
                <a:latin typeface="Times New Roman" pitchFamily="18" charset="0"/>
                <a:cs typeface="Arial"/>
              </a:rPr>
              <a:t>75</a:t>
            </a:r>
            <a:r>
              <a:rPr lang="en-US" altLang="en-US" sz="1400" kern="0" dirty="0">
                <a:solidFill>
                  <a:srgbClr val="000000"/>
                </a:solidFill>
                <a:latin typeface="Times New Roman" pitchFamily="18" charset="0"/>
                <a:cs typeface="Arial"/>
              </a:rPr>
              <a:t>(1/2), 159-186. </a:t>
            </a:r>
          </a:p>
          <a:p>
            <a:pPr marL="342900" lvl="0" indent="-342900" fontAlgn="base">
              <a:spcBef>
                <a:spcPct val="20000"/>
              </a:spcBef>
              <a:spcAft>
                <a:spcPct val="0"/>
              </a:spcAft>
              <a:buClr>
                <a:srgbClr val="3333CC"/>
              </a:buClr>
              <a:buFont typeface="Wingdings" pitchFamily="2" charset="2"/>
              <a:buChar char="q"/>
            </a:pPr>
            <a:endParaRPr lang="en-US" altLang="en-US" sz="1400" kern="0" dirty="0">
              <a:solidFill>
                <a:srgbClr val="000000"/>
              </a:solidFill>
              <a:latin typeface="Times New Roman" pitchFamily="18" charset="0"/>
              <a:cs typeface="Arial"/>
            </a:endParaRPr>
          </a:p>
          <a:p>
            <a:pPr marL="342900" lvl="0" indent="-342900" fontAlgn="base">
              <a:spcBef>
                <a:spcPct val="20000"/>
              </a:spcBef>
              <a:spcAft>
                <a:spcPct val="0"/>
              </a:spcAft>
              <a:buClr>
                <a:srgbClr val="3333CC"/>
              </a:buClr>
              <a:buFont typeface="Wingdings" pitchFamily="2" charset="2"/>
              <a:buChar char="q"/>
            </a:pPr>
            <a:r>
              <a:rPr lang="en-US" altLang="en-US" sz="1400" kern="0" dirty="0" err="1">
                <a:solidFill>
                  <a:srgbClr val="000000"/>
                </a:solidFill>
                <a:latin typeface="Times New Roman" pitchFamily="18" charset="0"/>
                <a:cs typeface="Arial"/>
              </a:rPr>
              <a:t>Plencik</a:t>
            </a:r>
            <a:r>
              <a:rPr lang="en-US" altLang="en-US" sz="1400" kern="0" dirty="0">
                <a:solidFill>
                  <a:srgbClr val="000000"/>
                </a:solidFill>
                <a:latin typeface="Times New Roman" pitchFamily="18" charset="0"/>
                <a:cs typeface="Arial"/>
              </a:rPr>
              <a:t>, J. T. (2007). EQUAL ACCESS TO PUBLIC EDUCATION: AN EXAMINATION OF THE STATE CONSTITUTIONAL &amp; STATUTORY RIGHTS OF NONPUBLIC STUDENTS TO PARTICIPATE IN PUBLIC SCHOOL PROGRAMS ON A PART-TIME BASIS IN NORTH CAROLINA &amp; ACROSS THE NATION. </a:t>
            </a:r>
            <a:r>
              <a:rPr lang="en-US" altLang="en-US" sz="1400" i="1" kern="0" dirty="0">
                <a:solidFill>
                  <a:srgbClr val="000000"/>
                </a:solidFill>
                <a:latin typeface="Times New Roman" pitchFamily="18" charset="0"/>
                <a:cs typeface="Arial"/>
              </a:rPr>
              <a:t>Texas Journal On Civil Liberties &amp; Civil Rights</a:t>
            </a:r>
            <a:r>
              <a:rPr lang="en-US" altLang="en-US" sz="1400" kern="0" dirty="0">
                <a:solidFill>
                  <a:srgbClr val="000000"/>
                </a:solidFill>
                <a:latin typeface="Times New Roman" pitchFamily="18" charset="0"/>
                <a:cs typeface="Arial"/>
              </a:rPr>
              <a:t>, </a:t>
            </a:r>
            <a:r>
              <a:rPr lang="en-US" altLang="en-US" sz="1400" i="1" kern="0" dirty="0">
                <a:solidFill>
                  <a:srgbClr val="000000"/>
                </a:solidFill>
                <a:latin typeface="Times New Roman" pitchFamily="18" charset="0"/>
                <a:cs typeface="Arial"/>
              </a:rPr>
              <a:t>13</a:t>
            </a:r>
            <a:r>
              <a:rPr lang="en-US" altLang="en-US" sz="1400" kern="0" dirty="0">
                <a:solidFill>
                  <a:srgbClr val="000000"/>
                </a:solidFill>
                <a:latin typeface="Times New Roman" pitchFamily="18" charset="0"/>
                <a:cs typeface="Arial"/>
              </a:rPr>
              <a:t>(1), 1-30. </a:t>
            </a:r>
          </a:p>
          <a:p>
            <a:pPr marL="342900" lvl="0" indent="-342900" fontAlgn="base">
              <a:spcBef>
                <a:spcPct val="20000"/>
              </a:spcBef>
              <a:spcAft>
                <a:spcPct val="0"/>
              </a:spcAft>
              <a:buClr>
                <a:srgbClr val="3333CC"/>
              </a:buClr>
              <a:buFont typeface="Wingdings" pitchFamily="2" charset="2"/>
              <a:buChar char="q"/>
            </a:pPr>
            <a:endParaRPr lang="en-US" altLang="en-US" sz="1400" kern="0" dirty="0">
              <a:solidFill>
                <a:srgbClr val="000000"/>
              </a:solidFill>
              <a:latin typeface="Times New Roman" pitchFamily="18" charset="0"/>
              <a:cs typeface="Arial"/>
            </a:endParaRPr>
          </a:p>
          <a:p>
            <a:pPr marL="342900" lvl="0" indent="-342900" fontAlgn="base">
              <a:spcBef>
                <a:spcPct val="20000"/>
              </a:spcBef>
              <a:spcAft>
                <a:spcPct val="0"/>
              </a:spcAft>
              <a:buClr>
                <a:srgbClr val="3333CC"/>
              </a:buClr>
              <a:buFont typeface="Wingdings" pitchFamily="2" charset="2"/>
              <a:buChar char="q"/>
            </a:pPr>
            <a:r>
              <a:rPr lang="en-US" altLang="en-US" sz="1400" kern="0" dirty="0" err="1">
                <a:solidFill>
                  <a:srgbClr val="000000"/>
                </a:solidFill>
                <a:latin typeface="Times New Roman" pitchFamily="18" charset="0"/>
                <a:cs typeface="Arial"/>
              </a:rPr>
              <a:t>Romanowski</a:t>
            </a:r>
            <a:r>
              <a:rPr lang="en-US" altLang="en-US" sz="1400" kern="0" dirty="0">
                <a:solidFill>
                  <a:srgbClr val="000000"/>
                </a:solidFill>
                <a:latin typeface="Times New Roman" pitchFamily="18" charset="0"/>
                <a:cs typeface="Arial"/>
              </a:rPr>
              <a:t>, M. H. (2001). Undoing the 'Us vs. Them' of Public and Home Schooling. </a:t>
            </a:r>
            <a:r>
              <a:rPr lang="en-US" altLang="en-US" sz="1400" i="1" kern="0" dirty="0">
                <a:solidFill>
                  <a:srgbClr val="000000"/>
                </a:solidFill>
                <a:latin typeface="Times New Roman" pitchFamily="18" charset="0"/>
                <a:cs typeface="Arial"/>
              </a:rPr>
              <a:t>Education Digest</a:t>
            </a:r>
            <a:r>
              <a:rPr lang="en-US" altLang="en-US" sz="1400" kern="0" dirty="0">
                <a:solidFill>
                  <a:srgbClr val="000000"/>
                </a:solidFill>
                <a:latin typeface="Times New Roman" pitchFamily="18" charset="0"/>
                <a:cs typeface="Arial"/>
              </a:rPr>
              <a:t>, </a:t>
            </a:r>
            <a:r>
              <a:rPr lang="en-US" altLang="en-US" sz="1400" i="1" kern="0" dirty="0">
                <a:solidFill>
                  <a:srgbClr val="000000"/>
                </a:solidFill>
                <a:latin typeface="Times New Roman" pitchFamily="18" charset="0"/>
                <a:cs typeface="Arial"/>
              </a:rPr>
              <a:t>66</a:t>
            </a:r>
            <a:r>
              <a:rPr lang="en-US" altLang="en-US" sz="1400" kern="0" dirty="0">
                <a:solidFill>
                  <a:srgbClr val="000000"/>
                </a:solidFill>
                <a:latin typeface="Times New Roman" pitchFamily="18" charset="0"/>
                <a:cs typeface="Arial"/>
              </a:rPr>
              <a:t>(9), 41. </a:t>
            </a:r>
          </a:p>
          <a:p>
            <a:pPr marL="342900" lvl="0" indent="-342900" fontAlgn="base">
              <a:spcBef>
                <a:spcPct val="20000"/>
              </a:spcBef>
              <a:spcAft>
                <a:spcPct val="0"/>
              </a:spcAft>
              <a:buClr>
                <a:srgbClr val="3333CC"/>
              </a:buClr>
              <a:buFont typeface="Wingdings" pitchFamily="2" charset="2"/>
              <a:buChar char="q"/>
            </a:pPr>
            <a:endParaRPr lang="en-US" altLang="en-US" sz="1400" kern="0" dirty="0">
              <a:solidFill>
                <a:srgbClr val="000000"/>
              </a:solidFill>
              <a:latin typeface="Times New Roman" pitchFamily="18" charset="0"/>
              <a:cs typeface="Arial"/>
            </a:endParaRPr>
          </a:p>
          <a:p>
            <a:pPr marL="342900" lvl="0" indent="-342900" fontAlgn="base">
              <a:spcBef>
                <a:spcPct val="20000"/>
              </a:spcBef>
              <a:spcAft>
                <a:spcPct val="0"/>
              </a:spcAft>
              <a:buClr>
                <a:srgbClr val="3333CC"/>
              </a:buClr>
              <a:buFont typeface="Wingdings" pitchFamily="2" charset="2"/>
              <a:buChar char="q"/>
            </a:pPr>
            <a:r>
              <a:rPr lang="en-US" altLang="en-US" sz="1400" kern="0" dirty="0" err="1">
                <a:solidFill>
                  <a:srgbClr val="000000"/>
                </a:solidFill>
                <a:latin typeface="Times New Roman" pitchFamily="18" charset="0"/>
                <a:cs typeface="Arial"/>
              </a:rPr>
              <a:t>Terpstra</a:t>
            </a:r>
            <a:r>
              <a:rPr lang="en-US" altLang="en-US" sz="1400" kern="0" dirty="0">
                <a:solidFill>
                  <a:srgbClr val="000000"/>
                </a:solidFill>
                <a:latin typeface="Times New Roman" pitchFamily="18" charset="0"/>
                <a:cs typeface="Arial"/>
              </a:rPr>
              <a:t>, M. (1994). A home school/school district partnership. </a:t>
            </a:r>
            <a:r>
              <a:rPr lang="en-US" altLang="en-US" sz="1400" i="1" kern="0" dirty="0">
                <a:solidFill>
                  <a:srgbClr val="000000"/>
                </a:solidFill>
                <a:latin typeface="Times New Roman" pitchFamily="18" charset="0"/>
                <a:cs typeface="Arial"/>
              </a:rPr>
              <a:t>Educational Leadership</a:t>
            </a:r>
            <a:r>
              <a:rPr lang="en-US" altLang="en-US" sz="1400" kern="0" dirty="0">
                <a:solidFill>
                  <a:srgbClr val="000000"/>
                </a:solidFill>
                <a:latin typeface="Times New Roman" pitchFamily="18" charset="0"/>
                <a:cs typeface="Arial"/>
              </a:rPr>
              <a:t>, </a:t>
            </a:r>
            <a:r>
              <a:rPr lang="en-US" altLang="en-US" sz="1400" i="1" kern="0" dirty="0">
                <a:solidFill>
                  <a:srgbClr val="000000"/>
                </a:solidFill>
                <a:latin typeface="Times New Roman" pitchFamily="18" charset="0"/>
                <a:cs typeface="Arial"/>
              </a:rPr>
              <a:t>52</a:t>
            </a:r>
            <a:r>
              <a:rPr lang="en-US" altLang="en-US" sz="1400" kern="0" dirty="0">
                <a:solidFill>
                  <a:srgbClr val="000000"/>
                </a:solidFill>
                <a:latin typeface="Times New Roman" pitchFamily="18" charset="0"/>
                <a:cs typeface="Arial"/>
              </a:rPr>
              <a:t>(1), 57. </a:t>
            </a:r>
          </a:p>
          <a:p>
            <a:pPr marL="342900" lvl="0" indent="-342900" fontAlgn="base">
              <a:spcBef>
                <a:spcPct val="20000"/>
              </a:spcBef>
              <a:spcAft>
                <a:spcPct val="0"/>
              </a:spcAft>
              <a:buClr>
                <a:srgbClr val="3333CC"/>
              </a:buClr>
              <a:buFont typeface="Wingdings" pitchFamily="2" charset="2"/>
              <a:buChar char="q"/>
            </a:pPr>
            <a:endParaRPr lang="en-US" altLang="en-US" sz="1400" kern="0" dirty="0">
              <a:solidFill>
                <a:srgbClr val="000000"/>
              </a:solidFill>
              <a:latin typeface="Times New Roman" pitchFamily="18" charset="0"/>
              <a:cs typeface="Arial"/>
            </a:endParaRPr>
          </a:p>
          <a:p>
            <a:pPr marL="342900" lvl="0" indent="-342900" fontAlgn="base">
              <a:spcBef>
                <a:spcPct val="20000"/>
              </a:spcBef>
              <a:spcAft>
                <a:spcPct val="0"/>
              </a:spcAft>
              <a:buClr>
                <a:srgbClr val="3333CC"/>
              </a:buClr>
              <a:buFont typeface="Wingdings" pitchFamily="2" charset="2"/>
              <a:buChar char="q"/>
            </a:pPr>
            <a:r>
              <a:rPr lang="en-US" altLang="en-US" sz="1400" kern="0" dirty="0">
                <a:solidFill>
                  <a:srgbClr val="000000"/>
                </a:solidFill>
                <a:latin typeface="Times New Roman" pitchFamily="18" charset="0"/>
                <a:cs typeface="Arial"/>
              </a:rPr>
              <a:t>Williams, K., &amp; </a:t>
            </a:r>
            <a:r>
              <a:rPr lang="en-US" altLang="en-US" sz="1400" kern="0" dirty="0" err="1">
                <a:solidFill>
                  <a:srgbClr val="000000"/>
                </a:solidFill>
                <a:latin typeface="Times New Roman" pitchFamily="18" charset="0"/>
                <a:cs typeface="Arial"/>
              </a:rPr>
              <a:t>Guenzler</a:t>
            </a:r>
            <a:r>
              <a:rPr lang="en-US" altLang="en-US" sz="1400" kern="0" dirty="0">
                <a:solidFill>
                  <a:srgbClr val="000000"/>
                </a:solidFill>
                <a:latin typeface="Times New Roman" pitchFamily="18" charset="0"/>
                <a:cs typeface="Arial"/>
              </a:rPr>
              <a:t>, R. (1997). Point. </a:t>
            </a:r>
            <a:r>
              <a:rPr lang="en-US" altLang="en-US" sz="1400" i="1" kern="0" dirty="0">
                <a:solidFill>
                  <a:srgbClr val="000000"/>
                </a:solidFill>
                <a:latin typeface="Times New Roman" pitchFamily="18" charset="0"/>
                <a:cs typeface="Arial"/>
              </a:rPr>
              <a:t>Music Educators Journal</a:t>
            </a:r>
            <a:r>
              <a:rPr lang="en-US" altLang="en-US" sz="1400" kern="0" dirty="0">
                <a:solidFill>
                  <a:srgbClr val="000000"/>
                </a:solidFill>
                <a:latin typeface="Times New Roman" pitchFamily="18" charset="0"/>
                <a:cs typeface="Arial"/>
              </a:rPr>
              <a:t>, </a:t>
            </a:r>
            <a:r>
              <a:rPr lang="en-US" altLang="en-US" sz="1400" i="1" kern="0" dirty="0">
                <a:solidFill>
                  <a:srgbClr val="000000"/>
                </a:solidFill>
                <a:latin typeface="Times New Roman" pitchFamily="18" charset="0"/>
                <a:cs typeface="Arial"/>
              </a:rPr>
              <a:t>83</a:t>
            </a:r>
            <a:r>
              <a:rPr lang="en-US" altLang="en-US" sz="1400" kern="0" dirty="0">
                <a:solidFill>
                  <a:srgbClr val="000000"/>
                </a:solidFill>
                <a:latin typeface="Times New Roman" pitchFamily="18" charset="0"/>
                <a:cs typeface="Arial"/>
              </a:rPr>
              <a:t>(6), 10. </a:t>
            </a:r>
          </a:p>
          <a:p>
            <a:pPr lvl="0">
              <a:buClr>
                <a:srgbClr val="DD8047"/>
              </a:buClr>
            </a:pPr>
            <a:endParaRPr lang="en-US" sz="2000" dirty="0">
              <a:solidFill>
                <a:prstClr val="black"/>
              </a:solidFill>
            </a:endParaRPr>
          </a:p>
          <a:p>
            <a:endParaRPr lang="en-US" dirty="0"/>
          </a:p>
        </p:txBody>
      </p:sp>
    </p:spTree>
    <p:extLst>
      <p:ext uri="{BB962C8B-B14F-4D97-AF65-F5344CB8AC3E}">
        <p14:creationId xmlns:p14="http://schemas.microsoft.com/office/powerpoint/2010/main" val="851802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12"/>
          <p:cNvSpPr>
            <a:spLocks noGrp="1" noChangeArrowheads="1"/>
          </p:cNvSpPr>
          <p:nvPr>
            <p:ph type="title"/>
          </p:nvPr>
        </p:nvSpPr>
        <p:spPr>
          <a:xfrm>
            <a:off x="381000" y="0"/>
            <a:ext cx="8229600" cy="1143000"/>
          </a:xfrm>
        </p:spPr>
        <p:txBody>
          <a:bodyPr>
            <a:normAutofit fontScale="90000"/>
          </a:bodyPr>
          <a:lstStyle/>
          <a:p>
            <a:pPr eaLnBrk="1" fontAlgn="auto" hangingPunct="1">
              <a:spcAft>
                <a:spcPts val="0"/>
              </a:spcAft>
              <a:defRPr/>
            </a:pPr>
            <a:r>
              <a:rPr lang="en-US" sz="4000" dirty="0" smtClean="0"/>
              <a:t>Section 4: Outcomes and </a:t>
            </a:r>
            <a:br>
              <a:rPr lang="en-US" sz="4000" dirty="0" smtClean="0"/>
            </a:br>
            <a:r>
              <a:rPr lang="en-US" sz="4000" dirty="0" smtClean="0"/>
              <a:t>Evaluation</a:t>
            </a:r>
            <a:endParaRPr lang="en-US" dirty="0" smtClean="0"/>
          </a:p>
        </p:txBody>
      </p:sp>
      <p:sp>
        <p:nvSpPr>
          <p:cNvPr id="24578" name="Footer Placeholder 3"/>
          <p:cNvSpPr>
            <a:spLocks noGrp="1"/>
          </p:cNvSpPr>
          <p:nvPr>
            <p:ph type="ftr" sz="quarter" idx="11"/>
          </p:nvPr>
        </p:nvSpPr>
        <p:spPr bwMode="auto">
          <a:xfrm>
            <a:off x="6096000" y="6248400"/>
            <a:ext cx="2667000" cy="365125"/>
          </a:xfrm>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defRPr/>
            </a:pPr>
            <a:r>
              <a:rPr lang="en-US" dirty="0" smtClean="0"/>
              <a:t>Action Research Proposal</a:t>
            </a:r>
          </a:p>
        </p:txBody>
      </p:sp>
      <p:sp>
        <p:nvSpPr>
          <p:cNvPr id="13" name="Slide Number Placeholder 12"/>
          <p:cNvSpPr>
            <a:spLocks noGrp="1"/>
          </p:cNvSpPr>
          <p:nvPr>
            <p:ph type="sldNum" sz="quarter" idx="12"/>
          </p:nvPr>
        </p:nvSpPr>
        <p:spPr/>
        <p:txBody>
          <a:bodyPr>
            <a:normAutofit fontScale="85000" lnSpcReduction="20000"/>
          </a:bodyPr>
          <a:lstStyle/>
          <a:p>
            <a:pPr>
              <a:defRPr/>
            </a:pPr>
            <a:fld id="{EA88C386-BB27-41E1-8AFA-94809FE1FDC9}" type="slidenum">
              <a:rPr lang="en-US"/>
              <a:pPr>
                <a:defRPr/>
              </a:pPr>
              <a:t>18</a:t>
            </a:fld>
            <a:endParaRPr lang="en-US"/>
          </a:p>
        </p:txBody>
      </p:sp>
      <p:sp>
        <p:nvSpPr>
          <p:cNvPr id="23555" name="Rectangle 3"/>
          <p:cNvSpPr>
            <a:spLocks noGrp="1" noChangeArrowheads="1"/>
          </p:cNvSpPr>
          <p:nvPr>
            <p:ph sz="quarter" idx="1"/>
          </p:nvPr>
        </p:nvSpPr>
        <p:spPr/>
        <p:txBody>
          <a:bodyPr/>
          <a:lstStyle/>
          <a:p>
            <a:pPr eaLnBrk="1" hangingPunct="1">
              <a:lnSpc>
                <a:spcPct val="80000"/>
              </a:lnSpc>
              <a:buFont typeface="Wingdings" pitchFamily="2" charset="2"/>
              <a:buNone/>
            </a:pPr>
            <a:r>
              <a:rPr lang="en-US" altLang="en-US" sz="2400" smtClean="0"/>
              <a:t>Complete the following for Week Seven:</a:t>
            </a:r>
          </a:p>
          <a:p>
            <a:pPr lvl="1" eaLnBrk="1" hangingPunct="1">
              <a:lnSpc>
                <a:spcPct val="80000"/>
              </a:lnSpc>
              <a:buClr>
                <a:schemeClr val="accent2"/>
              </a:buClr>
              <a:buFont typeface="Wingdings 2" pitchFamily="18" charset="2"/>
              <a:buChar char="£"/>
            </a:pPr>
            <a:r>
              <a:rPr lang="en-US" altLang="en-US" sz="2400" smtClean="0"/>
              <a:t>Expected Outcomes</a:t>
            </a:r>
          </a:p>
          <a:p>
            <a:pPr lvl="1" eaLnBrk="1" hangingPunct="1">
              <a:lnSpc>
                <a:spcPct val="80000"/>
              </a:lnSpc>
              <a:buClr>
                <a:schemeClr val="accent2"/>
              </a:buClr>
              <a:buFont typeface="Wingdings 2" pitchFamily="18" charset="2"/>
              <a:buChar char="£"/>
            </a:pPr>
            <a:r>
              <a:rPr lang="en-US" altLang="en-US" sz="2400" smtClean="0"/>
              <a:t>Measurement of Outcomes</a:t>
            </a:r>
          </a:p>
          <a:p>
            <a:pPr lvl="1" eaLnBrk="1" hangingPunct="1">
              <a:lnSpc>
                <a:spcPct val="80000"/>
              </a:lnSpc>
              <a:buClr>
                <a:schemeClr val="accent2"/>
              </a:buClr>
              <a:buFont typeface="Wingdings 2" pitchFamily="18" charset="2"/>
              <a:buChar char="£"/>
            </a:pPr>
            <a:r>
              <a:rPr lang="en-US" altLang="en-US" sz="2400" smtClean="0"/>
              <a:t>Analysis of Results</a:t>
            </a:r>
          </a:p>
          <a:p>
            <a:pPr lvl="1" eaLnBrk="1" hangingPunct="1">
              <a:lnSpc>
                <a:spcPct val="80000"/>
              </a:lnSpc>
              <a:buClr>
                <a:schemeClr val="accent2"/>
              </a:buClr>
              <a:buFont typeface="Wingdings 2" pitchFamily="18" charset="2"/>
              <a:buChar char="£"/>
            </a:pPr>
            <a:r>
              <a:rPr lang="en-US" altLang="en-US" sz="2400" smtClean="0"/>
              <a:t>References</a:t>
            </a:r>
          </a:p>
          <a:p>
            <a:pPr lvl="1" eaLnBrk="1" hangingPunct="1">
              <a:lnSpc>
                <a:spcPct val="80000"/>
              </a:lnSpc>
              <a:buClr>
                <a:schemeClr val="accent2"/>
              </a:buClr>
              <a:buFont typeface="Wingdings 2" pitchFamily="18" charset="2"/>
              <a:buChar char="£"/>
            </a:pPr>
            <a:endParaRPr lang="en-US" altLang="en-US" sz="2400" smtClean="0"/>
          </a:p>
          <a:p>
            <a:pPr eaLnBrk="1" hangingPunct="1">
              <a:lnSpc>
                <a:spcPct val="80000"/>
              </a:lnSpc>
            </a:pPr>
            <a:endParaRPr lang="en-US" altLang="en-US" sz="2400" smtClean="0"/>
          </a:p>
          <a:p>
            <a:pPr lvl="1" eaLnBrk="1" hangingPunct="1">
              <a:lnSpc>
                <a:spcPct val="80000"/>
              </a:lnSpc>
              <a:buFontTx/>
              <a:buNone/>
            </a:pPr>
            <a:r>
              <a:rPr lang="en-US" altLang="en-US" sz="2400" smtClean="0">
                <a:solidFill>
                  <a:srgbClr val="000066"/>
                </a:solidFill>
              </a:rPr>
              <a:t>Note:  You may add additional slides if necessary.</a:t>
            </a:r>
          </a:p>
          <a:p>
            <a:pPr eaLnBrk="1" hangingPunct="1">
              <a:lnSpc>
                <a:spcPct val="80000"/>
              </a:lnSpc>
            </a:pPr>
            <a:endParaRPr lang="en-US" altLang="en-US" sz="2400" smtClean="0"/>
          </a:p>
        </p:txBody>
      </p:sp>
      <p:grpSp>
        <p:nvGrpSpPr>
          <p:cNvPr id="23556" name="Group 4"/>
          <p:cNvGrpSpPr>
            <a:grpSpLocks/>
          </p:cNvGrpSpPr>
          <p:nvPr/>
        </p:nvGrpSpPr>
        <p:grpSpPr bwMode="auto">
          <a:xfrm>
            <a:off x="5638800" y="150813"/>
            <a:ext cx="3429000" cy="915987"/>
            <a:chOff x="3456" y="144"/>
            <a:chExt cx="2160" cy="577"/>
          </a:xfrm>
        </p:grpSpPr>
        <p:sp>
          <p:nvSpPr>
            <p:cNvPr id="23559" name="Rectangle 5"/>
            <p:cNvSpPr>
              <a:spLocks noChangeArrowheads="1"/>
            </p:cNvSpPr>
            <p:nvPr/>
          </p:nvSpPr>
          <p:spPr bwMode="auto">
            <a:xfrm>
              <a:off x="3456" y="144"/>
              <a:ext cx="2112" cy="576"/>
            </a:xfrm>
            <a:prstGeom prst="rect">
              <a:avLst/>
            </a:prstGeom>
            <a:solidFill>
              <a:srgbClr val="339966">
                <a:alpha val="59999"/>
              </a:srgbClr>
            </a:solidFill>
            <a:ln w="9525">
              <a:solidFill>
                <a:schemeClr val="tx1"/>
              </a:solidFill>
              <a:miter lim="800000"/>
              <a:headEnd/>
              <a:tailEnd/>
            </a:ln>
          </p:spPr>
          <p:txBody>
            <a:bodyPr wrap="none" anchor="ctr"/>
            <a:lstStyle>
              <a:lvl1pPr eaLnBrk="0" hangingPunct="0">
                <a:spcBef>
                  <a:spcPts val="700"/>
                </a:spcBef>
                <a:buClr>
                  <a:schemeClr val="accent2"/>
                </a:buClr>
                <a:buSzPct val="60000"/>
                <a:buFont typeface="Wingdings" pitchFamily="2" charset="2"/>
                <a:buChar char=""/>
                <a:defRPr sz="2900">
                  <a:solidFill>
                    <a:schemeClr val="tx1"/>
                  </a:solidFill>
                  <a:latin typeface="Tw Cen MT" pitchFamily="34" charset="0"/>
                </a:defRPr>
              </a:lvl1pPr>
              <a:lvl2pPr marL="742950" indent="-285750" eaLnBrk="0" hangingPunct="0">
                <a:spcBef>
                  <a:spcPts val="550"/>
                </a:spcBef>
                <a:buClr>
                  <a:schemeClr val="accent1"/>
                </a:buClr>
                <a:buSzPct val="70000"/>
                <a:buFont typeface="Wingdings 2" pitchFamily="18" charset="2"/>
                <a:buChar char=""/>
                <a:defRPr sz="2600">
                  <a:solidFill>
                    <a:schemeClr val="tx1"/>
                  </a:solidFill>
                  <a:latin typeface="Tw Cen MT" pitchFamily="34" charset="0"/>
                </a:defRPr>
              </a:lvl2pPr>
              <a:lvl3pPr marL="1143000" indent="-228600" eaLnBrk="0" hangingPunct="0">
                <a:spcBef>
                  <a:spcPts val="500"/>
                </a:spcBef>
                <a:buClr>
                  <a:schemeClr val="accent2"/>
                </a:buClr>
                <a:buSzPct val="75000"/>
                <a:buFont typeface="Wingdings" pitchFamily="2" charset="2"/>
                <a:buChar char=""/>
                <a:defRPr sz="2300">
                  <a:solidFill>
                    <a:schemeClr val="tx1"/>
                  </a:solidFill>
                  <a:latin typeface="Tw Cen MT" pitchFamily="34" charset="0"/>
                </a:defRPr>
              </a:lvl3pPr>
              <a:lvl4pPr marL="1600200" indent="-228600" eaLnBrk="0" hangingPunct="0">
                <a:spcBef>
                  <a:spcPts val="400"/>
                </a:spcBef>
                <a:buClr>
                  <a:srgbClr val="A5AB81"/>
                </a:buClr>
                <a:buSzPct val="75000"/>
                <a:buFont typeface="Wingdings" pitchFamily="2" charset="2"/>
                <a:buChar char=""/>
                <a:defRPr sz="2000">
                  <a:solidFill>
                    <a:schemeClr val="tx1"/>
                  </a:solidFill>
                  <a:latin typeface="Tw Cen MT" pitchFamily="34" charset="0"/>
                </a:defRPr>
              </a:lvl4pPr>
              <a:lvl5pPr marL="2057400" indent="-228600" eaLnBrk="0" hangingPunct="0">
                <a:spcBef>
                  <a:spcPts val="400"/>
                </a:spcBef>
                <a:buClr>
                  <a:srgbClr val="D8B25C"/>
                </a:buClr>
                <a:buSzPct val="65000"/>
                <a:buFont typeface="Wingdings" pitchFamily="2" charset="2"/>
                <a:buChar char=""/>
                <a:defRPr sz="2000">
                  <a:solidFill>
                    <a:schemeClr val="tx1"/>
                  </a:solidFill>
                  <a:latin typeface="Tw Cen MT" pitchFamily="34" charset="0"/>
                </a:defRPr>
              </a:lvl5pPr>
              <a:lvl6pPr marL="25146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itchFamily="34" charset="0"/>
                </a:defRPr>
              </a:lvl6pPr>
              <a:lvl7pPr marL="29718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itchFamily="34" charset="0"/>
                </a:defRPr>
              </a:lvl7pPr>
              <a:lvl8pPr marL="34290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itchFamily="34" charset="0"/>
                </a:defRPr>
              </a:lvl8pPr>
              <a:lvl9pPr marL="38862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itchFamily="34" charset="0"/>
                </a:defRPr>
              </a:lvl9pPr>
            </a:lstStyle>
            <a:p>
              <a:pPr eaLnBrk="1" hangingPunct="1">
                <a:spcBef>
                  <a:spcPct val="0"/>
                </a:spcBef>
                <a:buClrTx/>
                <a:buSzTx/>
                <a:buFontTx/>
                <a:buNone/>
              </a:pPr>
              <a:endParaRPr lang="en-US" altLang="en-US" sz="1800"/>
            </a:p>
          </p:txBody>
        </p:sp>
        <p:sp>
          <p:nvSpPr>
            <p:cNvPr id="23560" name="Freeform 6"/>
            <p:cNvSpPr>
              <a:spLocks/>
            </p:cNvSpPr>
            <p:nvPr/>
          </p:nvSpPr>
          <p:spPr bwMode="auto">
            <a:xfrm>
              <a:off x="3504" y="192"/>
              <a:ext cx="479" cy="480"/>
            </a:xfrm>
            <a:custGeom>
              <a:avLst/>
              <a:gdLst>
                <a:gd name="T0" fmla="*/ 0 w 1299"/>
                <a:gd name="T1" fmla="*/ 0 h 1300"/>
                <a:gd name="T2" fmla="*/ 0 w 1299"/>
                <a:gd name="T3" fmla="*/ 0 h 1300"/>
                <a:gd name="T4" fmla="*/ 0 w 1299"/>
                <a:gd name="T5" fmla="*/ 0 h 1300"/>
                <a:gd name="T6" fmla="*/ 0 w 1299"/>
                <a:gd name="T7" fmla="*/ 0 h 1300"/>
                <a:gd name="T8" fmla="*/ 0 w 1299"/>
                <a:gd name="T9" fmla="*/ 0 h 1300"/>
                <a:gd name="T10" fmla="*/ 0 w 1299"/>
                <a:gd name="T11" fmla="*/ 0 h 1300"/>
                <a:gd name="T12" fmla="*/ 0 w 1299"/>
                <a:gd name="T13" fmla="*/ 0 h 1300"/>
                <a:gd name="T14" fmla="*/ 0 w 1299"/>
                <a:gd name="T15" fmla="*/ 0 h 1300"/>
                <a:gd name="T16" fmla="*/ 0 w 1299"/>
                <a:gd name="T17" fmla="*/ 0 h 13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99"/>
                <a:gd name="T28" fmla="*/ 0 h 1300"/>
                <a:gd name="T29" fmla="*/ 1299 w 1299"/>
                <a:gd name="T30" fmla="*/ 1300 h 13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99" h="1300">
                  <a:moveTo>
                    <a:pt x="0" y="921"/>
                  </a:moveTo>
                  <a:lnTo>
                    <a:pt x="0" y="381"/>
                  </a:lnTo>
                  <a:lnTo>
                    <a:pt x="382" y="0"/>
                  </a:lnTo>
                  <a:lnTo>
                    <a:pt x="919" y="0"/>
                  </a:lnTo>
                  <a:lnTo>
                    <a:pt x="1299" y="381"/>
                  </a:lnTo>
                  <a:lnTo>
                    <a:pt x="1299" y="921"/>
                  </a:lnTo>
                  <a:lnTo>
                    <a:pt x="919" y="1300"/>
                  </a:lnTo>
                  <a:lnTo>
                    <a:pt x="382" y="1300"/>
                  </a:lnTo>
                  <a:lnTo>
                    <a:pt x="0" y="921"/>
                  </a:lnTo>
                  <a:close/>
                </a:path>
              </a:pathLst>
            </a:cu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1" name="Freeform 7"/>
            <p:cNvSpPr>
              <a:spLocks/>
            </p:cNvSpPr>
            <p:nvPr/>
          </p:nvSpPr>
          <p:spPr bwMode="auto">
            <a:xfrm>
              <a:off x="3565" y="331"/>
              <a:ext cx="79" cy="212"/>
            </a:xfrm>
            <a:custGeom>
              <a:avLst/>
              <a:gdLst>
                <a:gd name="T0" fmla="*/ 0 w 217"/>
                <a:gd name="T1" fmla="*/ 0 h 575"/>
                <a:gd name="T2" fmla="*/ 0 w 217"/>
                <a:gd name="T3" fmla="*/ 0 h 575"/>
                <a:gd name="T4" fmla="*/ 0 w 217"/>
                <a:gd name="T5" fmla="*/ 0 h 575"/>
                <a:gd name="T6" fmla="*/ 0 w 217"/>
                <a:gd name="T7" fmla="*/ 0 h 575"/>
                <a:gd name="T8" fmla="*/ 0 w 217"/>
                <a:gd name="T9" fmla="*/ 0 h 575"/>
                <a:gd name="T10" fmla="*/ 0 w 217"/>
                <a:gd name="T11" fmla="*/ 0 h 575"/>
                <a:gd name="T12" fmla="*/ 0 w 217"/>
                <a:gd name="T13" fmla="*/ 0 h 575"/>
                <a:gd name="T14" fmla="*/ 0 w 217"/>
                <a:gd name="T15" fmla="*/ 0 h 575"/>
                <a:gd name="T16" fmla="*/ 0 w 217"/>
                <a:gd name="T17" fmla="*/ 0 h 575"/>
                <a:gd name="T18" fmla="*/ 0 w 217"/>
                <a:gd name="T19" fmla="*/ 0 h 575"/>
                <a:gd name="T20" fmla="*/ 0 w 217"/>
                <a:gd name="T21" fmla="*/ 0 h 575"/>
                <a:gd name="T22" fmla="*/ 0 w 217"/>
                <a:gd name="T23" fmla="*/ 0 h 575"/>
                <a:gd name="T24" fmla="*/ 0 w 217"/>
                <a:gd name="T25" fmla="*/ 0 h 575"/>
                <a:gd name="T26" fmla="*/ 0 w 217"/>
                <a:gd name="T27" fmla="*/ 0 h 575"/>
                <a:gd name="T28" fmla="*/ 0 w 217"/>
                <a:gd name="T29" fmla="*/ 0 h 575"/>
                <a:gd name="T30" fmla="*/ 0 w 217"/>
                <a:gd name="T31" fmla="*/ 0 h 575"/>
                <a:gd name="T32" fmla="*/ 0 w 217"/>
                <a:gd name="T33" fmla="*/ 0 h 575"/>
                <a:gd name="T34" fmla="*/ 0 w 217"/>
                <a:gd name="T35" fmla="*/ 0 h 575"/>
                <a:gd name="T36" fmla="*/ 0 w 217"/>
                <a:gd name="T37" fmla="*/ 0 h 575"/>
                <a:gd name="T38" fmla="*/ 0 w 217"/>
                <a:gd name="T39" fmla="*/ 0 h 575"/>
                <a:gd name="T40" fmla="*/ 0 w 217"/>
                <a:gd name="T41" fmla="*/ 0 h 575"/>
                <a:gd name="T42" fmla="*/ 0 w 217"/>
                <a:gd name="T43" fmla="*/ 0 h 575"/>
                <a:gd name="T44" fmla="*/ 0 w 217"/>
                <a:gd name="T45" fmla="*/ 0 h 575"/>
                <a:gd name="T46" fmla="*/ 0 w 217"/>
                <a:gd name="T47" fmla="*/ 0 h 575"/>
                <a:gd name="T48" fmla="*/ 0 w 217"/>
                <a:gd name="T49" fmla="*/ 0 h 575"/>
                <a:gd name="T50" fmla="*/ 0 w 217"/>
                <a:gd name="T51" fmla="*/ 0 h 575"/>
                <a:gd name="T52" fmla="*/ 0 w 217"/>
                <a:gd name="T53" fmla="*/ 0 h 575"/>
                <a:gd name="T54" fmla="*/ 0 w 217"/>
                <a:gd name="T55" fmla="*/ 0 h 575"/>
                <a:gd name="T56" fmla="*/ 0 w 217"/>
                <a:gd name="T57" fmla="*/ 0 h 575"/>
                <a:gd name="T58" fmla="*/ 0 w 217"/>
                <a:gd name="T59" fmla="*/ 0 h 575"/>
                <a:gd name="T60" fmla="*/ 0 w 217"/>
                <a:gd name="T61" fmla="*/ 0 h 575"/>
                <a:gd name="T62" fmla="*/ 0 w 217"/>
                <a:gd name="T63" fmla="*/ 0 h 575"/>
                <a:gd name="T64" fmla="*/ 0 w 217"/>
                <a:gd name="T65" fmla="*/ 0 h 575"/>
                <a:gd name="T66" fmla="*/ 0 w 217"/>
                <a:gd name="T67" fmla="*/ 0 h 575"/>
                <a:gd name="T68" fmla="*/ 0 w 217"/>
                <a:gd name="T69" fmla="*/ 0 h 575"/>
                <a:gd name="T70" fmla="*/ 0 w 217"/>
                <a:gd name="T71" fmla="*/ 0 h 575"/>
                <a:gd name="T72" fmla="*/ 0 w 217"/>
                <a:gd name="T73" fmla="*/ 0 h 5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7"/>
                <a:gd name="T112" fmla="*/ 0 h 575"/>
                <a:gd name="T113" fmla="*/ 217 w 217"/>
                <a:gd name="T114" fmla="*/ 575 h 5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7" h="575">
                  <a:moveTo>
                    <a:pt x="82" y="475"/>
                  </a:moveTo>
                  <a:lnTo>
                    <a:pt x="83" y="493"/>
                  </a:lnTo>
                  <a:lnTo>
                    <a:pt x="89" y="502"/>
                  </a:lnTo>
                  <a:lnTo>
                    <a:pt x="97" y="508"/>
                  </a:lnTo>
                  <a:lnTo>
                    <a:pt x="108" y="509"/>
                  </a:lnTo>
                  <a:lnTo>
                    <a:pt x="119" y="508"/>
                  </a:lnTo>
                  <a:lnTo>
                    <a:pt x="127" y="502"/>
                  </a:lnTo>
                  <a:lnTo>
                    <a:pt x="133" y="493"/>
                  </a:lnTo>
                  <a:lnTo>
                    <a:pt x="134" y="475"/>
                  </a:lnTo>
                  <a:lnTo>
                    <a:pt x="134" y="417"/>
                  </a:lnTo>
                  <a:lnTo>
                    <a:pt x="128" y="388"/>
                  </a:lnTo>
                  <a:lnTo>
                    <a:pt x="113" y="358"/>
                  </a:lnTo>
                  <a:lnTo>
                    <a:pt x="91" y="329"/>
                  </a:lnTo>
                  <a:lnTo>
                    <a:pt x="67" y="299"/>
                  </a:lnTo>
                  <a:lnTo>
                    <a:pt x="43" y="268"/>
                  </a:lnTo>
                  <a:lnTo>
                    <a:pt x="21" y="237"/>
                  </a:lnTo>
                  <a:lnTo>
                    <a:pt x="6" y="206"/>
                  </a:lnTo>
                  <a:lnTo>
                    <a:pt x="0" y="172"/>
                  </a:lnTo>
                  <a:lnTo>
                    <a:pt x="0" y="93"/>
                  </a:lnTo>
                  <a:lnTo>
                    <a:pt x="2" y="68"/>
                  </a:lnTo>
                  <a:lnTo>
                    <a:pt x="9" y="48"/>
                  </a:lnTo>
                  <a:lnTo>
                    <a:pt x="21" y="32"/>
                  </a:lnTo>
                  <a:lnTo>
                    <a:pt x="35" y="19"/>
                  </a:lnTo>
                  <a:lnTo>
                    <a:pt x="51" y="10"/>
                  </a:lnTo>
                  <a:lnTo>
                    <a:pt x="69" y="4"/>
                  </a:lnTo>
                  <a:lnTo>
                    <a:pt x="88" y="1"/>
                  </a:lnTo>
                  <a:lnTo>
                    <a:pt x="107" y="0"/>
                  </a:lnTo>
                  <a:lnTo>
                    <a:pt x="127" y="1"/>
                  </a:lnTo>
                  <a:lnTo>
                    <a:pt x="146" y="4"/>
                  </a:lnTo>
                  <a:lnTo>
                    <a:pt x="165" y="10"/>
                  </a:lnTo>
                  <a:lnTo>
                    <a:pt x="181" y="19"/>
                  </a:lnTo>
                  <a:lnTo>
                    <a:pt x="196" y="32"/>
                  </a:lnTo>
                  <a:lnTo>
                    <a:pt x="206" y="48"/>
                  </a:lnTo>
                  <a:lnTo>
                    <a:pt x="214" y="68"/>
                  </a:lnTo>
                  <a:lnTo>
                    <a:pt x="217" y="93"/>
                  </a:lnTo>
                  <a:lnTo>
                    <a:pt x="217" y="209"/>
                  </a:lnTo>
                  <a:lnTo>
                    <a:pt x="134" y="209"/>
                  </a:lnTo>
                  <a:lnTo>
                    <a:pt x="134" y="100"/>
                  </a:lnTo>
                  <a:lnTo>
                    <a:pt x="133" y="83"/>
                  </a:lnTo>
                  <a:lnTo>
                    <a:pt x="127" y="72"/>
                  </a:lnTo>
                  <a:lnTo>
                    <a:pt x="119" y="66"/>
                  </a:lnTo>
                  <a:lnTo>
                    <a:pt x="108" y="65"/>
                  </a:lnTo>
                  <a:lnTo>
                    <a:pt x="97" y="66"/>
                  </a:lnTo>
                  <a:lnTo>
                    <a:pt x="89" y="72"/>
                  </a:lnTo>
                  <a:lnTo>
                    <a:pt x="83" y="83"/>
                  </a:lnTo>
                  <a:lnTo>
                    <a:pt x="82" y="100"/>
                  </a:lnTo>
                  <a:lnTo>
                    <a:pt x="82" y="168"/>
                  </a:lnTo>
                  <a:lnTo>
                    <a:pt x="88" y="186"/>
                  </a:lnTo>
                  <a:lnTo>
                    <a:pt x="103" y="210"/>
                  </a:lnTo>
                  <a:lnTo>
                    <a:pt x="125" y="239"/>
                  </a:lnTo>
                  <a:lnTo>
                    <a:pt x="150" y="270"/>
                  </a:lnTo>
                  <a:lnTo>
                    <a:pt x="174" y="301"/>
                  </a:lnTo>
                  <a:lnTo>
                    <a:pt x="196" y="331"/>
                  </a:lnTo>
                  <a:lnTo>
                    <a:pt x="211" y="360"/>
                  </a:lnTo>
                  <a:lnTo>
                    <a:pt x="217" y="383"/>
                  </a:lnTo>
                  <a:lnTo>
                    <a:pt x="217" y="482"/>
                  </a:lnTo>
                  <a:lnTo>
                    <a:pt x="214" y="507"/>
                  </a:lnTo>
                  <a:lnTo>
                    <a:pt x="206" y="527"/>
                  </a:lnTo>
                  <a:lnTo>
                    <a:pt x="196" y="543"/>
                  </a:lnTo>
                  <a:lnTo>
                    <a:pt x="181" y="555"/>
                  </a:lnTo>
                  <a:lnTo>
                    <a:pt x="165" y="564"/>
                  </a:lnTo>
                  <a:lnTo>
                    <a:pt x="146" y="570"/>
                  </a:lnTo>
                  <a:lnTo>
                    <a:pt x="127" y="573"/>
                  </a:lnTo>
                  <a:lnTo>
                    <a:pt x="107" y="575"/>
                  </a:lnTo>
                  <a:lnTo>
                    <a:pt x="88" y="573"/>
                  </a:lnTo>
                  <a:lnTo>
                    <a:pt x="69" y="570"/>
                  </a:lnTo>
                  <a:lnTo>
                    <a:pt x="51" y="564"/>
                  </a:lnTo>
                  <a:lnTo>
                    <a:pt x="35" y="555"/>
                  </a:lnTo>
                  <a:lnTo>
                    <a:pt x="21" y="543"/>
                  </a:lnTo>
                  <a:lnTo>
                    <a:pt x="9" y="527"/>
                  </a:lnTo>
                  <a:lnTo>
                    <a:pt x="2" y="507"/>
                  </a:lnTo>
                  <a:lnTo>
                    <a:pt x="0" y="482"/>
                  </a:lnTo>
                  <a:lnTo>
                    <a:pt x="0" y="354"/>
                  </a:lnTo>
                  <a:lnTo>
                    <a:pt x="82" y="354"/>
                  </a:lnTo>
                  <a:lnTo>
                    <a:pt x="82" y="4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2" name="Freeform 8"/>
            <p:cNvSpPr>
              <a:spLocks/>
            </p:cNvSpPr>
            <p:nvPr/>
          </p:nvSpPr>
          <p:spPr bwMode="auto">
            <a:xfrm>
              <a:off x="3656" y="335"/>
              <a:ext cx="83" cy="204"/>
            </a:xfrm>
            <a:custGeom>
              <a:avLst/>
              <a:gdLst>
                <a:gd name="T0" fmla="*/ 0 w 226"/>
                <a:gd name="T1" fmla="*/ 0 h 554"/>
                <a:gd name="T2" fmla="*/ 0 w 226"/>
                <a:gd name="T3" fmla="*/ 0 h 554"/>
                <a:gd name="T4" fmla="*/ 0 w 226"/>
                <a:gd name="T5" fmla="*/ 0 h 554"/>
                <a:gd name="T6" fmla="*/ 0 w 226"/>
                <a:gd name="T7" fmla="*/ 0 h 554"/>
                <a:gd name="T8" fmla="*/ 0 w 226"/>
                <a:gd name="T9" fmla="*/ 0 h 554"/>
                <a:gd name="T10" fmla="*/ 0 w 226"/>
                <a:gd name="T11" fmla="*/ 0 h 554"/>
                <a:gd name="T12" fmla="*/ 0 w 226"/>
                <a:gd name="T13" fmla="*/ 0 h 554"/>
                <a:gd name="T14" fmla="*/ 0 w 226"/>
                <a:gd name="T15" fmla="*/ 0 h 554"/>
                <a:gd name="T16" fmla="*/ 0 w 226"/>
                <a:gd name="T17" fmla="*/ 0 h 5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6"/>
                <a:gd name="T28" fmla="*/ 0 h 554"/>
                <a:gd name="T29" fmla="*/ 226 w 226"/>
                <a:gd name="T30" fmla="*/ 554 h 5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6" h="554">
                  <a:moveTo>
                    <a:pt x="226" y="0"/>
                  </a:moveTo>
                  <a:lnTo>
                    <a:pt x="226" y="73"/>
                  </a:lnTo>
                  <a:lnTo>
                    <a:pt x="154" y="73"/>
                  </a:lnTo>
                  <a:lnTo>
                    <a:pt x="154" y="554"/>
                  </a:lnTo>
                  <a:lnTo>
                    <a:pt x="71" y="554"/>
                  </a:lnTo>
                  <a:lnTo>
                    <a:pt x="71" y="73"/>
                  </a:lnTo>
                  <a:lnTo>
                    <a:pt x="0" y="73"/>
                  </a:lnTo>
                  <a:lnTo>
                    <a:pt x="0" y="0"/>
                  </a:lnTo>
                  <a:lnTo>
                    <a:pt x="22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3" name="Freeform 9"/>
            <p:cNvSpPr>
              <a:spLocks/>
            </p:cNvSpPr>
            <p:nvPr/>
          </p:nvSpPr>
          <p:spPr bwMode="auto">
            <a:xfrm>
              <a:off x="3753" y="331"/>
              <a:ext cx="80" cy="212"/>
            </a:xfrm>
            <a:custGeom>
              <a:avLst/>
              <a:gdLst>
                <a:gd name="T0" fmla="*/ 0 w 217"/>
                <a:gd name="T1" fmla="*/ 0 h 575"/>
                <a:gd name="T2" fmla="*/ 0 w 217"/>
                <a:gd name="T3" fmla="*/ 0 h 575"/>
                <a:gd name="T4" fmla="*/ 0 w 217"/>
                <a:gd name="T5" fmla="*/ 0 h 575"/>
                <a:gd name="T6" fmla="*/ 0 w 217"/>
                <a:gd name="T7" fmla="*/ 0 h 575"/>
                <a:gd name="T8" fmla="*/ 0 w 217"/>
                <a:gd name="T9" fmla="*/ 0 h 575"/>
                <a:gd name="T10" fmla="*/ 0 w 217"/>
                <a:gd name="T11" fmla="*/ 0 h 575"/>
                <a:gd name="T12" fmla="*/ 0 w 217"/>
                <a:gd name="T13" fmla="*/ 0 h 575"/>
                <a:gd name="T14" fmla="*/ 0 w 217"/>
                <a:gd name="T15" fmla="*/ 0 h 575"/>
                <a:gd name="T16" fmla="*/ 0 w 217"/>
                <a:gd name="T17" fmla="*/ 0 h 575"/>
                <a:gd name="T18" fmla="*/ 0 w 217"/>
                <a:gd name="T19" fmla="*/ 0 h 575"/>
                <a:gd name="T20" fmla="*/ 0 w 217"/>
                <a:gd name="T21" fmla="*/ 0 h 575"/>
                <a:gd name="T22" fmla="*/ 0 w 217"/>
                <a:gd name="T23" fmla="*/ 0 h 575"/>
                <a:gd name="T24" fmla="*/ 0 w 217"/>
                <a:gd name="T25" fmla="*/ 0 h 575"/>
                <a:gd name="T26" fmla="*/ 0 w 217"/>
                <a:gd name="T27" fmla="*/ 0 h 575"/>
                <a:gd name="T28" fmla="*/ 0 w 217"/>
                <a:gd name="T29" fmla="*/ 0 h 575"/>
                <a:gd name="T30" fmla="*/ 0 w 217"/>
                <a:gd name="T31" fmla="*/ 0 h 575"/>
                <a:gd name="T32" fmla="*/ 0 w 217"/>
                <a:gd name="T33" fmla="*/ 0 h 575"/>
                <a:gd name="T34" fmla="*/ 0 w 217"/>
                <a:gd name="T35" fmla="*/ 0 h 575"/>
                <a:gd name="T36" fmla="*/ 0 w 217"/>
                <a:gd name="T37" fmla="*/ 0 h 575"/>
                <a:gd name="T38" fmla="*/ 0 w 217"/>
                <a:gd name="T39" fmla="*/ 0 h 575"/>
                <a:gd name="T40" fmla="*/ 0 w 217"/>
                <a:gd name="T41" fmla="*/ 0 h 575"/>
                <a:gd name="T42" fmla="*/ 0 w 217"/>
                <a:gd name="T43" fmla="*/ 0 h 575"/>
                <a:gd name="T44" fmla="*/ 0 w 217"/>
                <a:gd name="T45" fmla="*/ 0 h 575"/>
                <a:gd name="T46" fmla="*/ 0 w 217"/>
                <a:gd name="T47" fmla="*/ 0 h 575"/>
                <a:gd name="T48" fmla="*/ 0 w 217"/>
                <a:gd name="T49" fmla="*/ 0 h 575"/>
                <a:gd name="T50" fmla="*/ 0 w 217"/>
                <a:gd name="T51" fmla="*/ 0 h 575"/>
                <a:gd name="T52" fmla="*/ 0 w 217"/>
                <a:gd name="T53" fmla="*/ 0 h 575"/>
                <a:gd name="T54" fmla="*/ 0 w 217"/>
                <a:gd name="T55" fmla="*/ 0 h 575"/>
                <a:gd name="T56" fmla="*/ 0 w 217"/>
                <a:gd name="T57" fmla="*/ 0 h 575"/>
                <a:gd name="T58" fmla="*/ 0 w 217"/>
                <a:gd name="T59" fmla="*/ 0 h 575"/>
                <a:gd name="T60" fmla="*/ 0 w 217"/>
                <a:gd name="T61" fmla="*/ 0 h 575"/>
                <a:gd name="T62" fmla="*/ 0 w 217"/>
                <a:gd name="T63" fmla="*/ 0 h 575"/>
                <a:gd name="T64" fmla="*/ 0 w 217"/>
                <a:gd name="T65" fmla="*/ 0 h 575"/>
                <a:gd name="T66" fmla="*/ 0 w 217"/>
                <a:gd name="T67" fmla="*/ 0 h 575"/>
                <a:gd name="T68" fmla="*/ 0 w 217"/>
                <a:gd name="T69" fmla="*/ 0 h 575"/>
                <a:gd name="T70" fmla="*/ 0 w 217"/>
                <a:gd name="T71" fmla="*/ 0 h 575"/>
                <a:gd name="T72" fmla="*/ 0 w 217"/>
                <a:gd name="T73" fmla="*/ 0 h 575"/>
                <a:gd name="T74" fmla="*/ 0 w 217"/>
                <a:gd name="T75" fmla="*/ 0 h 575"/>
                <a:gd name="T76" fmla="*/ 0 w 217"/>
                <a:gd name="T77" fmla="*/ 0 h 575"/>
                <a:gd name="T78" fmla="*/ 0 w 217"/>
                <a:gd name="T79" fmla="*/ 0 h 575"/>
                <a:gd name="T80" fmla="*/ 0 w 217"/>
                <a:gd name="T81" fmla="*/ 0 h 575"/>
                <a:gd name="T82" fmla="*/ 0 w 217"/>
                <a:gd name="T83" fmla="*/ 0 h 575"/>
                <a:gd name="T84" fmla="*/ 0 w 217"/>
                <a:gd name="T85" fmla="*/ 0 h 575"/>
                <a:gd name="T86" fmla="*/ 0 w 217"/>
                <a:gd name="T87" fmla="*/ 0 h 575"/>
                <a:gd name="T88" fmla="*/ 0 w 217"/>
                <a:gd name="T89" fmla="*/ 0 h 575"/>
                <a:gd name="T90" fmla="*/ 0 w 217"/>
                <a:gd name="T91" fmla="*/ 0 h 575"/>
                <a:gd name="T92" fmla="*/ 0 w 217"/>
                <a:gd name="T93" fmla="*/ 0 h 575"/>
                <a:gd name="T94" fmla="*/ 0 w 217"/>
                <a:gd name="T95" fmla="*/ 0 h 575"/>
                <a:gd name="T96" fmla="*/ 0 w 217"/>
                <a:gd name="T97" fmla="*/ 0 h 575"/>
                <a:gd name="T98" fmla="*/ 0 w 217"/>
                <a:gd name="T99" fmla="*/ 0 h 575"/>
                <a:gd name="T100" fmla="*/ 0 w 217"/>
                <a:gd name="T101" fmla="*/ 0 h 575"/>
                <a:gd name="T102" fmla="*/ 0 w 217"/>
                <a:gd name="T103" fmla="*/ 0 h 575"/>
                <a:gd name="T104" fmla="*/ 0 w 217"/>
                <a:gd name="T105" fmla="*/ 0 h 575"/>
                <a:gd name="T106" fmla="*/ 0 w 217"/>
                <a:gd name="T107" fmla="*/ 0 h 575"/>
                <a:gd name="T108" fmla="*/ 0 w 217"/>
                <a:gd name="T109" fmla="*/ 0 h 575"/>
                <a:gd name="T110" fmla="*/ 0 w 217"/>
                <a:gd name="T111" fmla="*/ 0 h 575"/>
                <a:gd name="T112" fmla="*/ 0 w 217"/>
                <a:gd name="T113" fmla="*/ 0 h 5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17"/>
                <a:gd name="T172" fmla="*/ 0 h 575"/>
                <a:gd name="T173" fmla="*/ 217 w 217"/>
                <a:gd name="T174" fmla="*/ 575 h 57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17" h="575">
                  <a:moveTo>
                    <a:pt x="134" y="270"/>
                  </a:moveTo>
                  <a:lnTo>
                    <a:pt x="134" y="475"/>
                  </a:lnTo>
                  <a:lnTo>
                    <a:pt x="133" y="493"/>
                  </a:lnTo>
                  <a:lnTo>
                    <a:pt x="128" y="502"/>
                  </a:lnTo>
                  <a:lnTo>
                    <a:pt x="120" y="508"/>
                  </a:lnTo>
                  <a:lnTo>
                    <a:pt x="109" y="509"/>
                  </a:lnTo>
                  <a:lnTo>
                    <a:pt x="97" y="508"/>
                  </a:lnTo>
                  <a:lnTo>
                    <a:pt x="89" y="502"/>
                  </a:lnTo>
                  <a:lnTo>
                    <a:pt x="85" y="493"/>
                  </a:lnTo>
                  <a:lnTo>
                    <a:pt x="83" y="475"/>
                  </a:lnTo>
                  <a:lnTo>
                    <a:pt x="83" y="100"/>
                  </a:lnTo>
                  <a:lnTo>
                    <a:pt x="85" y="83"/>
                  </a:lnTo>
                  <a:lnTo>
                    <a:pt x="89" y="72"/>
                  </a:lnTo>
                  <a:lnTo>
                    <a:pt x="97" y="66"/>
                  </a:lnTo>
                  <a:lnTo>
                    <a:pt x="109" y="65"/>
                  </a:lnTo>
                  <a:lnTo>
                    <a:pt x="120" y="66"/>
                  </a:lnTo>
                  <a:lnTo>
                    <a:pt x="128" y="72"/>
                  </a:lnTo>
                  <a:lnTo>
                    <a:pt x="133" y="83"/>
                  </a:lnTo>
                  <a:lnTo>
                    <a:pt x="134" y="100"/>
                  </a:lnTo>
                  <a:lnTo>
                    <a:pt x="134" y="270"/>
                  </a:lnTo>
                  <a:lnTo>
                    <a:pt x="217" y="263"/>
                  </a:lnTo>
                  <a:lnTo>
                    <a:pt x="217" y="93"/>
                  </a:lnTo>
                  <a:lnTo>
                    <a:pt x="215" y="68"/>
                  </a:lnTo>
                  <a:lnTo>
                    <a:pt x="208" y="48"/>
                  </a:lnTo>
                  <a:lnTo>
                    <a:pt x="196" y="32"/>
                  </a:lnTo>
                  <a:lnTo>
                    <a:pt x="182" y="19"/>
                  </a:lnTo>
                  <a:lnTo>
                    <a:pt x="166" y="10"/>
                  </a:lnTo>
                  <a:lnTo>
                    <a:pt x="148" y="4"/>
                  </a:lnTo>
                  <a:lnTo>
                    <a:pt x="128" y="1"/>
                  </a:lnTo>
                  <a:lnTo>
                    <a:pt x="109" y="0"/>
                  </a:lnTo>
                  <a:lnTo>
                    <a:pt x="89" y="1"/>
                  </a:lnTo>
                  <a:lnTo>
                    <a:pt x="70" y="4"/>
                  </a:lnTo>
                  <a:lnTo>
                    <a:pt x="51" y="10"/>
                  </a:lnTo>
                  <a:lnTo>
                    <a:pt x="35" y="19"/>
                  </a:lnTo>
                  <a:lnTo>
                    <a:pt x="21" y="32"/>
                  </a:lnTo>
                  <a:lnTo>
                    <a:pt x="10" y="48"/>
                  </a:lnTo>
                  <a:lnTo>
                    <a:pt x="3" y="68"/>
                  </a:lnTo>
                  <a:lnTo>
                    <a:pt x="0" y="93"/>
                  </a:lnTo>
                  <a:lnTo>
                    <a:pt x="0" y="482"/>
                  </a:lnTo>
                  <a:lnTo>
                    <a:pt x="3" y="507"/>
                  </a:lnTo>
                  <a:lnTo>
                    <a:pt x="10" y="527"/>
                  </a:lnTo>
                  <a:lnTo>
                    <a:pt x="21" y="543"/>
                  </a:lnTo>
                  <a:lnTo>
                    <a:pt x="35" y="555"/>
                  </a:lnTo>
                  <a:lnTo>
                    <a:pt x="51" y="564"/>
                  </a:lnTo>
                  <a:lnTo>
                    <a:pt x="70" y="570"/>
                  </a:lnTo>
                  <a:lnTo>
                    <a:pt x="89" y="573"/>
                  </a:lnTo>
                  <a:lnTo>
                    <a:pt x="109" y="575"/>
                  </a:lnTo>
                  <a:lnTo>
                    <a:pt x="128" y="573"/>
                  </a:lnTo>
                  <a:lnTo>
                    <a:pt x="148" y="570"/>
                  </a:lnTo>
                  <a:lnTo>
                    <a:pt x="166" y="564"/>
                  </a:lnTo>
                  <a:lnTo>
                    <a:pt x="182" y="555"/>
                  </a:lnTo>
                  <a:lnTo>
                    <a:pt x="196" y="543"/>
                  </a:lnTo>
                  <a:lnTo>
                    <a:pt x="208" y="527"/>
                  </a:lnTo>
                  <a:lnTo>
                    <a:pt x="215" y="507"/>
                  </a:lnTo>
                  <a:lnTo>
                    <a:pt x="217" y="482"/>
                  </a:lnTo>
                  <a:lnTo>
                    <a:pt x="217" y="263"/>
                  </a:lnTo>
                  <a:lnTo>
                    <a:pt x="134" y="27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4" name="Freeform 10"/>
            <p:cNvSpPr>
              <a:spLocks/>
            </p:cNvSpPr>
            <p:nvPr/>
          </p:nvSpPr>
          <p:spPr bwMode="auto">
            <a:xfrm>
              <a:off x="3855" y="335"/>
              <a:ext cx="81" cy="204"/>
            </a:xfrm>
            <a:custGeom>
              <a:avLst/>
              <a:gdLst>
                <a:gd name="T0" fmla="*/ 0 w 216"/>
                <a:gd name="T1" fmla="*/ 0 h 554"/>
                <a:gd name="T2" fmla="*/ 0 w 216"/>
                <a:gd name="T3" fmla="*/ 0 h 554"/>
                <a:gd name="T4" fmla="*/ 0 w 216"/>
                <a:gd name="T5" fmla="*/ 0 h 554"/>
                <a:gd name="T6" fmla="*/ 0 w 216"/>
                <a:gd name="T7" fmla="*/ 0 h 554"/>
                <a:gd name="T8" fmla="*/ 0 w 216"/>
                <a:gd name="T9" fmla="*/ 0 h 554"/>
                <a:gd name="T10" fmla="*/ 0 w 216"/>
                <a:gd name="T11" fmla="*/ 0 h 554"/>
                <a:gd name="T12" fmla="*/ 0 w 216"/>
                <a:gd name="T13" fmla="*/ 0 h 554"/>
                <a:gd name="T14" fmla="*/ 0 w 216"/>
                <a:gd name="T15" fmla="*/ 0 h 554"/>
                <a:gd name="T16" fmla="*/ 0 w 216"/>
                <a:gd name="T17" fmla="*/ 0 h 554"/>
                <a:gd name="T18" fmla="*/ 0 w 216"/>
                <a:gd name="T19" fmla="*/ 0 h 554"/>
                <a:gd name="T20" fmla="*/ 0 w 216"/>
                <a:gd name="T21" fmla="*/ 0 h 554"/>
                <a:gd name="T22" fmla="*/ 0 w 216"/>
                <a:gd name="T23" fmla="*/ 0 h 554"/>
                <a:gd name="T24" fmla="*/ 0 w 216"/>
                <a:gd name="T25" fmla="*/ 0 h 554"/>
                <a:gd name="T26" fmla="*/ 0 w 216"/>
                <a:gd name="T27" fmla="*/ 0 h 554"/>
                <a:gd name="T28" fmla="*/ 0 w 216"/>
                <a:gd name="T29" fmla="*/ 0 h 554"/>
                <a:gd name="T30" fmla="*/ 0 w 216"/>
                <a:gd name="T31" fmla="*/ 0 h 554"/>
                <a:gd name="T32" fmla="*/ 0 w 216"/>
                <a:gd name="T33" fmla="*/ 0 h 554"/>
                <a:gd name="T34" fmla="*/ 0 w 216"/>
                <a:gd name="T35" fmla="*/ 0 h 554"/>
                <a:gd name="T36" fmla="*/ 0 w 216"/>
                <a:gd name="T37" fmla="*/ 0 h 554"/>
                <a:gd name="T38" fmla="*/ 0 w 216"/>
                <a:gd name="T39" fmla="*/ 0 h 554"/>
                <a:gd name="T40" fmla="*/ 0 w 216"/>
                <a:gd name="T41" fmla="*/ 0 h 554"/>
                <a:gd name="T42" fmla="*/ 0 w 216"/>
                <a:gd name="T43" fmla="*/ 0 h 554"/>
                <a:gd name="T44" fmla="*/ 0 w 216"/>
                <a:gd name="T45" fmla="*/ 0 h 554"/>
                <a:gd name="T46" fmla="*/ 0 w 216"/>
                <a:gd name="T47" fmla="*/ 0 h 554"/>
                <a:gd name="T48" fmla="*/ 0 w 216"/>
                <a:gd name="T49" fmla="*/ 0 h 554"/>
                <a:gd name="T50" fmla="*/ 0 w 216"/>
                <a:gd name="T51" fmla="*/ 0 h 554"/>
                <a:gd name="T52" fmla="*/ 0 w 216"/>
                <a:gd name="T53" fmla="*/ 0 h 554"/>
                <a:gd name="T54" fmla="*/ 0 w 216"/>
                <a:gd name="T55" fmla="*/ 0 h 554"/>
                <a:gd name="T56" fmla="*/ 0 w 216"/>
                <a:gd name="T57" fmla="*/ 0 h 554"/>
                <a:gd name="T58" fmla="*/ 0 w 216"/>
                <a:gd name="T59" fmla="*/ 0 h 554"/>
                <a:gd name="T60" fmla="*/ 0 w 216"/>
                <a:gd name="T61" fmla="*/ 0 h 554"/>
                <a:gd name="T62" fmla="*/ 0 w 216"/>
                <a:gd name="T63" fmla="*/ 0 h 554"/>
                <a:gd name="T64" fmla="*/ 0 w 216"/>
                <a:gd name="T65" fmla="*/ 0 h 554"/>
                <a:gd name="T66" fmla="*/ 0 w 216"/>
                <a:gd name="T67" fmla="*/ 0 h 554"/>
                <a:gd name="T68" fmla="*/ 0 w 216"/>
                <a:gd name="T69" fmla="*/ 0 h 554"/>
                <a:gd name="T70" fmla="*/ 0 w 216"/>
                <a:gd name="T71" fmla="*/ 0 h 554"/>
                <a:gd name="T72" fmla="*/ 0 w 216"/>
                <a:gd name="T73" fmla="*/ 0 h 554"/>
                <a:gd name="T74" fmla="*/ 0 w 216"/>
                <a:gd name="T75" fmla="*/ 0 h 554"/>
                <a:gd name="T76" fmla="*/ 0 w 216"/>
                <a:gd name="T77" fmla="*/ 0 h 554"/>
                <a:gd name="T78" fmla="*/ 0 w 216"/>
                <a:gd name="T79" fmla="*/ 0 h 554"/>
                <a:gd name="T80" fmla="*/ 0 w 216"/>
                <a:gd name="T81" fmla="*/ 0 h 554"/>
                <a:gd name="T82" fmla="*/ 0 w 216"/>
                <a:gd name="T83" fmla="*/ 0 h 554"/>
                <a:gd name="T84" fmla="*/ 0 w 216"/>
                <a:gd name="T85" fmla="*/ 0 h 554"/>
                <a:gd name="T86" fmla="*/ 0 w 216"/>
                <a:gd name="T87" fmla="*/ 0 h 5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16"/>
                <a:gd name="T133" fmla="*/ 0 h 554"/>
                <a:gd name="T134" fmla="*/ 216 w 216"/>
                <a:gd name="T135" fmla="*/ 554 h 5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16" h="554">
                  <a:moveTo>
                    <a:pt x="0" y="162"/>
                  </a:moveTo>
                  <a:lnTo>
                    <a:pt x="0" y="554"/>
                  </a:lnTo>
                  <a:lnTo>
                    <a:pt x="83" y="554"/>
                  </a:lnTo>
                  <a:lnTo>
                    <a:pt x="83" y="341"/>
                  </a:lnTo>
                  <a:lnTo>
                    <a:pt x="114" y="341"/>
                  </a:lnTo>
                  <a:lnTo>
                    <a:pt x="142" y="339"/>
                  </a:lnTo>
                  <a:lnTo>
                    <a:pt x="165" y="332"/>
                  </a:lnTo>
                  <a:lnTo>
                    <a:pt x="183" y="320"/>
                  </a:lnTo>
                  <a:lnTo>
                    <a:pt x="198" y="305"/>
                  </a:lnTo>
                  <a:lnTo>
                    <a:pt x="208" y="285"/>
                  </a:lnTo>
                  <a:lnTo>
                    <a:pt x="214" y="259"/>
                  </a:lnTo>
                  <a:lnTo>
                    <a:pt x="216" y="228"/>
                  </a:lnTo>
                  <a:lnTo>
                    <a:pt x="216" y="108"/>
                  </a:lnTo>
                  <a:lnTo>
                    <a:pt x="215" y="83"/>
                  </a:lnTo>
                  <a:lnTo>
                    <a:pt x="210" y="60"/>
                  </a:lnTo>
                  <a:lnTo>
                    <a:pt x="200" y="41"/>
                  </a:lnTo>
                  <a:lnTo>
                    <a:pt x="187" y="27"/>
                  </a:lnTo>
                  <a:lnTo>
                    <a:pt x="168" y="15"/>
                  </a:lnTo>
                  <a:lnTo>
                    <a:pt x="146" y="7"/>
                  </a:lnTo>
                  <a:lnTo>
                    <a:pt x="119" y="1"/>
                  </a:lnTo>
                  <a:lnTo>
                    <a:pt x="86" y="0"/>
                  </a:lnTo>
                  <a:lnTo>
                    <a:pt x="0" y="0"/>
                  </a:lnTo>
                  <a:lnTo>
                    <a:pt x="0" y="162"/>
                  </a:lnTo>
                  <a:lnTo>
                    <a:pt x="83" y="176"/>
                  </a:lnTo>
                  <a:lnTo>
                    <a:pt x="83" y="66"/>
                  </a:lnTo>
                  <a:lnTo>
                    <a:pt x="94" y="66"/>
                  </a:lnTo>
                  <a:lnTo>
                    <a:pt x="105" y="66"/>
                  </a:lnTo>
                  <a:lnTo>
                    <a:pt x="113" y="68"/>
                  </a:lnTo>
                  <a:lnTo>
                    <a:pt x="121" y="71"/>
                  </a:lnTo>
                  <a:lnTo>
                    <a:pt x="125" y="78"/>
                  </a:lnTo>
                  <a:lnTo>
                    <a:pt x="130" y="89"/>
                  </a:lnTo>
                  <a:lnTo>
                    <a:pt x="132" y="101"/>
                  </a:lnTo>
                  <a:lnTo>
                    <a:pt x="134" y="119"/>
                  </a:lnTo>
                  <a:lnTo>
                    <a:pt x="134" y="251"/>
                  </a:lnTo>
                  <a:lnTo>
                    <a:pt x="131" y="259"/>
                  </a:lnTo>
                  <a:lnTo>
                    <a:pt x="128" y="266"/>
                  </a:lnTo>
                  <a:lnTo>
                    <a:pt x="123" y="270"/>
                  </a:lnTo>
                  <a:lnTo>
                    <a:pt x="116" y="273"/>
                  </a:lnTo>
                  <a:lnTo>
                    <a:pt x="109" y="274"/>
                  </a:lnTo>
                  <a:lnTo>
                    <a:pt x="100" y="275"/>
                  </a:lnTo>
                  <a:lnTo>
                    <a:pt x="92" y="275"/>
                  </a:lnTo>
                  <a:lnTo>
                    <a:pt x="83" y="275"/>
                  </a:lnTo>
                  <a:lnTo>
                    <a:pt x="83" y="176"/>
                  </a:lnTo>
                  <a:lnTo>
                    <a:pt x="0" y="1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5" name="Text Box 11"/>
            <p:cNvSpPr txBox="1">
              <a:spLocks noChangeArrowheads="1"/>
            </p:cNvSpPr>
            <p:nvPr/>
          </p:nvSpPr>
          <p:spPr bwMode="auto">
            <a:xfrm>
              <a:off x="4128" y="144"/>
              <a:ext cx="1488"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itchFamily="2" charset="2"/>
                <a:buChar char=""/>
                <a:defRPr sz="2900">
                  <a:solidFill>
                    <a:schemeClr val="tx1"/>
                  </a:solidFill>
                  <a:latin typeface="Tw Cen MT" pitchFamily="34" charset="0"/>
                </a:defRPr>
              </a:lvl1pPr>
              <a:lvl2pPr marL="742950" indent="-285750" eaLnBrk="0" hangingPunct="0">
                <a:spcBef>
                  <a:spcPts val="550"/>
                </a:spcBef>
                <a:buClr>
                  <a:schemeClr val="accent1"/>
                </a:buClr>
                <a:buSzPct val="70000"/>
                <a:buFont typeface="Wingdings 2" pitchFamily="18" charset="2"/>
                <a:buChar char=""/>
                <a:defRPr sz="2600">
                  <a:solidFill>
                    <a:schemeClr val="tx1"/>
                  </a:solidFill>
                  <a:latin typeface="Tw Cen MT" pitchFamily="34" charset="0"/>
                </a:defRPr>
              </a:lvl2pPr>
              <a:lvl3pPr marL="1143000" indent="-228600" eaLnBrk="0" hangingPunct="0">
                <a:spcBef>
                  <a:spcPts val="500"/>
                </a:spcBef>
                <a:buClr>
                  <a:schemeClr val="accent2"/>
                </a:buClr>
                <a:buSzPct val="75000"/>
                <a:buFont typeface="Wingdings" pitchFamily="2" charset="2"/>
                <a:buChar char=""/>
                <a:defRPr sz="2300">
                  <a:solidFill>
                    <a:schemeClr val="tx1"/>
                  </a:solidFill>
                  <a:latin typeface="Tw Cen MT" pitchFamily="34" charset="0"/>
                </a:defRPr>
              </a:lvl3pPr>
              <a:lvl4pPr marL="1600200" indent="-228600" eaLnBrk="0" hangingPunct="0">
                <a:spcBef>
                  <a:spcPts val="400"/>
                </a:spcBef>
                <a:buClr>
                  <a:srgbClr val="A5AB81"/>
                </a:buClr>
                <a:buSzPct val="75000"/>
                <a:buFont typeface="Wingdings" pitchFamily="2" charset="2"/>
                <a:buChar char=""/>
                <a:defRPr sz="2000">
                  <a:solidFill>
                    <a:schemeClr val="tx1"/>
                  </a:solidFill>
                  <a:latin typeface="Tw Cen MT" pitchFamily="34" charset="0"/>
                </a:defRPr>
              </a:lvl4pPr>
              <a:lvl5pPr marL="2057400" indent="-228600" eaLnBrk="0" hangingPunct="0">
                <a:spcBef>
                  <a:spcPts val="400"/>
                </a:spcBef>
                <a:buClr>
                  <a:srgbClr val="D8B25C"/>
                </a:buClr>
                <a:buSzPct val="65000"/>
                <a:buFont typeface="Wingdings" pitchFamily="2" charset="2"/>
                <a:buChar char=""/>
                <a:defRPr sz="2000">
                  <a:solidFill>
                    <a:schemeClr val="tx1"/>
                  </a:solidFill>
                  <a:latin typeface="Tw Cen MT" pitchFamily="34" charset="0"/>
                </a:defRPr>
              </a:lvl5pPr>
              <a:lvl6pPr marL="25146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itchFamily="34" charset="0"/>
                </a:defRPr>
              </a:lvl6pPr>
              <a:lvl7pPr marL="29718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itchFamily="34" charset="0"/>
                </a:defRPr>
              </a:lvl7pPr>
              <a:lvl8pPr marL="34290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itchFamily="34" charset="0"/>
                </a:defRPr>
              </a:lvl8pPr>
              <a:lvl9pPr marL="38862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itchFamily="34" charset="0"/>
                </a:defRPr>
              </a:lvl9pPr>
            </a:lstStyle>
            <a:p>
              <a:pPr eaLnBrk="1" hangingPunct="1">
                <a:spcBef>
                  <a:spcPct val="50000"/>
                </a:spcBef>
                <a:buClrTx/>
                <a:buSzTx/>
                <a:buFontTx/>
                <a:buNone/>
              </a:pPr>
              <a:r>
                <a:rPr lang="en-US" altLang="en-US" sz="1800"/>
                <a:t>Please read before proceeding with this section!!</a:t>
              </a: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Expected Outcomes</a:t>
            </a:r>
          </a:p>
        </p:txBody>
      </p:sp>
      <p:sp>
        <p:nvSpPr>
          <p:cNvPr id="25603"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4C1E7A64-2BF5-4CC0-AAA2-9A601D83E9C2}" type="slidenum">
              <a:rPr lang="en-US"/>
              <a:pPr>
                <a:defRPr/>
              </a:pPr>
              <a:t>19</a:t>
            </a:fld>
            <a:endParaRPr lang="en-US"/>
          </a:p>
        </p:txBody>
      </p:sp>
      <p:sp>
        <p:nvSpPr>
          <p:cNvPr id="24581" name="Content Placeholder 4"/>
          <p:cNvSpPr>
            <a:spLocks noGrp="1"/>
          </p:cNvSpPr>
          <p:nvPr>
            <p:ph sz="quarter" idx="1"/>
          </p:nvPr>
        </p:nvSpPr>
        <p:spPr/>
        <p:txBody>
          <a:bodyPr/>
          <a:lstStyle/>
          <a:p>
            <a:pPr eaLnBrk="1" hangingPunct="1">
              <a:lnSpc>
                <a:spcPct val="80000"/>
              </a:lnSpc>
              <a:buFont typeface="Wingdings" pitchFamily="2" charset="2"/>
              <a:buNone/>
            </a:pPr>
            <a:r>
              <a:rPr lang="en-US" altLang="en-US" sz="3000" u="sng" smtClean="0"/>
              <a:t>Expected Outcomes </a:t>
            </a:r>
            <a:endParaRPr lang="en-US" altLang="en-US" sz="3000" smtClean="0"/>
          </a:p>
          <a:p>
            <a:pPr eaLnBrk="1" hangingPunct="1">
              <a:lnSpc>
                <a:spcPct val="80000"/>
              </a:lnSpc>
              <a:buFont typeface="Wingdings 2" pitchFamily="18" charset="2"/>
              <a:buChar char="£"/>
            </a:pPr>
            <a:r>
              <a:rPr lang="en-US" altLang="en-US" sz="3000" smtClean="0"/>
              <a:t>Present specific outcomes that include the change expected at the end of the implementation phase.  </a:t>
            </a:r>
          </a:p>
          <a:p>
            <a:pPr eaLnBrk="1" hangingPunct="1">
              <a:lnSpc>
                <a:spcPct val="80000"/>
              </a:lnSpc>
              <a:buFont typeface="Wingdings 2" pitchFamily="18" charset="2"/>
              <a:buChar char="£"/>
            </a:pPr>
            <a:r>
              <a:rPr lang="en-US" altLang="en-US" sz="3000" smtClean="0"/>
              <a:t>The outcomes should be stated in observable, measurable terms. </a:t>
            </a:r>
          </a:p>
          <a:p>
            <a:pPr eaLnBrk="1" hangingPunct="1">
              <a:lnSpc>
                <a:spcPct val="80000"/>
              </a:lnSpc>
              <a:buFont typeface="Wingdings 2" pitchFamily="18" charset="2"/>
              <a:buChar char="£"/>
            </a:pPr>
            <a:r>
              <a:rPr lang="en-US" altLang="en-US" sz="3000" smtClean="0"/>
              <a:t>The outcomes should relate specifically to the documentation you provide. </a:t>
            </a:r>
          </a:p>
          <a:p>
            <a:pPr eaLnBrk="1" hangingPunct="1">
              <a:lnSpc>
                <a:spcPct val="80000"/>
              </a:lnSpc>
              <a:buFont typeface="Wingdings 2" pitchFamily="18" charset="2"/>
              <a:buChar char="£"/>
            </a:pPr>
            <a:r>
              <a:rPr lang="en-US" altLang="en-US" sz="3000" smtClean="0"/>
              <a:t>Each goal may have several outcomes; therefore, number each outcome and present in list form.</a:t>
            </a:r>
          </a:p>
          <a:p>
            <a:pPr eaLnBrk="1" hangingPunct="1">
              <a:lnSpc>
                <a:spcPct val="80000"/>
              </a:lnSpc>
              <a:buFont typeface="Wingdings" pitchFamily="2" charset="2"/>
              <a:buNone/>
            </a:pPr>
            <a:endParaRPr lang="en-US" altLang="en-US" sz="27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itle 5"/>
          <p:cNvSpPr>
            <a:spLocks noGrp="1"/>
          </p:cNvSpPr>
          <p:nvPr>
            <p:ph type="title"/>
          </p:nvPr>
        </p:nvSpPr>
        <p:spPr>
          <a:xfrm>
            <a:off x="685800" y="228600"/>
            <a:ext cx="8153400" cy="990600"/>
          </a:xfrm>
        </p:spPr>
        <p:txBody>
          <a:bodyPr>
            <a:normAutofit fontScale="90000"/>
          </a:bodyPr>
          <a:lstStyle/>
          <a:p>
            <a:r>
              <a:rPr lang="en-US" altLang="en-US" u="sng" smtClean="0">
                <a:solidFill>
                  <a:srgbClr val="000000"/>
                </a:solidFill>
                <a:cs typeface="Times New Roman" pitchFamily="18" charset="0"/>
              </a:rPr>
              <a:t/>
            </a:r>
            <a:br>
              <a:rPr lang="en-US" altLang="en-US" u="sng" smtClean="0">
                <a:solidFill>
                  <a:srgbClr val="000000"/>
                </a:solidFill>
                <a:cs typeface="Times New Roman" pitchFamily="18" charset="0"/>
              </a:rPr>
            </a:br>
            <a:r>
              <a:rPr lang="en-US" altLang="en-US" smtClean="0">
                <a:solidFill>
                  <a:schemeClr val="tx1"/>
                </a:solidFill>
                <a:cs typeface="Times New Roman" pitchFamily="18" charset="0"/>
              </a:rPr>
              <a:t>Problem Statement</a:t>
            </a:r>
            <a:r>
              <a:rPr lang="en-US" altLang="en-US" smtClean="0">
                <a:solidFill>
                  <a:srgbClr val="000000"/>
                </a:solidFill>
                <a:cs typeface="Times New Roman" pitchFamily="18" charset="0"/>
              </a:rPr>
              <a:t/>
            </a:r>
            <a:br>
              <a:rPr lang="en-US" altLang="en-US" smtClean="0">
                <a:solidFill>
                  <a:srgbClr val="000000"/>
                </a:solidFill>
                <a:cs typeface="Times New Roman" pitchFamily="18" charset="0"/>
              </a:rPr>
            </a:br>
            <a:endParaRPr lang="en-US" altLang="en-US" smtClean="0"/>
          </a:p>
        </p:txBody>
      </p:sp>
      <p:sp>
        <p:nvSpPr>
          <p:cNvPr id="12291"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65D0CDEF-39DD-449E-800C-1E26CB824BEC}" type="slidenum">
              <a:rPr lang="en-US"/>
              <a:pPr>
                <a:defRPr/>
              </a:pPr>
              <a:t>2</a:t>
            </a:fld>
            <a:endParaRPr lang="en-US"/>
          </a:p>
        </p:txBody>
      </p:sp>
      <p:sp>
        <p:nvSpPr>
          <p:cNvPr id="12292" name="Content Placeholder 4"/>
          <p:cNvSpPr>
            <a:spLocks noGrp="1"/>
          </p:cNvSpPr>
          <p:nvPr>
            <p:ph sz="quarter" idx="1"/>
          </p:nvPr>
        </p:nvSpPr>
        <p:spPr>
          <a:xfrm>
            <a:off x="838200" y="1600200"/>
            <a:ext cx="7391400" cy="4495800"/>
          </a:xfrm>
        </p:spPr>
        <p:txBody>
          <a:bodyPr>
            <a:normAutofit/>
          </a:bodyPr>
          <a:lstStyle/>
          <a:p>
            <a:pPr marL="342900" lvl="0" indent="-342900" fontAlgn="base">
              <a:lnSpc>
                <a:spcPct val="90000"/>
              </a:lnSpc>
              <a:spcBef>
                <a:spcPts val="500"/>
              </a:spcBef>
              <a:spcAft>
                <a:spcPct val="0"/>
              </a:spcAft>
              <a:buClr>
                <a:srgbClr val="3333CC"/>
              </a:buClr>
              <a:buSzPct val="75000"/>
              <a:buFont typeface="Wingdings" pitchFamily="2" charset="2"/>
              <a:buChar char="q"/>
            </a:pPr>
            <a:endParaRPr lang="en-US" altLang="en-US" sz="2400" kern="0" dirty="0" smtClean="0">
              <a:solidFill>
                <a:srgbClr val="000000"/>
              </a:solidFill>
              <a:latin typeface="Times New Roman" pitchFamily="18" charset="0"/>
              <a:cs typeface="Arial"/>
            </a:endParaRPr>
          </a:p>
          <a:p>
            <a:pPr marL="342900" lvl="0" indent="-342900" fontAlgn="base">
              <a:lnSpc>
                <a:spcPct val="90000"/>
              </a:lnSpc>
              <a:spcBef>
                <a:spcPts val="500"/>
              </a:spcBef>
              <a:spcAft>
                <a:spcPct val="0"/>
              </a:spcAft>
              <a:buClr>
                <a:srgbClr val="3333CC"/>
              </a:buClr>
              <a:buSzPct val="75000"/>
              <a:buFont typeface="Wingdings" pitchFamily="2" charset="2"/>
              <a:buChar char="q"/>
            </a:pPr>
            <a:endParaRPr lang="en-US" altLang="en-US" sz="2400" kern="0" dirty="0">
              <a:solidFill>
                <a:srgbClr val="000000"/>
              </a:solidFill>
              <a:latin typeface="Times New Roman" pitchFamily="18" charset="0"/>
              <a:cs typeface="Arial"/>
            </a:endParaRPr>
          </a:p>
          <a:p>
            <a:pPr marL="342900" lvl="0" indent="-342900" fontAlgn="base">
              <a:lnSpc>
                <a:spcPct val="90000"/>
              </a:lnSpc>
              <a:spcBef>
                <a:spcPts val="500"/>
              </a:spcBef>
              <a:spcAft>
                <a:spcPct val="0"/>
              </a:spcAft>
              <a:buClr>
                <a:srgbClr val="3333CC"/>
              </a:buClr>
              <a:buSzPct val="75000"/>
              <a:buFont typeface="Wingdings" pitchFamily="2" charset="2"/>
              <a:buChar char="q"/>
            </a:pPr>
            <a:endParaRPr lang="en-US" altLang="en-US" sz="2400" kern="0" dirty="0" smtClean="0">
              <a:solidFill>
                <a:srgbClr val="000000"/>
              </a:solidFill>
              <a:latin typeface="Times New Roman" pitchFamily="18" charset="0"/>
              <a:cs typeface="Arial"/>
            </a:endParaRPr>
          </a:p>
          <a:p>
            <a:pPr marL="342900" lvl="0" indent="-342900" fontAlgn="base">
              <a:lnSpc>
                <a:spcPct val="90000"/>
              </a:lnSpc>
              <a:spcBef>
                <a:spcPts val="500"/>
              </a:spcBef>
              <a:spcAft>
                <a:spcPct val="0"/>
              </a:spcAft>
              <a:buClr>
                <a:srgbClr val="3333CC"/>
              </a:buClr>
              <a:buSzPct val="75000"/>
              <a:buFont typeface="Wingdings" pitchFamily="2" charset="2"/>
              <a:buChar char="q"/>
            </a:pPr>
            <a:r>
              <a:rPr lang="en-US" altLang="en-US" sz="2400" kern="0" dirty="0" smtClean="0">
                <a:solidFill>
                  <a:srgbClr val="000000"/>
                </a:solidFill>
                <a:latin typeface="Times New Roman" pitchFamily="18" charset="0"/>
                <a:cs typeface="Arial"/>
              </a:rPr>
              <a:t>The </a:t>
            </a:r>
            <a:r>
              <a:rPr lang="en-US" altLang="en-US" sz="2400" kern="0" dirty="0">
                <a:solidFill>
                  <a:srgbClr val="000000"/>
                </a:solidFill>
                <a:latin typeface="Times New Roman" pitchFamily="18" charset="0"/>
                <a:cs typeface="Arial"/>
              </a:rPr>
              <a:t>problem is </a:t>
            </a:r>
            <a:r>
              <a:rPr lang="en-US" altLang="en-US" sz="2400" kern="0" dirty="0" smtClean="0">
                <a:solidFill>
                  <a:srgbClr val="000000"/>
                </a:solidFill>
                <a:latin typeface="Times New Roman" pitchFamily="18" charset="0"/>
                <a:cs typeface="Arial"/>
              </a:rPr>
              <a:t>for extra curricular activities limiting social interaction with peers. </a:t>
            </a:r>
            <a:endParaRPr lang="en-US" altLang="en-US" sz="2400"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Measurement of Outcomes</a:t>
            </a:r>
          </a:p>
        </p:txBody>
      </p:sp>
      <p:sp>
        <p:nvSpPr>
          <p:cNvPr id="26627"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F9802D56-278E-4283-A641-D282E7E33B62}" type="slidenum">
              <a:rPr lang="en-US"/>
              <a:pPr>
                <a:defRPr/>
              </a:pPr>
              <a:t>20</a:t>
            </a:fld>
            <a:endParaRPr lang="en-US"/>
          </a:p>
        </p:txBody>
      </p:sp>
      <p:sp>
        <p:nvSpPr>
          <p:cNvPr id="25605" name="Content Placeholder 4"/>
          <p:cNvSpPr>
            <a:spLocks noGrp="1"/>
          </p:cNvSpPr>
          <p:nvPr>
            <p:ph sz="quarter" idx="1"/>
          </p:nvPr>
        </p:nvSpPr>
        <p:spPr/>
        <p:txBody>
          <a:bodyPr>
            <a:normAutofit/>
          </a:bodyPr>
          <a:lstStyle/>
          <a:p>
            <a:pPr eaLnBrk="1" hangingPunct="1">
              <a:buFont typeface="Wingdings" pitchFamily="2" charset="2"/>
              <a:buNone/>
            </a:pPr>
            <a:r>
              <a:rPr lang="en-US" altLang="en-US" sz="3000" u="sng" smtClean="0"/>
              <a:t>Measurement of Outcomes</a:t>
            </a:r>
            <a:r>
              <a:rPr lang="en-US" altLang="en-US" sz="3000" smtClean="0"/>
              <a:t> </a:t>
            </a:r>
          </a:p>
          <a:p>
            <a:pPr eaLnBrk="1" hangingPunct="1">
              <a:buFont typeface="Wingdings 2" pitchFamily="18" charset="2"/>
              <a:buChar char="£"/>
            </a:pPr>
            <a:r>
              <a:rPr lang="en-US" altLang="en-US" sz="3000" smtClean="0"/>
              <a:t>Describe how you plan to measure each projected outcome.  Be specific about particular instruments and methods you will use.  This information is intended to aid another researcher interested in replicating your study. </a:t>
            </a:r>
          </a:p>
          <a:p>
            <a:pPr eaLnBrk="1" hangingPunct="1">
              <a:buFont typeface="Wingdings 2" pitchFamily="18" charset="2"/>
              <a:buChar char="£"/>
            </a:pPr>
            <a:r>
              <a:rPr lang="en-US" altLang="en-US" sz="3000" smtClean="0"/>
              <a:t>Note: Where possible, include copies of tests, questionnaires, or other instruments as an appendix.  </a:t>
            </a:r>
          </a:p>
          <a:p>
            <a:pPr eaLnBrk="1" hangingPunct="1">
              <a:buFont typeface="Wingdings 2" pitchFamily="18" charset="2"/>
              <a:buChar char="£"/>
            </a:pPr>
            <a:endParaRPr lang="en-US" altLang="en-US" sz="27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Analysis of Results</a:t>
            </a:r>
          </a:p>
        </p:txBody>
      </p:sp>
      <p:sp>
        <p:nvSpPr>
          <p:cNvPr id="27651"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99614A4C-8677-4A48-9E92-1027B2E0165F}" type="slidenum">
              <a:rPr lang="en-US"/>
              <a:pPr>
                <a:defRPr/>
              </a:pPr>
              <a:t>21</a:t>
            </a:fld>
            <a:endParaRPr lang="en-US"/>
          </a:p>
        </p:txBody>
      </p:sp>
      <p:sp>
        <p:nvSpPr>
          <p:cNvPr id="26629" name="Content Placeholder 4"/>
          <p:cNvSpPr>
            <a:spLocks noGrp="1"/>
          </p:cNvSpPr>
          <p:nvPr>
            <p:ph sz="quarter" idx="1"/>
          </p:nvPr>
        </p:nvSpPr>
        <p:spPr/>
        <p:txBody>
          <a:bodyPr/>
          <a:lstStyle/>
          <a:p>
            <a:pPr eaLnBrk="1" hangingPunct="1">
              <a:buFont typeface="Wingdings" pitchFamily="2" charset="2"/>
              <a:buNone/>
            </a:pPr>
            <a:r>
              <a:rPr lang="en-US" altLang="en-US" sz="2800" u="sng" smtClean="0"/>
              <a:t>Analysis of Results</a:t>
            </a:r>
            <a:endParaRPr lang="en-US" altLang="en-US" sz="2800" smtClean="0"/>
          </a:p>
          <a:p>
            <a:pPr eaLnBrk="1" hangingPunct="1">
              <a:buSzTx/>
              <a:buFont typeface="Wingdings 2" pitchFamily="18" charset="2"/>
              <a:buChar char="£"/>
            </a:pPr>
            <a:r>
              <a:rPr lang="en-US" altLang="en-US" sz="2200" smtClean="0"/>
              <a:t>Describe the following:  </a:t>
            </a:r>
          </a:p>
          <a:p>
            <a:pPr lvl="1" eaLnBrk="1" hangingPunct="1">
              <a:buClr>
                <a:schemeClr val="accent2"/>
              </a:buClr>
              <a:buSzTx/>
              <a:buFont typeface="Wingdings 2" pitchFamily="18" charset="2"/>
              <a:buChar char="£"/>
            </a:pPr>
            <a:r>
              <a:rPr lang="en-US" altLang="en-US" sz="2200" smtClean="0"/>
              <a:t>How you plan to analyze your results  </a:t>
            </a:r>
          </a:p>
          <a:p>
            <a:pPr lvl="1" eaLnBrk="1" hangingPunct="1">
              <a:buClr>
                <a:schemeClr val="accent2"/>
              </a:buClr>
              <a:buSzTx/>
              <a:buFont typeface="Wingdings 2" pitchFamily="18" charset="2"/>
              <a:buChar char="£"/>
            </a:pPr>
            <a:r>
              <a:rPr lang="en-US" altLang="en-US" sz="2200" smtClean="0"/>
              <a:t>How you will determine if your solution strategy was effective  </a:t>
            </a:r>
          </a:p>
          <a:p>
            <a:pPr lvl="1" eaLnBrk="1" hangingPunct="1">
              <a:buClr>
                <a:schemeClr val="accent2"/>
              </a:buClr>
              <a:buSzTx/>
              <a:buFont typeface="Wingdings 2" pitchFamily="18" charset="2"/>
              <a:buChar char="£"/>
            </a:pPr>
            <a:r>
              <a:rPr lang="en-US" altLang="en-US" sz="2200" smtClean="0"/>
              <a:t>How you will present your findings and to whom you will present them</a:t>
            </a:r>
          </a:p>
          <a:p>
            <a:pPr eaLnBrk="1" hangingPunct="1">
              <a:buSzTx/>
              <a:buFont typeface="Wingdings 2" pitchFamily="18" charset="2"/>
              <a:buChar char="£"/>
            </a:pPr>
            <a:r>
              <a:rPr lang="en-US" altLang="en-US" sz="2200" smtClean="0"/>
              <a:t>You should answer questions like, “How will I know if the implemented plan has impacted the problem?  How will I present results to the reader?”  (Sapp, 1994, p. 23).</a:t>
            </a:r>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References</a:t>
            </a:r>
          </a:p>
        </p:txBody>
      </p:sp>
      <p:sp>
        <p:nvSpPr>
          <p:cNvPr id="28675"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F6C35128-23F8-4783-88DE-DFC3D081BC46}" type="slidenum">
              <a:rPr lang="en-US"/>
              <a:pPr>
                <a:defRPr/>
              </a:pPr>
              <a:t>22</a:t>
            </a:fld>
            <a:endParaRPr lang="en-US"/>
          </a:p>
        </p:txBody>
      </p:sp>
      <p:sp>
        <p:nvSpPr>
          <p:cNvPr id="27653" name="Content Placeholder 4"/>
          <p:cNvSpPr>
            <a:spLocks noGrp="1"/>
          </p:cNvSpPr>
          <p:nvPr>
            <p:ph sz="quarter" idx="1"/>
          </p:nvPr>
        </p:nvSpPr>
        <p:spPr/>
        <p:txBody>
          <a:bodyPr/>
          <a:lstStyle/>
          <a:p>
            <a:pPr eaLnBrk="1" hangingPunct="1">
              <a:buFont typeface="Wingdings 2" pitchFamily="18" charset="2"/>
              <a:buChar char="£"/>
            </a:pPr>
            <a:r>
              <a:rPr lang="en-US" altLang="en-US" sz="3200" smtClean="0"/>
              <a:t>List your resources (e.g., Web sites, articles, books, etc.) used to complete your instructional plan. </a:t>
            </a:r>
          </a:p>
          <a:p>
            <a:pPr eaLnBrk="1" hangingPunct="1">
              <a:buFont typeface="Wingdings 2" pitchFamily="18" charset="2"/>
              <a:buChar char="£"/>
            </a:pPr>
            <a:r>
              <a:rPr lang="en-US" altLang="en-US" sz="3200" smtClean="0"/>
              <a:t>Your resources should follow APA requirements. </a:t>
            </a:r>
          </a:p>
          <a:p>
            <a:pPr eaLnBrk="1" hangingPunct="1">
              <a:buFont typeface="Wingdings 2" pitchFamily="18" charset="2"/>
              <a:buChar char="£"/>
            </a:pPr>
            <a:r>
              <a:rPr lang="en-US" altLang="en-US" sz="3200" smtClean="0"/>
              <a:t>A minimum of two references are required to complete this proposal plan.</a:t>
            </a:r>
          </a:p>
          <a:p>
            <a:pPr eaLnBrk="1" hangingPunct="1">
              <a:buFont typeface="Wingdings 2" pitchFamily="18" charset="2"/>
              <a:buChar char="£"/>
            </a:pPr>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ctrTitle"/>
          </p:nvPr>
        </p:nvSpPr>
        <p:spPr>
          <a:xfrm>
            <a:off x="457200" y="381000"/>
            <a:ext cx="8686800" cy="936625"/>
          </a:xfrm>
        </p:spPr>
        <p:txBody>
          <a:bodyPr>
            <a:normAutofit/>
          </a:bodyPr>
          <a:lstStyle/>
          <a:p>
            <a:pPr eaLnBrk="1" fontAlgn="auto" hangingPunct="1">
              <a:spcAft>
                <a:spcPts val="0"/>
              </a:spcAft>
              <a:defRPr/>
            </a:pPr>
            <a:r>
              <a:rPr lang="en-US" smtClean="0">
                <a:solidFill>
                  <a:srgbClr val="000066"/>
                </a:solidFill>
              </a:rPr>
              <a:t>Template End</a:t>
            </a:r>
          </a:p>
        </p:txBody>
      </p:sp>
      <p:sp>
        <p:nvSpPr>
          <p:cNvPr id="28676" name="Rectangle 4"/>
          <p:cNvSpPr>
            <a:spLocks noGrp="1" noChangeArrowheads="1"/>
          </p:cNvSpPr>
          <p:nvPr>
            <p:ph type="subTitle" idx="1"/>
          </p:nvPr>
        </p:nvSpPr>
        <p:spPr>
          <a:xfrm>
            <a:off x="609600" y="1524000"/>
            <a:ext cx="7543800" cy="4191000"/>
          </a:xfrm>
        </p:spPr>
        <p:txBody>
          <a:bodyPr/>
          <a:lstStyle/>
          <a:p>
            <a:pPr marL="225425" indent="-225425" eaLnBrk="1" hangingPunct="1">
              <a:lnSpc>
                <a:spcPct val="80000"/>
              </a:lnSpc>
              <a:buFont typeface="Wingdings 2" pitchFamily="18" charset="2"/>
              <a:buChar char="£"/>
            </a:pPr>
            <a:r>
              <a:rPr lang="en-US" altLang="en-US" sz="2400" smtClean="0"/>
              <a:t>You have completed the four sections of the action research proposal assignment. </a:t>
            </a:r>
          </a:p>
          <a:p>
            <a:pPr marL="225425" indent="-225425" eaLnBrk="1" hangingPunct="1">
              <a:lnSpc>
                <a:spcPct val="80000"/>
              </a:lnSpc>
              <a:buFont typeface="Wingdings 2" pitchFamily="18" charset="2"/>
              <a:buChar char="£"/>
            </a:pPr>
            <a:endParaRPr lang="en-US" altLang="en-US" sz="2400" smtClean="0"/>
          </a:p>
          <a:p>
            <a:pPr marL="225425" indent="-225425" eaLnBrk="1" hangingPunct="1">
              <a:lnSpc>
                <a:spcPct val="80000"/>
              </a:lnSpc>
              <a:buFont typeface="Wingdings 2" pitchFamily="18" charset="2"/>
              <a:buChar char="£"/>
            </a:pPr>
            <a:r>
              <a:rPr lang="en-US" altLang="en-US" sz="2400" smtClean="0"/>
              <a:t>Remember to remove the direction slides from this template for your final project submission.</a:t>
            </a:r>
          </a:p>
          <a:p>
            <a:pPr marL="225425" indent="-225425" eaLnBrk="1" hangingPunct="1">
              <a:lnSpc>
                <a:spcPct val="80000"/>
              </a:lnSpc>
              <a:buFont typeface="Wingdings 2" pitchFamily="18" charset="2"/>
              <a:buChar char="£"/>
            </a:pPr>
            <a:endParaRPr lang="en-US" altLang="en-US" sz="2400" smtClean="0"/>
          </a:p>
          <a:p>
            <a:pPr marL="225425" indent="-225425" eaLnBrk="1" hangingPunct="1">
              <a:lnSpc>
                <a:spcPct val="80000"/>
              </a:lnSpc>
              <a:buFont typeface="Wingdings 2" pitchFamily="18" charset="2"/>
              <a:buChar char="£"/>
            </a:pPr>
            <a:r>
              <a:rPr lang="en-US" altLang="en-US" sz="2400" smtClean="0"/>
              <a:t>Personalize your PowerPoint so it will engage your audience of stakeholders in your Action Research Proposal.</a:t>
            </a:r>
          </a:p>
          <a:p>
            <a:pPr marL="225425" indent="-225425" eaLnBrk="1" hangingPunct="1">
              <a:lnSpc>
                <a:spcPct val="80000"/>
              </a:lnSpc>
              <a:buFontTx/>
              <a:buChar char="•"/>
            </a:pPr>
            <a:endParaRPr lang="en-US" altLang="en-US" sz="2400" smtClean="0"/>
          </a:p>
          <a:p>
            <a:pPr marL="225425" indent="-225425" eaLnBrk="1" hangingPunct="1">
              <a:lnSpc>
                <a:spcPct val="80000"/>
              </a:lnSpc>
            </a:pPr>
            <a:endParaRPr lang="en-US" altLang="en-US" sz="1600" smtClean="0"/>
          </a:p>
          <a:p>
            <a:pPr marL="225425" indent="-225425" eaLnBrk="1" hangingPunct="1">
              <a:lnSpc>
                <a:spcPct val="80000"/>
              </a:lnSpc>
            </a:pPr>
            <a:endParaRPr lang="en-US" altLang="en-US" sz="1600" smtClean="0"/>
          </a:p>
        </p:txBody>
      </p:sp>
      <p:sp>
        <p:nvSpPr>
          <p:cNvPr id="29698" name="Footer Placeholder 3"/>
          <p:cNvSpPr>
            <a:spLocks noGrp="1"/>
          </p:cNvSpPr>
          <p:nvPr>
            <p:ph type="ftr" sz="quarter" idx="11"/>
          </p:nvPr>
        </p:nvSpPr>
        <p:spPr bwMode="auto">
          <a:xfrm>
            <a:off x="76200" y="6069013"/>
            <a:ext cx="2057400" cy="685800"/>
          </a:xfrm>
          <a:ln>
            <a:miter lim="800000"/>
            <a:headEnd/>
            <a:tailEnd/>
          </a:ln>
        </p:spPr>
        <p:txBody>
          <a:bodyPr wrap="square" lIns="91440" tIns="45720" rIns="91440" bIns="45720" numCol="1" anchorCtr="0" compatLnSpc="1">
            <a:prstTxWarp prst="textNoShape">
              <a:avLst/>
            </a:prstTxWarp>
          </a:bodyPr>
          <a:lstStyle/>
          <a:p>
            <a:pPr algn="ctr" fontAlgn="base">
              <a:spcBef>
                <a:spcPct val="0"/>
              </a:spcBef>
              <a:spcAft>
                <a:spcPct val="0"/>
              </a:spcAft>
              <a:defRPr/>
            </a:pPr>
            <a:r>
              <a:rPr lang="en-US" sz="2000" smtClean="0">
                <a:solidFill>
                  <a:srgbClr val="FFFFFF"/>
                </a:solidFill>
              </a:rPr>
              <a:t>Action Research Proposal</a:t>
            </a:r>
          </a:p>
        </p:txBody>
      </p:sp>
      <p:sp>
        <p:nvSpPr>
          <p:cNvPr id="29701"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792660FB-4D41-4311-8752-928837E7B760}" type="slidenum">
              <a:rPr lang="en-US" smtClean="0"/>
              <a:pPr fontAlgn="base">
                <a:spcBef>
                  <a:spcPct val="0"/>
                </a:spcBef>
                <a:spcAft>
                  <a:spcPct val="0"/>
                </a:spcAft>
                <a:defRPr/>
              </a:pPr>
              <a:t>23</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304800"/>
            <a:ext cx="8153400" cy="990600"/>
          </a:xfrm>
        </p:spPr>
        <p:txBody>
          <a:bodyPr/>
          <a:lstStyle/>
          <a:p>
            <a:pPr eaLnBrk="1" hangingPunct="1"/>
            <a:r>
              <a:rPr lang="en-US" altLang="en-US" smtClean="0">
                <a:solidFill>
                  <a:schemeClr val="tx1"/>
                </a:solidFill>
              </a:rPr>
              <a:t>Problem Description</a:t>
            </a:r>
          </a:p>
        </p:txBody>
      </p:sp>
      <p:sp>
        <p:nvSpPr>
          <p:cNvPr id="13315"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C80FCD70-F2A3-4C83-A0B6-FFF352DAA562}" type="slidenum">
              <a:rPr lang="en-US"/>
              <a:pPr>
                <a:defRPr/>
              </a:pPr>
              <a:t>3</a:t>
            </a:fld>
            <a:endParaRPr lang="en-US"/>
          </a:p>
        </p:txBody>
      </p:sp>
      <p:sp>
        <p:nvSpPr>
          <p:cNvPr id="13317" name="Content Placeholder 4"/>
          <p:cNvSpPr>
            <a:spLocks noGrp="1"/>
          </p:cNvSpPr>
          <p:nvPr>
            <p:ph sz="quarter" idx="1"/>
          </p:nvPr>
        </p:nvSpPr>
        <p:spPr>
          <a:xfrm>
            <a:off x="612775" y="1447800"/>
            <a:ext cx="8153400" cy="4648200"/>
          </a:xfrm>
        </p:spPr>
        <p:txBody>
          <a:bodyPr/>
          <a:lstStyle/>
          <a:p>
            <a:pPr eaLnBrk="1" hangingPunct="1">
              <a:buClr>
                <a:srgbClr val="DD8047"/>
              </a:buClr>
              <a:buFont typeface="Wingdings 2" pitchFamily="18" charset="2"/>
              <a:buChar char="£"/>
            </a:pPr>
            <a:endParaRPr lang="en-US" altLang="en-US" sz="2000" dirty="0" smtClean="0">
              <a:solidFill>
                <a:srgbClr val="000000"/>
              </a:solidFill>
              <a:latin typeface="Times New Roman" pitchFamily="18" charset="0"/>
              <a:cs typeface="Times New Roman" pitchFamily="18" charset="0"/>
              <a:sym typeface="Wingdings 2" pitchFamily="18" charset="2"/>
            </a:endParaRPr>
          </a:p>
          <a:p>
            <a:pPr eaLnBrk="1" hangingPunct="1">
              <a:buClr>
                <a:srgbClr val="DD8047"/>
              </a:buClr>
              <a:buFont typeface="Wingdings 2" pitchFamily="18" charset="2"/>
              <a:buChar char="£"/>
            </a:pPr>
            <a:r>
              <a:rPr lang="en-US" altLang="en-US" sz="2000" dirty="0" smtClean="0">
                <a:solidFill>
                  <a:srgbClr val="000000"/>
                </a:solidFill>
                <a:latin typeface="Times New Roman" pitchFamily="18" charset="0"/>
                <a:cs typeface="Times New Roman" pitchFamily="18" charset="0"/>
                <a:sym typeface="Wingdings 2" pitchFamily="18" charset="2"/>
              </a:rPr>
              <a:t>Homeschoolers have limited access to social encounters during the school year; yet, public schools has ample extracurricular activates available to their students</a:t>
            </a:r>
          </a:p>
          <a:p>
            <a:pPr eaLnBrk="1" hangingPunct="1">
              <a:buClr>
                <a:srgbClr val="DD8047"/>
              </a:buClr>
              <a:buFont typeface="Wingdings 2" pitchFamily="18" charset="2"/>
              <a:buChar char="£"/>
            </a:pPr>
            <a:r>
              <a:rPr lang="en-US" altLang="en-US" sz="2000" dirty="0" smtClean="0">
                <a:solidFill>
                  <a:srgbClr val="000000"/>
                </a:solidFill>
                <a:latin typeface="Times New Roman" pitchFamily="18" charset="0"/>
                <a:cs typeface="Times New Roman" pitchFamily="18" charset="0"/>
                <a:sym typeface="Wingdings 2" pitchFamily="18" charset="2"/>
              </a:rPr>
              <a:t>The problem is not addressed because the doors are often not open to home school children for extracurricular activates in local public schools or the process is over complicated.</a:t>
            </a:r>
          </a:p>
          <a:p>
            <a:pPr eaLnBrk="1" hangingPunct="1">
              <a:buClr>
                <a:srgbClr val="DD8047"/>
              </a:buClr>
              <a:buFont typeface="Wingdings 2" pitchFamily="18" charset="2"/>
              <a:buChar char="£"/>
            </a:pPr>
            <a:r>
              <a:rPr lang="en-US" altLang="en-US" sz="2000" dirty="0" smtClean="0">
                <a:solidFill>
                  <a:srgbClr val="000000"/>
                </a:solidFill>
                <a:latin typeface="Times New Roman" pitchFamily="18" charset="0"/>
                <a:cs typeface="Times New Roman" pitchFamily="18" charset="0"/>
                <a:sym typeface="Wingdings 2" pitchFamily="18" charset="2"/>
              </a:rPr>
              <a:t>The implementation of this action research process, will provide access to current literature on the </a:t>
            </a:r>
            <a:r>
              <a:rPr lang="en-US" altLang="en-US" sz="2000" smtClean="0">
                <a:solidFill>
                  <a:srgbClr val="000000"/>
                </a:solidFill>
                <a:latin typeface="Times New Roman" pitchFamily="18" charset="0"/>
                <a:cs typeface="Times New Roman" pitchFamily="18" charset="0"/>
                <a:sym typeface="Wingdings 2" pitchFamily="18" charset="2"/>
              </a:rPr>
              <a:t>topic.  Additionally</a:t>
            </a:r>
            <a:r>
              <a:rPr lang="en-US" altLang="en-US" sz="2000" dirty="0" smtClean="0">
                <a:solidFill>
                  <a:srgbClr val="000000"/>
                </a:solidFill>
                <a:latin typeface="Times New Roman" pitchFamily="18" charset="0"/>
                <a:cs typeface="Times New Roman" pitchFamily="18" charset="0"/>
                <a:sym typeface="Wingdings 2" pitchFamily="18" charset="2"/>
              </a:rPr>
              <a:t>, all homeowners/renters pay taxes for public schools, and all children should have equal access to utilize activities not available at home</a:t>
            </a:r>
          </a:p>
          <a:p>
            <a:pPr eaLnBrk="1" hangingPunct="1">
              <a:buClr>
                <a:srgbClr val="DD8047"/>
              </a:buClr>
              <a:buFont typeface="Wingdings 2" pitchFamily="18" charset="2"/>
              <a:buChar char="£"/>
            </a:pPr>
            <a:r>
              <a:rPr lang="en-US" altLang="en-US" sz="2000" dirty="0" smtClean="0">
                <a:solidFill>
                  <a:srgbClr val="000000"/>
                </a:solidFill>
                <a:latin typeface="Times New Roman" pitchFamily="18" charset="0"/>
                <a:cs typeface="Times New Roman" pitchFamily="18" charset="0"/>
                <a:sym typeface="Wingdings 2" pitchFamily="18" charset="2"/>
              </a:rPr>
              <a:t>The research will also open other avenues for social interactions including developing more activities specifically for home schooled children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533400" y="228600"/>
            <a:ext cx="8153400" cy="990600"/>
          </a:xfrm>
        </p:spPr>
        <p:txBody>
          <a:bodyPr>
            <a:normAutofit fontScale="90000"/>
          </a:bodyPr>
          <a:lstStyle/>
          <a:p>
            <a:pPr eaLnBrk="1" fontAlgn="auto" hangingPunct="1">
              <a:spcAft>
                <a:spcPts val="0"/>
              </a:spcAft>
              <a:defRPr/>
            </a:pPr>
            <a:r>
              <a:rPr lang="en-US" sz="4900" dirty="0" smtClean="0">
                <a:solidFill>
                  <a:schemeClr val="tx1"/>
                </a:solidFill>
              </a:rPr>
              <a:t>Purpose of the Project</a:t>
            </a:r>
            <a:r>
              <a:rPr lang="en-US" sz="3600" dirty="0" smtClean="0">
                <a:solidFill>
                  <a:srgbClr val="000066"/>
                </a:solidFill>
              </a:rPr>
              <a:t/>
            </a:r>
            <a:br>
              <a:rPr lang="en-US" sz="3600" dirty="0" smtClean="0">
                <a:solidFill>
                  <a:srgbClr val="000066"/>
                </a:solidFill>
              </a:rPr>
            </a:br>
            <a:endParaRPr lang="en-US" sz="2000" dirty="0" smtClean="0">
              <a:solidFill>
                <a:srgbClr val="000066"/>
              </a:solidFill>
            </a:endParaRPr>
          </a:p>
        </p:txBody>
      </p:sp>
      <p:sp>
        <p:nvSpPr>
          <p:cNvPr id="14339"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5" name="Slide Number Placeholder 4"/>
          <p:cNvSpPr>
            <a:spLocks noGrp="1"/>
          </p:cNvSpPr>
          <p:nvPr>
            <p:ph type="sldNum" sz="quarter" idx="12"/>
          </p:nvPr>
        </p:nvSpPr>
        <p:spPr/>
        <p:txBody>
          <a:bodyPr>
            <a:normAutofit fontScale="85000" lnSpcReduction="20000"/>
          </a:bodyPr>
          <a:lstStyle/>
          <a:p>
            <a:pPr>
              <a:defRPr/>
            </a:pPr>
            <a:fld id="{D1EFBE8D-2994-468E-A8FB-22ADEE2E6792}" type="slidenum">
              <a:rPr lang="en-US"/>
              <a:pPr>
                <a:defRPr/>
              </a:pPr>
              <a:t>4</a:t>
            </a:fld>
            <a:endParaRPr lang="en-US"/>
          </a:p>
        </p:txBody>
      </p:sp>
      <p:sp>
        <p:nvSpPr>
          <p:cNvPr id="14340" name="Rectangle 3"/>
          <p:cNvSpPr>
            <a:spLocks noGrp="1" noChangeArrowheads="1"/>
          </p:cNvSpPr>
          <p:nvPr>
            <p:ph sz="quarter" idx="1"/>
          </p:nvPr>
        </p:nvSpPr>
        <p:spPr/>
        <p:txBody>
          <a:bodyPr/>
          <a:lstStyle/>
          <a:p>
            <a:pPr eaLnBrk="1" hangingPunct="1">
              <a:buClr>
                <a:srgbClr val="DD8047"/>
              </a:buClr>
              <a:buFont typeface="Wingdings" pitchFamily="2" charset="2"/>
              <a:buChar char="q"/>
            </a:pPr>
            <a:endParaRPr lang="en-US" altLang="en-US" sz="2800" dirty="0" smtClean="0">
              <a:solidFill>
                <a:srgbClr val="000000"/>
              </a:solidFill>
              <a:latin typeface="Times New Roman" pitchFamily="18" charset="0"/>
            </a:endParaRPr>
          </a:p>
          <a:p>
            <a:pPr eaLnBrk="1" hangingPunct="1">
              <a:buClr>
                <a:srgbClr val="DD8047"/>
              </a:buClr>
              <a:buFont typeface="Wingdings" pitchFamily="2" charset="2"/>
              <a:buChar char="q"/>
            </a:pPr>
            <a:endParaRPr lang="en-US" altLang="en-US" sz="2800" dirty="0" smtClean="0">
              <a:solidFill>
                <a:srgbClr val="000000"/>
              </a:solidFill>
              <a:latin typeface="Times New Roman" pitchFamily="18" charset="0"/>
            </a:endParaRPr>
          </a:p>
          <a:p>
            <a:pPr eaLnBrk="1" hangingPunct="1">
              <a:buClr>
                <a:srgbClr val="DD8047"/>
              </a:buClr>
              <a:buFont typeface="Wingdings" pitchFamily="2" charset="2"/>
              <a:buChar char="q"/>
            </a:pPr>
            <a:r>
              <a:rPr lang="en-US" altLang="en-US" sz="2800" dirty="0" smtClean="0">
                <a:solidFill>
                  <a:srgbClr val="000000"/>
                </a:solidFill>
                <a:latin typeface="Times New Roman" pitchFamily="18" charset="0"/>
              </a:rPr>
              <a:t>The purpose of this project is to determine if local public schools should be required to open their doors to homeschooled children for extracurricular activities. </a:t>
            </a:r>
            <a:endParaRPr lang="en-US" altLang="en-US" sz="28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smtClean="0">
                <a:solidFill>
                  <a:schemeClr val="tx1"/>
                </a:solidFill>
              </a:rPr>
              <a:t>Writer’s Role</a:t>
            </a:r>
          </a:p>
        </p:txBody>
      </p:sp>
      <p:sp>
        <p:nvSpPr>
          <p:cNvPr id="15363"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42C596A3-36CA-4307-BE6C-59FB951CEEFD}" type="slidenum">
              <a:rPr lang="en-US"/>
              <a:pPr>
                <a:defRPr/>
              </a:pPr>
              <a:t>5</a:t>
            </a:fld>
            <a:endParaRPr lang="en-US"/>
          </a:p>
        </p:txBody>
      </p:sp>
      <p:sp>
        <p:nvSpPr>
          <p:cNvPr id="15365" name="Content Placeholder 4"/>
          <p:cNvSpPr>
            <a:spLocks noGrp="1"/>
          </p:cNvSpPr>
          <p:nvPr>
            <p:ph sz="quarter" idx="1"/>
          </p:nvPr>
        </p:nvSpPr>
        <p:spPr>
          <a:xfrm>
            <a:off x="612775" y="1600200"/>
            <a:ext cx="8153400" cy="4800600"/>
          </a:xfrm>
        </p:spPr>
        <p:txBody>
          <a:bodyPr/>
          <a:lstStyle/>
          <a:p>
            <a:pPr eaLnBrk="1" hangingPunct="1">
              <a:buClr>
                <a:srgbClr val="DD8047"/>
              </a:buClr>
              <a:buFont typeface="Wingdings 2" pitchFamily="18" charset="2"/>
              <a:buChar char="£"/>
            </a:pPr>
            <a:endParaRPr lang="en-US" altLang="en-US" sz="2400" dirty="0" smtClean="0">
              <a:solidFill>
                <a:srgbClr val="000000"/>
              </a:solidFill>
              <a:latin typeface="Times New Roman" pitchFamily="18" charset="0"/>
            </a:endParaRPr>
          </a:p>
          <a:p>
            <a:pPr eaLnBrk="1" hangingPunct="1">
              <a:buClr>
                <a:srgbClr val="DD8047"/>
              </a:buClr>
              <a:buFont typeface="Wingdings 2" pitchFamily="18" charset="2"/>
              <a:buChar char="£"/>
            </a:pPr>
            <a:r>
              <a:rPr lang="en-US" altLang="en-US" sz="2400" dirty="0" smtClean="0">
                <a:solidFill>
                  <a:srgbClr val="000000"/>
                </a:solidFill>
                <a:latin typeface="Times New Roman" pitchFamily="18" charset="0"/>
              </a:rPr>
              <a:t>This topic relates to homeschooled children in a small town where social interactions is important</a:t>
            </a:r>
          </a:p>
          <a:p>
            <a:pPr eaLnBrk="1" hangingPunct="1">
              <a:buClr>
                <a:srgbClr val="DD8047"/>
              </a:buClr>
              <a:buFont typeface="Wingdings 2" pitchFamily="18" charset="2"/>
              <a:buChar char="£"/>
            </a:pPr>
            <a:r>
              <a:rPr lang="en-US" altLang="en-US" sz="2400" dirty="0" smtClean="0">
                <a:solidFill>
                  <a:srgbClr val="000000"/>
                </a:solidFill>
                <a:latin typeface="Times New Roman" pitchFamily="18" charset="0"/>
              </a:rPr>
              <a:t>This topic was picked because it is important for students’ to have an opportunity to socialize with other children their age and be able to utilize the school house for extracurricular activities</a:t>
            </a:r>
          </a:p>
          <a:p>
            <a:pPr eaLnBrk="1" hangingPunct="1">
              <a:buClr>
                <a:srgbClr val="DD8047"/>
              </a:buClr>
              <a:buFont typeface="Wingdings 2" pitchFamily="18" charset="2"/>
              <a:buChar char="£"/>
            </a:pPr>
            <a:r>
              <a:rPr lang="en-US" altLang="en-US" sz="2400" dirty="0" smtClean="0">
                <a:solidFill>
                  <a:srgbClr val="000000"/>
                </a:solidFill>
                <a:latin typeface="Times New Roman" pitchFamily="18" charset="0"/>
                <a:cs typeface="Times New Roman" pitchFamily="18" charset="0"/>
              </a:rPr>
              <a:t>There are many extracurricular activities that cannot be offered at home  but are available at the local school like playing on the football team, cheerleading, band, drama, clubs, and participating in the school’s band.</a:t>
            </a:r>
          </a:p>
          <a:p>
            <a:pPr eaLnBrk="1" hangingPunct="1">
              <a:buFont typeface="Wingdings" pitchFamily="2" charset="2"/>
              <a:buNone/>
            </a:pPr>
            <a:endParaRPr lang="en-US" alt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type="title"/>
          </p:nvPr>
        </p:nvSpPr>
        <p:spPr>
          <a:xfrm>
            <a:off x="304800" y="228600"/>
            <a:ext cx="8229600" cy="1036638"/>
          </a:xfrm>
        </p:spPr>
        <p:txBody>
          <a:bodyPr>
            <a:normAutofit fontScale="90000"/>
          </a:bodyPr>
          <a:lstStyle/>
          <a:p>
            <a:pPr algn="ctr" eaLnBrk="1" hangingPunct="1"/>
            <a:r>
              <a:rPr lang="en-US" altLang="en-US" sz="3200" dirty="0" smtClean="0"/>
              <a:t>Problem </a:t>
            </a:r>
            <a:br>
              <a:rPr lang="en-US" altLang="en-US" sz="3200" dirty="0" smtClean="0"/>
            </a:br>
            <a:r>
              <a:rPr lang="en-US" altLang="en-US" sz="3200" dirty="0" smtClean="0"/>
              <a:t>Documentation</a:t>
            </a:r>
          </a:p>
        </p:txBody>
      </p:sp>
      <p:sp>
        <p:nvSpPr>
          <p:cNvPr id="16386" name="Footer Placeholder 3"/>
          <p:cNvSpPr>
            <a:spLocks noGrp="1"/>
          </p:cNvSpPr>
          <p:nvPr>
            <p:ph type="ftr" sz="quarter" idx="11"/>
          </p:nvPr>
        </p:nvSpPr>
        <p:spPr bwMode="auto">
          <a:xfrm>
            <a:off x="6096000" y="6248400"/>
            <a:ext cx="2667000" cy="365125"/>
          </a:xfrm>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defRPr/>
            </a:pPr>
            <a:r>
              <a:rPr lang="en-US" dirty="0" smtClean="0"/>
              <a:t>Action Research Proposal</a:t>
            </a:r>
          </a:p>
        </p:txBody>
      </p:sp>
      <p:sp>
        <p:nvSpPr>
          <p:cNvPr id="13" name="Slide Number Placeholder 12"/>
          <p:cNvSpPr>
            <a:spLocks noGrp="1"/>
          </p:cNvSpPr>
          <p:nvPr>
            <p:ph type="sldNum" sz="quarter" idx="12"/>
          </p:nvPr>
        </p:nvSpPr>
        <p:spPr/>
        <p:txBody>
          <a:bodyPr>
            <a:normAutofit fontScale="85000" lnSpcReduction="20000"/>
          </a:bodyPr>
          <a:lstStyle/>
          <a:p>
            <a:pPr>
              <a:defRPr/>
            </a:pPr>
            <a:fld id="{AC046655-FACE-4C04-B0BB-3597C5D32F9B}" type="slidenum">
              <a:rPr lang="en-US"/>
              <a:pPr>
                <a:defRPr/>
              </a:pPr>
              <a:t>6</a:t>
            </a:fld>
            <a:endParaRPr lang="en-US"/>
          </a:p>
        </p:txBody>
      </p:sp>
      <p:sp>
        <p:nvSpPr>
          <p:cNvPr id="16387" name="Rectangle 2"/>
          <p:cNvSpPr>
            <a:spLocks noGrp="1" noChangeArrowheads="1"/>
          </p:cNvSpPr>
          <p:nvPr>
            <p:ph sz="quarter" idx="1"/>
          </p:nvPr>
        </p:nvSpPr>
        <p:spPr>
          <a:xfrm>
            <a:off x="609600" y="1524000"/>
            <a:ext cx="8153400" cy="4495800"/>
          </a:xfrm>
        </p:spPr>
        <p:txBody>
          <a:bodyPr/>
          <a:lstStyle/>
          <a:p>
            <a:pPr marL="342900" lvl="0" indent="-342900" eaLnBrk="1" hangingPunct="1">
              <a:spcBef>
                <a:spcPct val="20000"/>
              </a:spcBef>
              <a:buClr>
                <a:srgbClr val="3333CC"/>
              </a:buClr>
              <a:buFont typeface="Wingdings" pitchFamily="2" charset="2"/>
              <a:buChar char="q"/>
            </a:pPr>
            <a:r>
              <a:rPr lang="en-US" altLang="en-US" sz="1900" kern="0" dirty="0">
                <a:solidFill>
                  <a:srgbClr val="000000"/>
                </a:solidFill>
                <a:latin typeface="Times New Roman" pitchFamily="18" charset="0"/>
                <a:cs typeface="Arial"/>
              </a:rPr>
              <a:t>Homeschooled children that have access to local public schools to participate in extracurricular activities benefit both the student </a:t>
            </a:r>
            <a:r>
              <a:rPr lang="en-US" altLang="en-US" sz="1900" kern="0" dirty="0" smtClean="0">
                <a:solidFill>
                  <a:srgbClr val="000000"/>
                </a:solidFill>
                <a:latin typeface="Times New Roman" pitchFamily="18" charset="0"/>
                <a:cs typeface="Arial"/>
              </a:rPr>
              <a:t> as well as the </a:t>
            </a:r>
            <a:r>
              <a:rPr lang="en-US" altLang="en-US" sz="1900" kern="0" dirty="0">
                <a:solidFill>
                  <a:srgbClr val="000000"/>
                </a:solidFill>
                <a:latin typeface="Times New Roman" pitchFamily="18" charset="0"/>
                <a:cs typeface="Arial"/>
              </a:rPr>
              <a:t>community.  Teachers will be surveyed to understand their stance on the subject.  Homeschooled students will be surveyed to understand what activities they would want to gain access to.  School administration will be surveyed to see if there are any ideas or hope for inclusion.</a:t>
            </a:r>
          </a:p>
          <a:p>
            <a:pPr marL="342900" lvl="0" indent="-342900" eaLnBrk="1" hangingPunct="1">
              <a:spcBef>
                <a:spcPct val="20000"/>
              </a:spcBef>
              <a:buClr>
                <a:srgbClr val="3333CC"/>
              </a:buClr>
              <a:buNone/>
            </a:pPr>
            <a:r>
              <a:rPr lang="en-US" altLang="en-US" sz="1900" b="1" kern="0" dirty="0">
                <a:solidFill>
                  <a:srgbClr val="000000"/>
                </a:solidFill>
                <a:latin typeface="Times New Roman" pitchFamily="18" charset="0"/>
                <a:cs typeface="Arial"/>
              </a:rPr>
              <a:t>Teachers Survey:</a:t>
            </a:r>
          </a:p>
          <a:p>
            <a:pPr marL="342900" lvl="0" indent="-342900" eaLnBrk="1" hangingPunct="1">
              <a:spcBef>
                <a:spcPct val="20000"/>
              </a:spcBef>
              <a:buClr>
                <a:srgbClr val="3333CC"/>
              </a:buClr>
              <a:buFont typeface="Wingdings" pitchFamily="2" charset="2"/>
              <a:buChar char="q"/>
            </a:pPr>
            <a:r>
              <a:rPr lang="en-US" altLang="en-US" sz="1900" kern="0" dirty="0">
                <a:solidFill>
                  <a:srgbClr val="000000"/>
                </a:solidFill>
                <a:latin typeface="Times New Roman" pitchFamily="18" charset="0"/>
                <a:cs typeface="Arial"/>
              </a:rPr>
              <a:t>What extracurricular activities for homeschooled children do you support in your school, if any?  Choices could include the band, vocational studies, library use, or other extracurricular activates.</a:t>
            </a:r>
          </a:p>
          <a:p>
            <a:pPr marL="342900" lvl="0" indent="-342900" eaLnBrk="1" hangingPunct="1">
              <a:spcBef>
                <a:spcPct val="20000"/>
              </a:spcBef>
              <a:buClr>
                <a:srgbClr val="3333CC"/>
              </a:buClr>
              <a:buFont typeface="Wingdings" pitchFamily="2" charset="2"/>
              <a:buChar char="q"/>
            </a:pPr>
            <a:r>
              <a:rPr lang="en-US" altLang="en-US" sz="1900" kern="0" dirty="0">
                <a:solidFill>
                  <a:srgbClr val="000000"/>
                </a:solidFill>
                <a:latin typeface="Times New Roman" pitchFamily="18" charset="0"/>
                <a:cs typeface="Arial"/>
              </a:rPr>
              <a:t>Do you feel that there are any benefits or disadvantages to allowing homeschooled children to participate in extracurricular activities at the local school?</a:t>
            </a:r>
          </a:p>
          <a:p>
            <a:pPr lvl="1" eaLnBrk="1" hangingPunct="1"/>
            <a:endParaRPr lang="en-US" alt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r>
              <a:rPr lang="en-US" altLang="en-US" dirty="0" smtClean="0"/>
              <a:t>Problem Documentation</a:t>
            </a:r>
          </a:p>
        </p:txBody>
      </p:sp>
      <p:sp>
        <p:nvSpPr>
          <p:cNvPr id="17411"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9EFB15B5-E7A0-4ED5-BF27-93F484203EFF}" type="slidenum">
              <a:rPr lang="en-US"/>
              <a:pPr>
                <a:defRPr/>
              </a:pPr>
              <a:t>7</a:t>
            </a:fld>
            <a:endParaRPr lang="en-US"/>
          </a:p>
        </p:txBody>
      </p:sp>
      <p:sp>
        <p:nvSpPr>
          <p:cNvPr id="17413" name="Content Placeholder 4"/>
          <p:cNvSpPr>
            <a:spLocks noGrp="1"/>
          </p:cNvSpPr>
          <p:nvPr>
            <p:ph sz="quarter" idx="1"/>
          </p:nvPr>
        </p:nvSpPr>
        <p:spPr/>
        <p:txBody>
          <a:bodyPr/>
          <a:lstStyle/>
          <a:p>
            <a:pPr marL="342900" lvl="0" indent="-342900" eaLnBrk="1" hangingPunct="1">
              <a:spcBef>
                <a:spcPct val="20000"/>
              </a:spcBef>
              <a:buClr>
                <a:srgbClr val="3333CC"/>
              </a:buClr>
              <a:buFont typeface="Wingdings" pitchFamily="2" charset="2"/>
              <a:buChar char="q"/>
            </a:pPr>
            <a:r>
              <a:rPr lang="en-US" altLang="en-US" sz="1800" kern="0" dirty="0">
                <a:solidFill>
                  <a:srgbClr val="000000"/>
                </a:solidFill>
                <a:latin typeface="Times New Roman" pitchFamily="18" charset="0"/>
                <a:cs typeface="Arial"/>
              </a:rPr>
              <a:t>This school offers vocational training for one hour a day for regular students, do you feel that this could be open to other local homeschooled children so that they can also gain needed vocational skills to support local jobs? </a:t>
            </a:r>
          </a:p>
          <a:p>
            <a:pPr marL="342900" lvl="0" indent="-342900" eaLnBrk="1" hangingPunct="1">
              <a:spcBef>
                <a:spcPct val="20000"/>
              </a:spcBef>
              <a:buClr>
                <a:srgbClr val="3333CC"/>
              </a:buClr>
              <a:buFont typeface="Wingdings" pitchFamily="2" charset="2"/>
              <a:buChar char="q"/>
            </a:pPr>
            <a:r>
              <a:rPr lang="en-US" altLang="en-US" sz="1800" kern="0" dirty="0">
                <a:solidFill>
                  <a:srgbClr val="000000"/>
                </a:solidFill>
                <a:latin typeface="Times New Roman" pitchFamily="18" charset="0"/>
                <a:cs typeface="Arial"/>
              </a:rPr>
              <a:t>Do you support a parent’s right to chose homeschooling as an alternative to public schools?  If you do is there a way to include them in extracurricular activities at the school?    </a:t>
            </a:r>
          </a:p>
          <a:p>
            <a:pPr marL="342900" lvl="0" indent="-342900" eaLnBrk="1" hangingPunct="1">
              <a:spcBef>
                <a:spcPct val="20000"/>
              </a:spcBef>
              <a:buClr>
                <a:srgbClr val="3333CC"/>
              </a:buClr>
              <a:buNone/>
            </a:pPr>
            <a:r>
              <a:rPr lang="en-US" altLang="en-US" sz="1800" b="1" kern="0" dirty="0">
                <a:solidFill>
                  <a:srgbClr val="000000"/>
                </a:solidFill>
                <a:latin typeface="Times New Roman" pitchFamily="18" charset="0"/>
                <a:cs typeface="Arial"/>
              </a:rPr>
              <a:t>Student’s Survey:</a:t>
            </a:r>
          </a:p>
          <a:p>
            <a:pPr marL="342900" lvl="0" indent="-342900" eaLnBrk="1" hangingPunct="1">
              <a:spcBef>
                <a:spcPct val="20000"/>
              </a:spcBef>
              <a:buClr>
                <a:srgbClr val="3333CC"/>
              </a:buClr>
              <a:buFont typeface="Wingdings" pitchFamily="2" charset="2"/>
              <a:buChar char="q"/>
            </a:pPr>
            <a:r>
              <a:rPr lang="en-US" altLang="en-US" sz="1800" kern="0" dirty="0">
                <a:solidFill>
                  <a:srgbClr val="000000"/>
                </a:solidFill>
                <a:latin typeface="Times New Roman" pitchFamily="18" charset="0"/>
                <a:cs typeface="Arial"/>
              </a:rPr>
              <a:t>Are there any extracurricular activities your local school offers that you would like to participate in?  Chose from this list or add your own </a:t>
            </a:r>
            <a:r>
              <a:rPr lang="en-US" altLang="en-US" sz="1800" kern="0" dirty="0" smtClean="0">
                <a:solidFill>
                  <a:srgbClr val="000000"/>
                </a:solidFill>
                <a:latin typeface="Times New Roman" pitchFamily="18" charset="0"/>
                <a:cs typeface="Arial"/>
              </a:rPr>
              <a:t>preference(s):</a:t>
            </a:r>
            <a:endParaRPr lang="en-US" altLang="en-US" sz="1800" kern="0" dirty="0">
              <a:solidFill>
                <a:srgbClr val="000000"/>
              </a:solidFill>
              <a:latin typeface="Times New Roman" pitchFamily="18" charset="0"/>
              <a:cs typeface="Arial"/>
            </a:endParaRPr>
          </a:p>
          <a:p>
            <a:pPr marL="342900" lvl="0" indent="-342900" eaLnBrk="1" hangingPunct="1">
              <a:spcBef>
                <a:spcPct val="20000"/>
              </a:spcBef>
              <a:buClr>
                <a:srgbClr val="3333CC"/>
              </a:buClr>
              <a:buNone/>
            </a:pPr>
            <a:r>
              <a:rPr lang="en-US" altLang="en-US" sz="1800" kern="0" dirty="0">
                <a:solidFill>
                  <a:srgbClr val="000000"/>
                </a:solidFill>
                <a:latin typeface="Times New Roman" pitchFamily="18" charset="0"/>
                <a:cs typeface="Arial"/>
              </a:rPr>
              <a:t>	Sports, cheerleading, vocational training, band, arts, or choir </a:t>
            </a:r>
          </a:p>
          <a:p>
            <a:pPr marL="342900" lvl="0" indent="-342900" eaLnBrk="1" hangingPunct="1">
              <a:spcBef>
                <a:spcPct val="20000"/>
              </a:spcBef>
              <a:buClr>
                <a:srgbClr val="3333CC"/>
              </a:buClr>
              <a:buFont typeface="Wingdings" pitchFamily="2" charset="2"/>
              <a:buChar char="q"/>
            </a:pPr>
            <a:r>
              <a:rPr lang="en-US" altLang="en-US" sz="1800" kern="0" dirty="0">
                <a:solidFill>
                  <a:srgbClr val="000000"/>
                </a:solidFill>
                <a:latin typeface="Times New Roman" pitchFamily="18" charset="0"/>
                <a:cs typeface="Arial"/>
              </a:rPr>
              <a:t>If the local schools </a:t>
            </a:r>
            <a:r>
              <a:rPr lang="en-US" altLang="en-US" sz="1800" kern="0" dirty="0" smtClean="0">
                <a:solidFill>
                  <a:srgbClr val="000000"/>
                </a:solidFill>
                <a:latin typeface="Times New Roman" pitchFamily="18" charset="0"/>
                <a:cs typeface="Arial"/>
              </a:rPr>
              <a:t>opens </a:t>
            </a:r>
            <a:r>
              <a:rPr lang="en-US" altLang="en-US" sz="1800" kern="0" dirty="0">
                <a:solidFill>
                  <a:srgbClr val="000000"/>
                </a:solidFill>
                <a:latin typeface="Times New Roman" pitchFamily="18" charset="0"/>
                <a:cs typeface="Arial"/>
              </a:rPr>
              <a:t>their doors for homeschooled children to participate in extracurricular activities would you participate regularly as required by their rules?</a:t>
            </a:r>
          </a:p>
          <a:p>
            <a:pPr marL="342900" lvl="0" indent="-342900" eaLnBrk="1" hangingPunct="1">
              <a:spcBef>
                <a:spcPct val="20000"/>
              </a:spcBef>
              <a:buClr>
                <a:srgbClr val="3333CC"/>
              </a:buClr>
              <a:buFont typeface="Wingdings" pitchFamily="2" charset="2"/>
              <a:buChar char="q"/>
            </a:pPr>
            <a:r>
              <a:rPr lang="en-US" altLang="en-US" sz="1800" kern="0" dirty="0">
                <a:solidFill>
                  <a:srgbClr val="000000"/>
                </a:solidFill>
                <a:latin typeface="Times New Roman" pitchFamily="18" charset="0"/>
                <a:cs typeface="Arial"/>
              </a:rPr>
              <a:t>Are there any extracurricular activities that you now participate in to support social interactions with other children your age?</a:t>
            </a:r>
          </a:p>
          <a:p>
            <a:pPr eaLnBrk="1" hangingPunct="1">
              <a:lnSpc>
                <a:spcPct val="80000"/>
              </a:lnSpc>
            </a:pPr>
            <a:endParaRPr lang="en-US" altLang="en-US" sz="2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kern="0" dirty="0">
                <a:solidFill>
                  <a:srgbClr val="333399"/>
                </a:solidFill>
                <a:latin typeface="Tahoma"/>
                <a:cs typeface="Arial"/>
              </a:rPr>
              <a:t>Problem Documentation</a:t>
            </a:r>
            <a:endParaRPr lang="en-US" dirty="0"/>
          </a:p>
        </p:txBody>
      </p:sp>
      <p:sp>
        <p:nvSpPr>
          <p:cNvPr id="4" name="Footer Placeholder 3"/>
          <p:cNvSpPr>
            <a:spLocks noGrp="1"/>
          </p:cNvSpPr>
          <p:nvPr>
            <p:ph type="ftr" sz="quarter" idx="11"/>
          </p:nvPr>
        </p:nvSpPr>
        <p:spPr/>
        <p:txBody>
          <a:bodyPr/>
          <a:lstStyle/>
          <a:p>
            <a:pPr>
              <a:defRPr/>
            </a:pPr>
            <a:r>
              <a:rPr lang="en-US" smtClean="0"/>
              <a:t>Action Research Proposal</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1F7C2CA8-882E-4D61-9BD4-1493BB5FD6BB}" type="slidenum">
              <a:rPr lang="en-US" smtClean="0"/>
              <a:pPr>
                <a:defRPr/>
              </a:pPr>
              <a:t>8</a:t>
            </a:fld>
            <a:endParaRPr lang="en-US"/>
          </a:p>
        </p:txBody>
      </p:sp>
      <p:sp>
        <p:nvSpPr>
          <p:cNvPr id="3" name="Content Placeholder 2"/>
          <p:cNvSpPr>
            <a:spLocks noGrp="1"/>
          </p:cNvSpPr>
          <p:nvPr>
            <p:ph sz="quarter" idx="1"/>
          </p:nvPr>
        </p:nvSpPr>
        <p:spPr/>
        <p:txBody>
          <a:bodyPr/>
          <a:lstStyle/>
          <a:p>
            <a:pPr marL="342900" lvl="0" indent="-342900" eaLnBrk="1" hangingPunct="1">
              <a:spcBef>
                <a:spcPct val="20000"/>
              </a:spcBef>
              <a:buClr>
                <a:srgbClr val="3333CC"/>
              </a:buClr>
              <a:buFont typeface="Wingdings" pitchFamily="2" charset="2"/>
              <a:buChar char="q"/>
            </a:pPr>
            <a:r>
              <a:rPr lang="en-US" altLang="en-US" sz="2000" kern="0" dirty="0">
                <a:solidFill>
                  <a:srgbClr val="000000"/>
                </a:solidFill>
                <a:latin typeface="Times New Roman" pitchFamily="18" charset="0"/>
                <a:cs typeface="Arial"/>
              </a:rPr>
              <a:t>Are there any extracurricular activities that you now participate in to support social interactions with other children your age?</a:t>
            </a:r>
          </a:p>
          <a:p>
            <a:pPr marL="342900" lvl="0" indent="-342900" eaLnBrk="1" hangingPunct="1">
              <a:spcBef>
                <a:spcPct val="20000"/>
              </a:spcBef>
              <a:buClr>
                <a:srgbClr val="3333CC"/>
              </a:buClr>
              <a:buNone/>
            </a:pPr>
            <a:r>
              <a:rPr lang="en-US" altLang="en-US" sz="2000" b="1" kern="0" dirty="0">
                <a:solidFill>
                  <a:srgbClr val="000000"/>
                </a:solidFill>
                <a:latin typeface="Times New Roman" pitchFamily="18" charset="0"/>
                <a:cs typeface="Arial"/>
              </a:rPr>
              <a:t>School Administration Survey:</a:t>
            </a:r>
          </a:p>
          <a:p>
            <a:pPr marL="342900" lvl="0" indent="-342900" eaLnBrk="1" hangingPunct="1">
              <a:spcBef>
                <a:spcPct val="20000"/>
              </a:spcBef>
              <a:buClr>
                <a:srgbClr val="3333CC"/>
              </a:buClr>
              <a:buFont typeface="Wingdings" pitchFamily="2" charset="2"/>
              <a:buChar char="q"/>
            </a:pPr>
            <a:r>
              <a:rPr lang="en-US" altLang="en-US" sz="2000" kern="0" dirty="0">
                <a:solidFill>
                  <a:srgbClr val="000000"/>
                </a:solidFill>
                <a:latin typeface="Times New Roman" pitchFamily="18" charset="0"/>
                <a:cs typeface="Arial"/>
              </a:rPr>
              <a:t>Would you be willing to review other states decisions on this subject and consider allowing homeschooled students to participate in extracurricular activities at this school?</a:t>
            </a:r>
          </a:p>
          <a:p>
            <a:pPr marL="342900" lvl="0" indent="-342900" eaLnBrk="1" hangingPunct="1">
              <a:spcBef>
                <a:spcPct val="20000"/>
              </a:spcBef>
              <a:buClr>
                <a:srgbClr val="3333CC"/>
              </a:buClr>
              <a:buFont typeface="Wingdings" pitchFamily="2" charset="2"/>
              <a:buChar char="q"/>
            </a:pPr>
            <a:r>
              <a:rPr lang="en-US" altLang="en-US" sz="2000" kern="0" dirty="0">
                <a:solidFill>
                  <a:srgbClr val="000000"/>
                </a:solidFill>
                <a:latin typeface="Times New Roman" pitchFamily="18" charset="0"/>
                <a:cs typeface="Arial"/>
              </a:rPr>
              <a:t>Are there any extracurricular activities offered at your school that you think could benefit this school, local businesses, and this county by allowing homeschooled children more inclusion to the programs offered?  </a:t>
            </a:r>
          </a:p>
          <a:p>
            <a:pPr marL="342900" lvl="0" indent="-342900" eaLnBrk="1" hangingPunct="1">
              <a:spcBef>
                <a:spcPct val="20000"/>
              </a:spcBef>
              <a:buClr>
                <a:srgbClr val="3333CC"/>
              </a:buClr>
              <a:buFont typeface="Wingdings" pitchFamily="2" charset="2"/>
              <a:buChar char="q"/>
            </a:pPr>
            <a:r>
              <a:rPr lang="en-US" altLang="en-US" sz="2000" kern="0" dirty="0">
                <a:solidFill>
                  <a:srgbClr val="000000"/>
                </a:solidFill>
                <a:latin typeface="Times New Roman" pitchFamily="18" charset="0"/>
                <a:cs typeface="Arial"/>
              </a:rPr>
              <a:t>What are your views on homeschooling?  Do you support it or are you against it, and why? </a:t>
            </a:r>
          </a:p>
          <a:p>
            <a:endParaRPr lang="en-US" dirty="0"/>
          </a:p>
        </p:txBody>
      </p:sp>
    </p:spTree>
    <p:extLst>
      <p:ext uri="{BB962C8B-B14F-4D97-AF65-F5344CB8AC3E}">
        <p14:creationId xmlns:p14="http://schemas.microsoft.com/office/powerpoint/2010/main" val="2420706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Literature Review </a:t>
            </a:r>
          </a:p>
        </p:txBody>
      </p:sp>
      <p:sp>
        <p:nvSpPr>
          <p:cNvPr id="19459"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Action Research Proposal</a:t>
            </a:r>
          </a:p>
        </p:txBody>
      </p:sp>
      <p:sp>
        <p:nvSpPr>
          <p:cNvPr id="4" name="Slide Number Placeholder 3"/>
          <p:cNvSpPr>
            <a:spLocks noGrp="1"/>
          </p:cNvSpPr>
          <p:nvPr>
            <p:ph type="sldNum" sz="quarter" idx="12"/>
          </p:nvPr>
        </p:nvSpPr>
        <p:spPr/>
        <p:txBody>
          <a:bodyPr>
            <a:normAutofit fontScale="85000" lnSpcReduction="20000"/>
          </a:bodyPr>
          <a:lstStyle/>
          <a:p>
            <a:pPr>
              <a:defRPr/>
            </a:pPr>
            <a:fld id="{20EAEB83-BA63-49C0-AC4B-FB3A60596E45}" type="slidenum">
              <a:rPr lang="en-US"/>
              <a:pPr>
                <a:defRPr/>
              </a:pPr>
              <a:t>9</a:t>
            </a:fld>
            <a:endParaRPr lang="en-US"/>
          </a:p>
        </p:txBody>
      </p:sp>
      <p:sp>
        <p:nvSpPr>
          <p:cNvPr id="18437" name="Content Placeholder 4"/>
          <p:cNvSpPr>
            <a:spLocks noGrp="1"/>
          </p:cNvSpPr>
          <p:nvPr>
            <p:ph sz="quarter" idx="1"/>
          </p:nvPr>
        </p:nvSpPr>
        <p:spPr/>
        <p:txBody>
          <a:bodyPr/>
          <a:lstStyle/>
          <a:p>
            <a:pPr marL="342900" lvl="0" indent="-342900" eaLnBrk="1" hangingPunct="1">
              <a:spcBef>
                <a:spcPct val="20000"/>
              </a:spcBef>
              <a:buClr>
                <a:srgbClr val="3333CC"/>
              </a:buClr>
              <a:buFont typeface="Wingdings" pitchFamily="2" charset="2"/>
              <a:buChar char="q"/>
            </a:pPr>
            <a:r>
              <a:rPr lang="en-US" altLang="en-US" sz="2400" kern="0" dirty="0" err="1">
                <a:solidFill>
                  <a:srgbClr val="000000"/>
                </a:solidFill>
                <a:latin typeface="Times New Roman" pitchFamily="18" charset="0"/>
                <a:cs typeface="Arial"/>
              </a:rPr>
              <a:t>Romanowski</a:t>
            </a:r>
            <a:r>
              <a:rPr lang="en-US" altLang="en-US" sz="2400" kern="0" dirty="0">
                <a:solidFill>
                  <a:srgbClr val="000000"/>
                </a:solidFill>
                <a:latin typeface="Times New Roman" pitchFamily="18" charset="0"/>
                <a:cs typeface="Arial"/>
              </a:rPr>
              <a:t> (2006) reveals the common myths about homeschooling and why some people are against it.</a:t>
            </a:r>
          </a:p>
          <a:p>
            <a:pPr marL="342900" lvl="0" indent="-342900" eaLnBrk="1" hangingPunct="1">
              <a:spcBef>
                <a:spcPct val="20000"/>
              </a:spcBef>
              <a:buClr>
                <a:srgbClr val="3333CC"/>
              </a:buClr>
              <a:buFont typeface="Wingdings" pitchFamily="2" charset="2"/>
              <a:buChar char="q"/>
            </a:pPr>
            <a:r>
              <a:rPr lang="en-US" altLang="en-US" sz="2400" kern="0" dirty="0">
                <a:solidFill>
                  <a:srgbClr val="000000"/>
                </a:solidFill>
                <a:latin typeface="Times New Roman" pitchFamily="18" charset="0"/>
                <a:cs typeface="Arial"/>
              </a:rPr>
              <a:t>Teacher Magazine (1995) had good information on parents of homeschooled children fighting for their rights for access to schools. </a:t>
            </a:r>
          </a:p>
          <a:p>
            <a:pPr marL="342900" lvl="0" indent="-342900" eaLnBrk="1" hangingPunct="1">
              <a:spcBef>
                <a:spcPct val="20000"/>
              </a:spcBef>
              <a:buClr>
                <a:srgbClr val="3333CC"/>
              </a:buClr>
              <a:buFont typeface="Wingdings" pitchFamily="2" charset="2"/>
              <a:buChar char="q"/>
            </a:pPr>
            <a:r>
              <a:rPr lang="en-US" altLang="en-US" sz="2400" kern="0" dirty="0">
                <a:solidFill>
                  <a:srgbClr val="000000"/>
                </a:solidFill>
                <a:latin typeface="Times New Roman" pitchFamily="18" charset="0"/>
                <a:cs typeface="Arial"/>
              </a:rPr>
              <a:t>Hawkins (1996) relates the argument of homeschoolers having limited equal access to schools and shows examples of schools that are having success with the open door policy.</a:t>
            </a:r>
            <a:r>
              <a:rPr lang="en-US" altLang="en-US" sz="2700" kern="0" dirty="0">
                <a:solidFill>
                  <a:srgbClr val="000000"/>
                </a:solidFill>
                <a:latin typeface="Times New Roman" pitchFamily="18" charset="0"/>
                <a:cs typeface="Arial"/>
              </a:rPr>
              <a:t>  </a:t>
            </a:r>
          </a:p>
          <a:p>
            <a:pPr marL="342900" lvl="0" indent="-342900" eaLnBrk="1" hangingPunct="1">
              <a:spcBef>
                <a:spcPct val="20000"/>
              </a:spcBef>
              <a:buClr>
                <a:srgbClr val="3333CC"/>
              </a:buClr>
              <a:buNone/>
            </a:pPr>
            <a:endParaRPr lang="en-US" altLang="en-US" sz="2700" kern="0" dirty="0">
              <a:solidFill>
                <a:srgbClr val="000000"/>
              </a:solidFill>
              <a:latin typeface="Times New Roman" pitchFamily="18" charset="0"/>
              <a:cs typeface="Arial"/>
            </a:endParaRPr>
          </a:p>
          <a:p>
            <a:pPr eaLnBrk="1" hangingPunct="1">
              <a:buFont typeface="Wingdings" pitchFamily="2" charset="2"/>
              <a:buNone/>
            </a:pPr>
            <a:endParaRPr lang="en-US" alt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1513</TotalTime>
  <Words>2180</Words>
  <Application>Microsoft Office PowerPoint</Application>
  <PresentationFormat>On-screen Show (4:3)</PresentationFormat>
  <Paragraphs>273</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   Action Research Proposal </vt:lpstr>
      <vt:lpstr> Problem Statement </vt:lpstr>
      <vt:lpstr>Problem Description</vt:lpstr>
      <vt:lpstr>Purpose of the Project </vt:lpstr>
      <vt:lpstr>Writer’s Role</vt:lpstr>
      <vt:lpstr>Problem  Documentation</vt:lpstr>
      <vt:lpstr>Problem Documentation</vt:lpstr>
      <vt:lpstr>Problem Documentation</vt:lpstr>
      <vt:lpstr>Literature Review </vt:lpstr>
      <vt:lpstr>Literature Review</vt:lpstr>
      <vt:lpstr>Literature Review </vt:lpstr>
      <vt:lpstr>Literature Review </vt:lpstr>
      <vt:lpstr>Literature Review </vt:lpstr>
      <vt:lpstr>Action Goal</vt:lpstr>
      <vt:lpstr>Selected Solutions </vt:lpstr>
      <vt:lpstr>Calendar Plan</vt:lpstr>
      <vt:lpstr>References</vt:lpstr>
      <vt:lpstr>Section 4: Outcomes and  Evaluation</vt:lpstr>
      <vt:lpstr>Expected Outcomes</vt:lpstr>
      <vt:lpstr>Measurement of Outcomes</vt:lpstr>
      <vt:lpstr>Analysis of Results</vt:lpstr>
      <vt:lpstr>References</vt:lpstr>
      <vt:lpstr>Template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EDD/581  Action Research Project (insert your name)</dc:title>
  <cp:lastModifiedBy>JEFFREY CHAVIS</cp:lastModifiedBy>
  <cp:revision>73</cp:revision>
  <dcterms:created xsi:type="dcterms:W3CDTF">2009-05-16T15:51:32Z</dcterms:created>
  <dcterms:modified xsi:type="dcterms:W3CDTF">2013-09-22T21:08:48Z</dcterms:modified>
</cp:coreProperties>
</file>