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34"/>
  </p:notesMasterIdLst>
  <p:sldIdLst>
    <p:sldId id="256" r:id="rId7"/>
    <p:sldId id="342" r:id="rId8"/>
    <p:sldId id="344" r:id="rId9"/>
    <p:sldId id="287" r:id="rId10"/>
    <p:sldId id="343" r:id="rId11"/>
    <p:sldId id="308" r:id="rId12"/>
    <p:sldId id="311" r:id="rId13"/>
    <p:sldId id="312" r:id="rId14"/>
    <p:sldId id="313" r:id="rId15"/>
    <p:sldId id="324" r:id="rId16"/>
    <p:sldId id="325" r:id="rId17"/>
    <p:sldId id="345" r:id="rId18"/>
    <p:sldId id="314" r:id="rId19"/>
    <p:sldId id="328" r:id="rId20"/>
    <p:sldId id="327" r:id="rId21"/>
    <p:sldId id="331" r:id="rId22"/>
    <p:sldId id="330" r:id="rId23"/>
    <p:sldId id="340" r:id="rId24"/>
    <p:sldId id="332" r:id="rId25"/>
    <p:sldId id="334" r:id="rId26"/>
    <p:sldId id="336" r:id="rId27"/>
    <p:sldId id="335" r:id="rId28"/>
    <p:sldId id="339" r:id="rId29"/>
    <p:sldId id="337" r:id="rId30"/>
    <p:sldId id="338" r:id="rId31"/>
    <p:sldId id="341" r:id="rId32"/>
    <p:sldId id="30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7564" autoAdjust="0"/>
  </p:normalViewPr>
  <p:slideViewPr>
    <p:cSldViewPr>
      <p:cViewPr varScale="1">
        <p:scale>
          <a:sx n="46" d="100"/>
          <a:sy n="46" d="100"/>
        </p:scale>
        <p:origin x="20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7BAC8F-3060-488D-809E-508766FDE05F}" type="datetimeFigureOut">
              <a:rPr lang="en-GB" smtClean="0"/>
              <a:t>17/11/2016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13F9EF-A2B9-47C8-B15B-69AEB4B70423}" type="slidenum">
              <a:rPr lang="en-GB" smtClean="0"/>
              <a:t>‹#›</a:t>
            </a:fld>
            <a:endParaRPr lang="en-GB" dirty="0"/>
          </a:p>
        </p:txBody>
      </p:sp>
    </p:spTree>
    <p:extLst>
      <p:ext uri="{BB962C8B-B14F-4D97-AF65-F5344CB8AC3E}">
        <p14:creationId xmlns:p14="http://schemas.microsoft.com/office/powerpoint/2010/main" val="469120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836712"/>
            <a:ext cx="7772400" cy="1872208"/>
          </a:xfrm>
        </p:spPr>
        <p:txBody>
          <a:bodyPr/>
          <a:lstStyle>
            <a:lvl1pPr>
              <a:defRPr>
                <a:solidFill>
                  <a:srgbClr val="C00000"/>
                </a:solidFill>
                <a:latin typeface="Calibri" pitchFamily="34" charset="0"/>
                <a:cs typeface="Calibri"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539552" y="2996952"/>
            <a:ext cx="6400800" cy="1440160"/>
          </a:xfrm>
        </p:spPr>
        <p:txBody>
          <a:bodyPr/>
          <a:lstStyle>
            <a:lvl1pPr marL="0" indent="0" algn="l">
              <a:buNone/>
              <a:defRPr sz="2800">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0574FDF-BE10-4B89-B682-34B96E78226F}" type="datetimeFigureOut">
              <a:rPr lang="en-GB" smtClean="0"/>
              <a:pPr/>
              <a:t>17/11/2016</a:t>
            </a:fld>
            <a:endParaRPr lang="en-GB" dirty="0"/>
          </a:p>
        </p:txBody>
      </p:sp>
      <p:sp>
        <p:nvSpPr>
          <p:cNvPr id="5" name="Rectangle 5"/>
          <p:cNvSpPr>
            <a:spLocks noGrp="1" noChangeArrowheads="1"/>
          </p:cNvSpPr>
          <p:nvPr>
            <p:ph type="ftr" sz="quarter" idx="11"/>
          </p:nvPr>
        </p:nvSpPr>
        <p:spPr>
          <a:ln/>
        </p:spPr>
        <p:txBody>
          <a:bodyPr/>
          <a:lstStyle>
            <a:lvl1pPr>
              <a:defRPr/>
            </a:lvl1pPr>
          </a:lstStyle>
          <a:p>
            <a:endParaRPr lang="en-GB" dirty="0"/>
          </a:p>
        </p:txBody>
      </p:sp>
      <p:sp>
        <p:nvSpPr>
          <p:cNvPr id="6" name="Rectangle 6"/>
          <p:cNvSpPr>
            <a:spLocks noGrp="1" noChangeArrowheads="1"/>
          </p:cNvSpPr>
          <p:nvPr>
            <p:ph type="sldNum" sz="quarter" idx="12"/>
          </p:nvPr>
        </p:nvSpPr>
        <p:spPr>
          <a:ln/>
        </p:spPr>
        <p:txBody>
          <a:bodyPr/>
          <a:lstStyle>
            <a:lvl1pPr>
              <a:defRPr/>
            </a:lvl1pPr>
          </a:lstStyle>
          <a:p>
            <a:fld id="{4B40815E-41AC-48E9-8FCB-55D73543A8C5}" type="slidenum">
              <a:rPr lang="en-GB" smtClean="0"/>
              <a:pPr/>
              <a:t>‹#›</a:t>
            </a:fld>
            <a:endParaRPr lang="en-GB" dirty="0"/>
          </a:p>
        </p:txBody>
      </p:sp>
    </p:spTree>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0574FDF-BE10-4B89-B682-34B96E78226F}" type="datetimeFigureOut">
              <a:rPr lang="en-GB" smtClean="0"/>
              <a:pPr/>
              <a:t>17/11/2016</a:t>
            </a:fld>
            <a:endParaRPr lang="en-GB" dirty="0"/>
          </a:p>
        </p:txBody>
      </p:sp>
      <p:sp>
        <p:nvSpPr>
          <p:cNvPr id="5" name="Rectangle 5"/>
          <p:cNvSpPr>
            <a:spLocks noGrp="1" noChangeArrowheads="1"/>
          </p:cNvSpPr>
          <p:nvPr>
            <p:ph type="ftr" sz="quarter" idx="11"/>
          </p:nvPr>
        </p:nvSpPr>
        <p:spPr>
          <a:ln/>
        </p:spPr>
        <p:txBody>
          <a:bodyPr/>
          <a:lstStyle>
            <a:lvl1pPr>
              <a:defRPr/>
            </a:lvl1pPr>
          </a:lstStyle>
          <a:p>
            <a:endParaRPr lang="en-GB" dirty="0"/>
          </a:p>
        </p:txBody>
      </p:sp>
      <p:sp>
        <p:nvSpPr>
          <p:cNvPr id="6" name="Rectangle 6"/>
          <p:cNvSpPr>
            <a:spLocks noGrp="1" noChangeArrowheads="1"/>
          </p:cNvSpPr>
          <p:nvPr>
            <p:ph type="sldNum" sz="quarter" idx="12"/>
          </p:nvPr>
        </p:nvSpPr>
        <p:spPr>
          <a:ln/>
        </p:spPr>
        <p:txBody>
          <a:bodyPr/>
          <a:lstStyle>
            <a:lvl1pPr>
              <a:defRPr/>
            </a:lvl1pPr>
          </a:lstStyle>
          <a:p>
            <a:fld id="{4B40815E-41AC-48E9-8FCB-55D73543A8C5}" type="slidenum">
              <a:rPr lang="en-GB" smtClean="0"/>
              <a:pPr/>
              <a:t>‹#›</a:t>
            </a:fld>
            <a:endParaRPr lang="en-GB"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0574FDF-BE10-4B89-B682-34B96E78226F}" type="datetimeFigureOut">
              <a:rPr lang="en-GB" smtClean="0"/>
              <a:pPr/>
              <a:t>17/11/2016</a:t>
            </a:fld>
            <a:endParaRPr lang="en-GB" dirty="0"/>
          </a:p>
        </p:txBody>
      </p:sp>
      <p:sp>
        <p:nvSpPr>
          <p:cNvPr id="5" name="Rectangle 5"/>
          <p:cNvSpPr>
            <a:spLocks noGrp="1" noChangeArrowheads="1"/>
          </p:cNvSpPr>
          <p:nvPr>
            <p:ph type="ftr" sz="quarter" idx="11"/>
          </p:nvPr>
        </p:nvSpPr>
        <p:spPr>
          <a:ln/>
        </p:spPr>
        <p:txBody>
          <a:bodyPr/>
          <a:lstStyle>
            <a:lvl1pPr>
              <a:defRPr/>
            </a:lvl1pPr>
          </a:lstStyle>
          <a:p>
            <a:endParaRPr lang="en-GB" dirty="0"/>
          </a:p>
        </p:txBody>
      </p:sp>
      <p:sp>
        <p:nvSpPr>
          <p:cNvPr id="6" name="Rectangle 6"/>
          <p:cNvSpPr>
            <a:spLocks noGrp="1" noChangeArrowheads="1"/>
          </p:cNvSpPr>
          <p:nvPr>
            <p:ph type="sldNum" sz="quarter" idx="12"/>
          </p:nvPr>
        </p:nvSpPr>
        <p:spPr>
          <a:ln/>
        </p:spPr>
        <p:txBody>
          <a:bodyPr/>
          <a:lstStyle>
            <a:lvl1pPr>
              <a:defRPr/>
            </a:lvl1pPr>
          </a:lstStyle>
          <a:p>
            <a:fld id="{4B40815E-41AC-48E9-8FCB-55D73543A8C5}" type="slidenum">
              <a:rPr lang="en-GB" smtClean="0"/>
              <a:pPr/>
              <a:t>‹#›</a:t>
            </a:fld>
            <a:endParaRPr lang="en-GB" dirty="0"/>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pitchFamily="34" charset="0"/>
                <a:cs typeface="Calibri" pitchFamily="34" charset="0"/>
              </a:defRPr>
            </a:lvl1p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EEDDBF7-C7F0-470D-91D7-EFD822FF5C5F}" type="datetimeFigureOut">
              <a:rPr lang="en-US"/>
              <a:pPr>
                <a:defRPr/>
              </a:pPr>
              <a:t>11/17/2016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DD454DB-B045-40C1-A953-58BC43190600}"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3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45E5EBE-40E9-4699-B48C-6DFC180041DE}" type="datetimeFigureOut">
              <a:rPr lang="en-US"/>
              <a:pPr>
                <a:defRPr/>
              </a:pPr>
              <a:t>11/17/2016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CC34F30-B0F3-42A5-B8B9-92782F5C2B45}"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5E23F8F-92B4-4E97-8203-40E612DD915B}" type="datetimeFigureOut">
              <a:rPr lang="en-US"/>
              <a:pPr>
                <a:defRPr/>
              </a:pPr>
              <a:t>11/17/2016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0947C3D-3704-4A8C-B632-F7A62EC354E9}"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A9982FE-9931-4EE5-A0F8-90D3CC6D201F}" type="datetimeFigureOut">
              <a:rPr lang="en-US"/>
              <a:pPr>
                <a:defRPr/>
              </a:pPr>
              <a:t>11/17/2016</a:t>
            </a:fld>
            <a:endParaRPr lang="en-GB"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BD581A3-78E9-477D-AA20-169FDA4EFEC9}"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600"/>
            </a:lvl1pPr>
            <a:lvl2pPr>
              <a:defRPr sz="2600"/>
            </a:lvl2pPr>
            <a:lvl3pPr>
              <a:defRPr sz="2600"/>
            </a:lvl3pPr>
            <a:lvl4pPr>
              <a:defRPr sz="2600"/>
            </a:lvl4pPr>
            <a:lvl5pPr>
              <a:defRPr sz="2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600"/>
            </a:lvl1pPr>
            <a:lvl2pPr>
              <a:defRPr sz="2600"/>
            </a:lvl2pPr>
            <a:lvl3pPr>
              <a:defRPr sz="2600"/>
            </a:lvl3pPr>
            <a:lvl4pPr>
              <a:defRPr sz="2600"/>
            </a:lvl4pPr>
            <a:lvl5pPr>
              <a:defRPr sz="2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D1F1F46-4592-4E9B-B42B-283ABD939FD7}" type="datetimeFigureOut">
              <a:rPr lang="en-US"/>
              <a:pPr>
                <a:defRPr/>
              </a:pPr>
              <a:t>11/17/2016</a:t>
            </a:fld>
            <a:endParaRPr lang="en-GB"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84BAD27-6E74-45A2-B784-0B97817F8F09}" type="slidenum">
              <a:rPr lang="en-GB"/>
              <a:pPr>
                <a:defRPr/>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0786A27-146D-4CBB-B918-BB46261AA6AD}" type="datetimeFigureOut">
              <a:rPr lang="en-US"/>
              <a:pPr>
                <a:defRPr/>
              </a:pPr>
              <a:t>11/17/2016</a:t>
            </a:fld>
            <a:endParaRPr lang="en-GB"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88DA3A1-E86D-432A-8C8E-4FAD425B80FB}" type="slidenum">
              <a:rPr lang="en-GB"/>
              <a:pPr>
                <a:defRPr/>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ECBF0A7-568C-4902-B3BB-42B164CCC501}" type="datetimeFigureOut">
              <a:rPr lang="en-US"/>
              <a:pPr>
                <a:defRPr/>
              </a:pPr>
              <a:t>11/17/2016</a:t>
            </a:fld>
            <a:endParaRPr lang="en-GB"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0FC4C56-A8A2-42C8-A798-F8698E48E0E7}"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600" b="1"/>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600"/>
            </a:lvl2pPr>
            <a:lvl3pPr>
              <a:defRPr sz="2600"/>
            </a:lvl3pPr>
            <a:lvl4pPr>
              <a:defRPr sz="2600"/>
            </a:lvl4pPr>
            <a:lvl5pPr>
              <a:defRPr sz="2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2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5E388D9-04DE-45E8-A646-5C73839BDB22}" type="datetimeFigureOut">
              <a:rPr lang="en-US"/>
              <a:pPr>
                <a:defRPr/>
              </a:pPr>
              <a:t>11/17/2016</a:t>
            </a:fld>
            <a:endParaRPr lang="en-GB"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843D3D2-17F1-490E-A589-32BEBBA7C777}"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0574FDF-BE10-4B89-B682-34B96E78226F}" type="datetimeFigureOut">
              <a:rPr lang="en-GB" smtClean="0"/>
              <a:pPr/>
              <a:t>17/11/2016</a:t>
            </a:fld>
            <a:endParaRPr lang="en-GB" dirty="0"/>
          </a:p>
        </p:txBody>
      </p:sp>
      <p:sp>
        <p:nvSpPr>
          <p:cNvPr id="5" name="Rectangle 5"/>
          <p:cNvSpPr>
            <a:spLocks noGrp="1" noChangeArrowheads="1"/>
          </p:cNvSpPr>
          <p:nvPr>
            <p:ph type="ftr" sz="quarter" idx="11"/>
          </p:nvPr>
        </p:nvSpPr>
        <p:spPr>
          <a:ln/>
        </p:spPr>
        <p:txBody>
          <a:bodyPr/>
          <a:lstStyle>
            <a:lvl1pPr>
              <a:defRPr/>
            </a:lvl1pPr>
          </a:lstStyle>
          <a:p>
            <a:endParaRPr lang="en-GB" dirty="0"/>
          </a:p>
        </p:txBody>
      </p:sp>
      <p:sp>
        <p:nvSpPr>
          <p:cNvPr id="6" name="Rectangle 6"/>
          <p:cNvSpPr>
            <a:spLocks noGrp="1" noChangeArrowheads="1"/>
          </p:cNvSpPr>
          <p:nvPr>
            <p:ph type="sldNum" sz="quarter" idx="12"/>
          </p:nvPr>
        </p:nvSpPr>
        <p:spPr>
          <a:ln/>
        </p:spPr>
        <p:txBody>
          <a:bodyPr/>
          <a:lstStyle>
            <a:lvl1pPr>
              <a:defRPr/>
            </a:lvl1pPr>
          </a:lstStyle>
          <a:p>
            <a:fld id="{4B40815E-41AC-48E9-8FCB-55D73543A8C5}" type="slidenum">
              <a:rPr lang="en-GB" smtClean="0"/>
              <a:pPr/>
              <a:t>‹#›</a:t>
            </a:fld>
            <a:endParaRPr lang="en-GB" dirty="0"/>
          </a:p>
        </p:txBody>
      </p:sp>
    </p:spTree>
  </p:cSld>
  <p:clrMapOvr>
    <a:masterClrMapping/>
  </p:clrMapOvr>
  <p:transition spd="med">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6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7202DCC-ED5A-4054-BF80-2A52717F357F}" type="datetimeFigureOut">
              <a:rPr lang="en-US"/>
              <a:pPr>
                <a:defRPr/>
              </a:pPr>
              <a:t>11/17/2016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DACFD58-CD0C-481F-A962-BF7A123D7C36}" type="slidenum">
              <a:rPr lang="en-GB"/>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46EA2EE-BB20-4890-AA65-B26D10D78579}" type="datetimeFigureOut">
              <a:rPr lang="en-US"/>
              <a:pPr>
                <a:defRPr/>
              </a:pPr>
              <a:t>11/17/2016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AD52913-AABC-4655-88D9-EFEF8C12F5AC}" type="slidenum">
              <a:rPr lang="en-GB"/>
              <a:pPr>
                <a:defRPr/>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481AD4F-357B-4F52-B5A5-CB89D3708F00}" type="datetimeFigureOut">
              <a:rPr lang="en-US"/>
              <a:pPr>
                <a:defRPr/>
              </a:pPr>
              <a:t>11/17/2016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7008C9C-2AF9-4547-AAB3-1ECF90FDF342}" type="slidenum">
              <a:rPr lang="en-GB"/>
              <a:pPr>
                <a:defRPr/>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AAD1BF3-97CA-40C6-9A10-BC46906E3FA4}" type="datetimeFigureOut">
              <a:rPr lang="en-US"/>
              <a:pPr>
                <a:defRPr/>
              </a:pPr>
              <a:t>11/17/2016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A971C41-F438-4469-859A-BC0E78CF665F}" type="slidenum">
              <a:rPr lang="en-GB"/>
              <a:pPr>
                <a:defRPr/>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9C2A5E3-D783-4A2C-9665-94B18C99F372}" type="datetimeFigureOut">
              <a:rPr lang="en-US"/>
              <a:pPr>
                <a:defRPr/>
              </a:pPr>
              <a:t>11/17/2016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B939C9F-3808-4E1C-B1CB-0887B2374EC8}" type="slidenum">
              <a:rPr lang="en-GB"/>
              <a:pPr>
                <a:defRPr/>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F207394-0990-4034-A3DA-B378DC117DEB}" type="datetimeFigureOut">
              <a:rPr lang="en-US"/>
              <a:pPr>
                <a:defRPr/>
              </a:pPr>
              <a:t>11/17/2016</a:t>
            </a:fld>
            <a:endParaRPr lang="en-GB"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FE2ABE6-EEEB-46A9-81EF-E431B913B5CA}" type="slidenum">
              <a:rPr lang="en-GB"/>
              <a:pPr>
                <a:defRPr/>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600"/>
            </a:lvl1pPr>
            <a:lvl2pPr>
              <a:defRPr sz="2600"/>
            </a:lvl2pPr>
            <a:lvl3pPr>
              <a:defRPr sz="2600"/>
            </a:lvl3pPr>
            <a:lvl4pPr>
              <a:defRPr sz="2600"/>
            </a:lvl4pPr>
            <a:lvl5pPr>
              <a:defRPr sz="2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600"/>
            </a:lvl1pPr>
            <a:lvl2pPr>
              <a:defRPr sz="2600"/>
            </a:lvl2pPr>
            <a:lvl3pPr>
              <a:defRPr sz="2600"/>
            </a:lvl3pPr>
            <a:lvl4pPr>
              <a:defRPr sz="2600"/>
            </a:lvl4pPr>
            <a:lvl5pPr>
              <a:defRPr sz="2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7675278-1F84-4602-A1FB-3C943A45FE46}" type="datetimeFigureOut">
              <a:rPr lang="en-US"/>
              <a:pPr>
                <a:defRPr/>
              </a:pPr>
              <a:t>11/17/2016</a:t>
            </a:fld>
            <a:endParaRPr lang="en-GB"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A61E7C1-5350-447C-A68E-54547AC45BCC}" type="slidenum">
              <a:rPr lang="en-GB"/>
              <a:pPr>
                <a:defRPr/>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FD78E80-672B-4AE1-BD16-769C26653EA2}" type="datetimeFigureOut">
              <a:rPr lang="en-US"/>
              <a:pPr>
                <a:defRPr/>
              </a:pPr>
              <a:t>11/17/2016</a:t>
            </a:fld>
            <a:endParaRPr lang="en-GB"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3E9780B-39FB-4375-A31C-1C80BD8E800E}" type="slidenum">
              <a:rPr lang="en-GB"/>
              <a:pPr>
                <a:defRPr/>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C45F22D-DFDD-4B28-82E9-9BA3EA024D35}" type="datetimeFigureOut">
              <a:rPr lang="en-US"/>
              <a:pPr>
                <a:defRPr/>
              </a:pPr>
              <a:t>11/17/2016</a:t>
            </a:fld>
            <a:endParaRPr lang="en-GB"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CD839A7-D85A-46B4-9149-D32F719209F7}"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0574FDF-BE10-4B89-B682-34B96E78226F}" type="datetimeFigureOut">
              <a:rPr lang="en-GB" smtClean="0"/>
              <a:pPr/>
              <a:t>17/11/2016</a:t>
            </a:fld>
            <a:endParaRPr lang="en-GB" dirty="0"/>
          </a:p>
        </p:txBody>
      </p:sp>
      <p:sp>
        <p:nvSpPr>
          <p:cNvPr id="5" name="Rectangle 5"/>
          <p:cNvSpPr>
            <a:spLocks noGrp="1" noChangeArrowheads="1"/>
          </p:cNvSpPr>
          <p:nvPr>
            <p:ph type="ftr" sz="quarter" idx="11"/>
          </p:nvPr>
        </p:nvSpPr>
        <p:spPr>
          <a:ln/>
        </p:spPr>
        <p:txBody>
          <a:bodyPr/>
          <a:lstStyle>
            <a:lvl1pPr>
              <a:defRPr/>
            </a:lvl1pPr>
          </a:lstStyle>
          <a:p>
            <a:endParaRPr lang="en-GB" dirty="0"/>
          </a:p>
        </p:txBody>
      </p:sp>
      <p:sp>
        <p:nvSpPr>
          <p:cNvPr id="6" name="Rectangle 6"/>
          <p:cNvSpPr>
            <a:spLocks noGrp="1" noChangeArrowheads="1"/>
          </p:cNvSpPr>
          <p:nvPr>
            <p:ph type="sldNum" sz="quarter" idx="12"/>
          </p:nvPr>
        </p:nvSpPr>
        <p:spPr>
          <a:ln/>
        </p:spPr>
        <p:txBody>
          <a:bodyPr/>
          <a:lstStyle>
            <a:lvl1pPr>
              <a:defRPr/>
            </a:lvl1pPr>
          </a:lstStyle>
          <a:p>
            <a:fld id="{4B40815E-41AC-48E9-8FCB-55D73543A8C5}" type="slidenum">
              <a:rPr lang="en-GB" smtClean="0"/>
              <a:pPr/>
              <a:t>‹#›</a:t>
            </a:fld>
            <a:endParaRPr lang="en-GB" dirty="0"/>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600" b="1"/>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600"/>
            </a:lvl2pPr>
            <a:lvl3pPr>
              <a:defRPr sz="2600"/>
            </a:lvl3pPr>
            <a:lvl4pPr>
              <a:defRPr sz="2600"/>
            </a:lvl4pPr>
            <a:lvl5pPr>
              <a:defRPr sz="2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2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0B9BCA0-D46B-4CF5-90B5-A77175325CF0}" type="datetimeFigureOut">
              <a:rPr lang="en-US"/>
              <a:pPr>
                <a:defRPr/>
              </a:pPr>
              <a:t>11/17/2016</a:t>
            </a:fld>
            <a:endParaRPr lang="en-GB"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572BC14-5446-4DD6-A04E-E77579230F90}" type="slidenum">
              <a:rPr lang="en-GB"/>
              <a:pPr>
                <a:defRPr/>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6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1140563-66CB-4037-ADBF-49D949BF74E0}" type="datetimeFigureOut">
              <a:rPr lang="en-US"/>
              <a:pPr>
                <a:defRPr/>
              </a:pPr>
              <a:t>11/17/2016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AFA98E5-80EF-407B-8CEF-2938FE424C43}" type="slidenum">
              <a:rPr lang="en-GB"/>
              <a:pPr>
                <a:defRPr/>
              </a:pPr>
              <a:t>‹#›</a:t>
            </a:fld>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D54AC28-20D0-4A8F-B474-A27471E22672}" type="datetimeFigureOut">
              <a:rPr lang="en-US"/>
              <a:pPr>
                <a:defRPr/>
              </a:pPr>
              <a:t>11/17/2016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DCD5C5F-9BDF-4A04-81A9-5422E5671EA9}"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0574FDF-BE10-4B89-B682-34B96E78226F}" type="datetimeFigureOut">
              <a:rPr lang="en-GB" smtClean="0"/>
              <a:pPr/>
              <a:t>17/11/2016</a:t>
            </a:fld>
            <a:endParaRPr lang="en-GB" dirty="0"/>
          </a:p>
        </p:txBody>
      </p:sp>
      <p:sp>
        <p:nvSpPr>
          <p:cNvPr id="6" name="Rectangle 5"/>
          <p:cNvSpPr>
            <a:spLocks noGrp="1" noChangeArrowheads="1"/>
          </p:cNvSpPr>
          <p:nvPr>
            <p:ph type="ftr" sz="quarter" idx="11"/>
          </p:nvPr>
        </p:nvSpPr>
        <p:spPr>
          <a:ln/>
        </p:spPr>
        <p:txBody>
          <a:bodyPr/>
          <a:lstStyle>
            <a:lvl1pPr>
              <a:defRPr/>
            </a:lvl1pPr>
          </a:lstStyle>
          <a:p>
            <a:endParaRPr lang="en-GB" dirty="0"/>
          </a:p>
        </p:txBody>
      </p:sp>
      <p:sp>
        <p:nvSpPr>
          <p:cNvPr id="7" name="Rectangle 6"/>
          <p:cNvSpPr>
            <a:spLocks noGrp="1" noChangeArrowheads="1"/>
          </p:cNvSpPr>
          <p:nvPr>
            <p:ph type="sldNum" sz="quarter" idx="12"/>
          </p:nvPr>
        </p:nvSpPr>
        <p:spPr>
          <a:ln/>
        </p:spPr>
        <p:txBody>
          <a:bodyPr/>
          <a:lstStyle>
            <a:lvl1pPr>
              <a:defRPr/>
            </a:lvl1pPr>
          </a:lstStyle>
          <a:p>
            <a:fld id="{4B40815E-41AC-48E9-8FCB-55D73543A8C5}" type="slidenum">
              <a:rPr lang="en-GB" smtClean="0"/>
              <a:pPr/>
              <a:t>‹#›</a:t>
            </a:fld>
            <a:endParaRPr lang="en-GB" dirty="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0574FDF-BE10-4B89-B682-34B96E78226F}" type="datetimeFigureOut">
              <a:rPr lang="en-GB" smtClean="0"/>
              <a:pPr/>
              <a:t>17/11/2016</a:t>
            </a:fld>
            <a:endParaRPr lang="en-GB" dirty="0"/>
          </a:p>
        </p:txBody>
      </p:sp>
      <p:sp>
        <p:nvSpPr>
          <p:cNvPr id="8" name="Rectangle 5"/>
          <p:cNvSpPr>
            <a:spLocks noGrp="1" noChangeArrowheads="1"/>
          </p:cNvSpPr>
          <p:nvPr>
            <p:ph type="ftr" sz="quarter" idx="11"/>
          </p:nvPr>
        </p:nvSpPr>
        <p:spPr>
          <a:ln/>
        </p:spPr>
        <p:txBody>
          <a:bodyPr/>
          <a:lstStyle>
            <a:lvl1pPr>
              <a:defRPr/>
            </a:lvl1pPr>
          </a:lstStyle>
          <a:p>
            <a:endParaRPr lang="en-GB" dirty="0"/>
          </a:p>
        </p:txBody>
      </p:sp>
      <p:sp>
        <p:nvSpPr>
          <p:cNvPr id="9" name="Rectangle 6"/>
          <p:cNvSpPr>
            <a:spLocks noGrp="1" noChangeArrowheads="1"/>
          </p:cNvSpPr>
          <p:nvPr>
            <p:ph type="sldNum" sz="quarter" idx="12"/>
          </p:nvPr>
        </p:nvSpPr>
        <p:spPr>
          <a:ln/>
        </p:spPr>
        <p:txBody>
          <a:bodyPr/>
          <a:lstStyle>
            <a:lvl1pPr>
              <a:defRPr/>
            </a:lvl1pPr>
          </a:lstStyle>
          <a:p>
            <a:fld id="{4B40815E-41AC-48E9-8FCB-55D73543A8C5}" type="slidenum">
              <a:rPr lang="en-GB" smtClean="0"/>
              <a:pPr/>
              <a:t>‹#›</a:t>
            </a:fld>
            <a:endParaRPr lang="en-GB"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0574FDF-BE10-4B89-B682-34B96E78226F}" type="datetimeFigureOut">
              <a:rPr lang="en-GB" smtClean="0"/>
              <a:pPr/>
              <a:t>17/11/2016</a:t>
            </a:fld>
            <a:endParaRPr lang="en-GB" dirty="0"/>
          </a:p>
        </p:txBody>
      </p:sp>
      <p:sp>
        <p:nvSpPr>
          <p:cNvPr id="4" name="Rectangle 5"/>
          <p:cNvSpPr>
            <a:spLocks noGrp="1" noChangeArrowheads="1"/>
          </p:cNvSpPr>
          <p:nvPr>
            <p:ph type="ftr" sz="quarter" idx="11"/>
          </p:nvPr>
        </p:nvSpPr>
        <p:spPr>
          <a:ln/>
        </p:spPr>
        <p:txBody>
          <a:bodyPr/>
          <a:lstStyle>
            <a:lvl1pPr>
              <a:defRPr/>
            </a:lvl1pPr>
          </a:lstStyle>
          <a:p>
            <a:endParaRPr lang="en-GB" dirty="0"/>
          </a:p>
        </p:txBody>
      </p:sp>
      <p:sp>
        <p:nvSpPr>
          <p:cNvPr id="5" name="Rectangle 6"/>
          <p:cNvSpPr>
            <a:spLocks noGrp="1" noChangeArrowheads="1"/>
          </p:cNvSpPr>
          <p:nvPr>
            <p:ph type="sldNum" sz="quarter" idx="12"/>
          </p:nvPr>
        </p:nvSpPr>
        <p:spPr>
          <a:ln/>
        </p:spPr>
        <p:txBody>
          <a:bodyPr/>
          <a:lstStyle>
            <a:lvl1pPr>
              <a:defRPr/>
            </a:lvl1pPr>
          </a:lstStyle>
          <a:p>
            <a:fld id="{4B40815E-41AC-48E9-8FCB-55D73543A8C5}" type="slidenum">
              <a:rPr lang="en-GB" smtClean="0"/>
              <a:pPr/>
              <a:t>‹#›</a:t>
            </a:fld>
            <a:endParaRPr lang="en-GB"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0574FDF-BE10-4B89-B682-34B96E78226F}" type="datetimeFigureOut">
              <a:rPr lang="en-GB" smtClean="0"/>
              <a:pPr/>
              <a:t>17/11/2016</a:t>
            </a:fld>
            <a:endParaRPr lang="en-GB" dirty="0"/>
          </a:p>
        </p:txBody>
      </p:sp>
      <p:sp>
        <p:nvSpPr>
          <p:cNvPr id="3" name="Rectangle 5"/>
          <p:cNvSpPr>
            <a:spLocks noGrp="1" noChangeArrowheads="1"/>
          </p:cNvSpPr>
          <p:nvPr>
            <p:ph type="ftr" sz="quarter" idx="11"/>
          </p:nvPr>
        </p:nvSpPr>
        <p:spPr>
          <a:ln/>
        </p:spPr>
        <p:txBody>
          <a:bodyPr/>
          <a:lstStyle>
            <a:lvl1pPr>
              <a:defRPr/>
            </a:lvl1pPr>
          </a:lstStyle>
          <a:p>
            <a:endParaRPr lang="en-GB" dirty="0"/>
          </a:p>
        </p:txBody>
      </p:sp>
      <p:sp>
        <p:nvSpPr>
          <p:cNvPr id="4" name="Rectangle 6"/>
          <p:cNvSpPr>
            <a:spLocks noGrp="1" noChangeArrowheads="1"/>
          </p:cNvSpPr>
          <p:nvPr>
            <p:ph type="sldNum" sz="quarter" idx="12"/>
          </p:nvPr>
        </p:nvSpPr>
        <p:spPr>
          <a:ln/>
        </p:spPr>
        <p:txBody>
          <a:bodyPr/>
          <a:lstStyle>
            <a:lvl1pPr>
              <a:defRPr/>
            </a:lvl1pPr>
          </a:lstStyle>
          <a:p>
            <a:fld id="{4B40815E-41AC-48E9-8FCB-55D73543A8C5}" type="slidenum">
              <a:rPr lang="en-GB" smtClean="0"/>
              <a:pPr/>
              <a:t>‹#›</a:t>
            </a:fld>
            <a:endParaRPr lang="en-GB"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0574FDF-BE10-4B89-B682-34B96E78226F}" type="datetimeFigureOut">
              <a:rPr lang="en-GB" smtClean="0"/>
              <a:pPr/>
              <a:t>17/11/2016</a:t>
            </a:fld>
            <a:endParaRPr lang="en-GB" dirty="0"/>
          </a:p>
        </p:txBody>
      </p:sp>
      <p:sp>
        <p:nvSpPr>
          <p:cNvPr id="6" name="Rectangle 5"/>
          <p:cNvSpPr>
            <a:spLocks noGrp="1" noChangeArrowheads="1"/>
          </p:cNvSpPr>
          <p:nvPr>
            <p:ph type="ftr" sz="quarter" idx="11"/>
          </p:nvPr>
        </p:nvSpPr>
        <p:spPr>
          <a:ln/>
        </p:spPr>
        <p:txBody>
          <a:bodyPr/>
          <a:lstStyle>
            <a:lvl1pPr>
              <a:defRPr/>
            </a:lvl1pPr>
          </a:lstStyle>
          <a:p>
            <a:endParaRPr lang="en-GB" dirty="0"/>
          </a:p>
        </p:txBody>
      </p:sp>
      <p:sp>
        <p:nvSpPr>
          <p:cNvPr id="7" name="Rectangle 6"/>
          <p:cNvSpPr>
            <a:spLocks noGrp="1" noChangeArrowheads="1"/>
          </p:cNvSpPr>
          <p:nvPr>
            <p:ph type="sldNum" sz="quarter" idx="12"/>
          </p:nvPr>
        </p:nvSpPr>
        <p:spPr>
          <a:ln/>
        </p:spPr>
        <p:txBody>
          <a:bodyPr/>
          <a:lstStyle>
            <a:lvl1pPr>
              <a:defRPr/>
            </a:lvl1pPr>
          </a:lstStyle>
          <a:p>
            <a:fld id="{4B40815E-41AC-48E9-8FCB-55D73543A8C5}" type="slidenum">
              <a:rPr lang="en-GB" smtClean="0"/>
              <a:pPr/>
              <a:t>‹#›</a:t>
            </a:fld>
            <a:endParaRPr lang="en-GB"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0574FDF-BE10-4B89-B682-34B96E78226F}" type="datetimeFigureOut">
              <a:rPr lang="en-GB" smtClean="0"/>
              <a:pPr/>
              <a:t>17/11/2016</a:t>
            </a:fld>
            <a:endParaRPr lang="en-GB" dirty="0"/>
          </a:p>
        </p:txBody>
      </p:sp>
      <p:sp>
        <p:nvSpPr>
          <p:cNvPr id="6" name="Rectangle 5"/>
          <p:cNvSpPr>
            <a:spLocks noGrp="1" noChangeArrowheads="1"/>
          </p:cNvSpPr>
          <p:nvPr>
            <p:ph type="ftr" sz="quarter" idx="11"/>
          </p:nvPr>
        </p:nvSpPr>
        <p:spPr>
          <a:ln/>
        </p:spPr>
        <p:txBody>
          <a:bodyPr/>
          <a:lstStyle>
            <a:lvl1pPr>
              <a:defRPr/>
            </a:lvl1pPr>
          </a:lstStyle>
          <a:p>
            <a:endParaRPr lang="en-GB" dirty="0"/>
          </a:p>
        </p:txBody>
      </p:sp>
      <p:sp>
        <p:nvSpPr>
          <p:cNvPr id="7" name="Rectangle 6"/>
          <p:cNvSpPr>
            <a:spLocks noGrp="1" noChangeArrowheads="1"/>
          </p:cNvSpPr>
          <p:nvPr>
            <p:ph type="sldNum" sz="quarter" idx="12"/>
          </p:nvPr>
        </p:nvSpPr>
        <p:spPr>
          <a:ln/>
        </p:spPr>
        <p:txBody>
          <a:bodyPr/>
          <a:lstStyle>
            <a:lvl1pPr>
              <a:defRPr/>
            </a:lvl1pPr>
          </a:lstStyle>
          <a:p>
            <a:fld id="{4B40815E-41AC-48E9-8FCB-55D73543A8C5}" type="slidenum">
              <a:rPr lang="en-GB" smtClean="0"/>
              <a:pPr/>
              <a:t>‹#›</a:t>
            </a:fld>
            <a:endParaRPr lang="en-GB"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0574FDF-BE10-4B89-B682-34B96E78226F}" type="datetimeFigureOut">
              <a:rPr lang="en-GB" smtClean="0"/>
              <a:pPr/>
              <a:t>17/11/2016</a:t>
            </a:fld>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dirty="0"/>
          </a:p>
        </p:txBody>
      </p:sp>
      <p:sp>
        <p:nvSpPr>
          <p:cNvPr id="1030" name="Rectangle 6"/>
          <p:cNvSpPr>
            <a:spLocks noGrp="1" noChangeArrowheads="1"/>
          </p:cNvSpPr>
          <p:nvPr>
            <p:ph type="sldNum" sz="quarter" idx="4"/>
          </p:nvPr>
        </p:nvSpPr>
        <p:spPr bwMode="auto">
          <a:xfrm>
            <a:off x="3500438" y="62150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B40815E-41AC-48E9-8FCB-55D73543A8C5}" type="slidenum">
              <a:rPr lang="en-GB" smtClean="0"/>
              <a:pPr/>
              <a:t>‹#›</a:t>
            </a:fld>
            <a:endParaRPr lang="en-GB" dirty="0"/>
          </a:p>
        </p:txBody>
      </p:sp>
      <p:pic>
        <p:nvPicPr>
          <p:cNvPr id="8" name="Picture 7" descr="bottom_graphic_black_lighter_grey_tif.tif"/>
          <p:cNvPicPr>
            <a:picLocks noChangeAspect="1"/>
          </p:cNvPicPr>
          <p:nvPr/>
        </p:nvPicPr>
        <p:blipFill>
          <a:blip r:embed="rId13" cstate="print"/>
          <a:stretch>
            <a:fillRect/>
          </a:stretch>
        </p:blipFill>
        <p:spPr>
          <a:xfrm>
            <a:off x="1" y="-1"/>
            <a:ext cx="9144000" cy="688176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ipe dir="r"/>
  </p:transition>
  <p:timing>
    <p:tnLst>
      <p:par>
        <p:cTn id="1" dur="indefinite" restart="never" nodeType="tmRoot"/>
      </p:par>
    </p:tnLst>
  </p:timing>
  <p:txStyles>
    <p:titleStyle>
      <a:lvl1pPr algn="l" rtl="0" eaLnBrk="1" fontAlgn="base" hangingPunct="1">
        <a:spcBef>
          <a:spcPct val="0"/>
        </a:spcBef>
        <a:spcAft>
          <a:spcPct val="0"/>
        </a:spcAft>
        <a:defRPr sz="4400">
          <a:solidFill>
            <a:srgbClr val="FF0000"/>
          </a:solidFill>
          <a:latin typeface="+mj-lt"/>
          <a:ea typeface="+mj-ea"/>
          <a:cs typeface="+mj-cs"/>
        </a:defRPr>
      </a:lvl1pPr>
      <a:lvl2pPr algn="l" rtl="0" eaLnBrk="1" fontAlgn="base" hangingPunct="1">
        <a:spcBef>
          <a:spcPct val="0"/>
        </a:spcBef>
        <a:spcAft>
          <a:spcPct val="0"/>
        </a:spcAft>
        <a:defRPr sz="4400">
          <a:solidFill>
            <a:srgbClr val="FF0000"/>
          </a:solidFill>
          <a:latin typeface="Arial" charset="0"/>
        </a:defRPr>
      </a:lvl2pPr>
      <a:lvl3pPr algn="l" rtl="0" eaLnBrk="1" fontAlgn="base" hangingPunct="1">
        <a:spcBef>
          <a:spcPct val="0"/>
        </a:spcBef>
        <a:spcAft>
          <a:spcPct val="0"/>
        </a:spcAft>
        <a:defRPr sz="4400">
          <a:solidFill>
            <a:srgbClr val="FF0000"/>
          </a:solidFill>
          <a:latin typeface="Arial" charset="0"/>
        </a:defRPr>
      </a:lvl3pPr>
      <a:lvl4pPr algn="l" rtl="0" eaLnBrk="1" fontAlgn="base" hangingPunct="1">
        <a:spcBef>
          <a:spcPct val="0"/>
        </a:spcBef>
        <a:spcAft>
          <a:spcPct val="0"/>
        </a:spcAft>
        <a:defRPr sz="4400">
          <a:solidFill>
            <a:srgbClr val="FF0000"/>
          </a:solidFill>
          <a:latin typeface="Arial" charset="0"/>
        </a:defRPr>
      </a:lvl4pPr>
      <a:lvl5pPr algn="l" rtl="0" eaLnBrk="1" fontAlgn="base" hangingPunct="1">
        <a:spcBef>
          <a:spcPct val="0"/>
        </a:spcBef>
        <a:spcAft>
          <a:spcPct val="0"/>
        </a:spcAft>
        <a:defRPr sz="4400">
          <a:solidFill>
            <a:srgbClr val="FF0000"/>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6987"/>
            <a:ext cx="8229600" cy="7889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066800"/>
            <a:ext cx="82296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fontAlgn="base" hangingPunct="1">
        <a:spcBef>
          <a:spcPct val="0"/>
        </a:spcBef>
        <a:spcAft>
          <a:spcPct val="0"/>
        </a:spcAft>
        <a:defRPr sz="4000" kern="1200">
          <a:solidFill>
            <a:srgbClr val="C00000"/>
          </a:solidFill>
          <a:latin typeface="+mn-lt"/>
          <a:ea typeface="+mj-ea"/>
          <a:cs typeface="Arial" pitchFamily="34" charset="0"/>
        </a:defRPr>
      </a:lvl1pPr>
      <a:lvl2pPr algn="l" rtl="0" eaLnBrk="1" fontAlgn="base" hangingPunct="1">
        <a:spcBef>
          <a:spcPct val="0"/>
        </a:spcBef>
        <a:spcAft>
          <a:spcPct val="0"/>
        </a:spcAft>
        <a:defRPr sz="4400">
          <a:solidFill>
            <a:srgbClr val="C00000"/>
          </a:solidFill>
          <a:latin typeface="Arial" charset="0"/>
          <a:cs typeface="Arial" charset="0"/>
        </a:defRPr>
      </a:lvl2pPr>
      <a:lvl3pPr algn="l" rtl="0" eaLnBrk="1" fontAlgn="base" hangingPunct="1">
        <a:spcBef>
          <a:spcPct val="0"/>
        </a:spcBef>
        <a:spcAft>
          <a:spcPct val="0"/>
        </a:spcAft>
        <a:defRPr sz="4400">
          <a:solidFill>
            <a:srgbClr val="C00000"/>
          </a:solidFill>
          <a:latin typeface="Arial" charset="0"/>
          <a:cs typeface="Arial" charset="0"/>
        </a:defRPr>
      </a:lvl3pPr>
      <a:lvl4pPr algn="l" rtl="0" eaLnBrk="1" fontAlgn="base" hangingPunct="1">
        <a:spcBef>
          <a:spcPct val="0"/>
        </a:spcBef>
        <a:spcAft>
          <a:spcPct val="0"/>
        </a:spcAft>
        <a:defRPr sz="4400">
          <a:solidFill>
            <a:srgbClr val="C00000"/>
          </a:solidFill>
          <a:latin typeface="Arial" charset="0"/>
          <a:cs typeface="Arial" charset="0"/>
        </a:defRPr>
      </a:lvl4pPr>
      <a:lvl5pPr algn="l" rtl="0" eaLnBrk="1" fontAlgn="base" hangingPunct="1">
        <a:spcBef>
          <a:spcPct val="0"/>
        </a:spcBef>
        <a:spcAft>
          <a:spcPct val="0"/>
        </a:spcAft>
        <a:defRPr sz="4400">
          <a:solidFill>
            <a:srgbClr val="C00000"/>
          </a:solidFill>
          <a:latin typeface="Arial" charset="0"/>
          <a:cs typeface="Arial" charset="0"/>
        </a:defRPr>
      </a:lvl5pPr>
      <a:lvl6pPr marL="457200" algn="l" rtl="0" eaLnBrk="1" fontAlgn="base" hangingPunct="1">
        <a:spcBef>
          <a:spcPct val="0"/>
        </a:spcBef>
        <a:spcAft>
          <a:spcPct val="0"/>
        </a:spcAft>
        <a:defRPr sz="4400">
          <a:solidFill>
            <a:srgbClr val="FF0000"/>
          </a:solidFill>
          <a:latin typeface="Arial" charset="0"/>
          <a:cs typeface="Arial" charset="0"/>
        </a:defRPr>
      </a:lvl6pPr>
      <a:lvl7pPr marL="914400" algn="l" rtl="0" eaLnBrk="1" fontAlgn="base" hangingPunct="1">
        <a:spcBef>
          <a:spcPct val="0"/>
        </a:spcBef>
        <a:spcAft>
          <a:spcPct val="0"/>
        </a:spcAft>
        <a:defRPr sz="4400">
          <a:solidFill>
            <a:srgbClr val="FF0000"/>
          </a:solidFill>
          <a:latin typeface="Arial" charset="0"/>
          <a:cs typeface="Arial" charset="0"/>
        </a:defRPr>
      </a:lvl7pPr>
      <a:lvl8pPr marL="1371600" algn="l" rtl="0" eaLnBrk="1" fontAlgn="base" hangingPunct="1">
        <a:spcBef>
          <a:spcPct val="0"/>
        </a:spcBef>
        <a:spcAft>
          <a:spcPct val="0"/>
        </a:spcAft>
        <a:defRPr sz="4400">
          <a:solidFill>
            <a:srgbClr val="FF0000"/>
          </a:solidFill>
          <a:latin typeface="Arial" charset="0"/>
          <a:cs typeface="Arial" charset="0"/>
        </a:defRPr>
      </a:lvl8pPr>
      <a:lvl9pPr marL="1828800" algn="l" rtl="0" eaLnBrk="1" fontAlgn="base" hangingPunct="1">
        <a:spcBef>
          <a:spcPct val="0"/>
        </a:spcBef>
        <a:spcAft>
          <a:spcPct val="0"/>
        </a:spcAft>
        <a:defRPr sz="4400">
          <a:solidFill>
            <a:srgbClr val="FF0000"/>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Font typeface="Arial" charset="0"/>
        <a:buChar char="•"/>
        <a:defRPr sz="2800" kern="1200">
          <a:solidFill>
            <a:schemeClr val="tx1"/>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Font typeface="Arial" charset="0"/>
        <a:buChar char="–"/>
        <a:defRPr sz="2800" kern="1200">
          <a:solidFill>
            <a:schemeClr val="tx1"/>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sz="2800" kern="120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6988"/>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457200" y="1268413"/>
            <a:ext cx="8229600"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rtl="0" eaLnBrk="1" fontAlgn="base" hangingPunct="1">
        <a:spcBef>
          <a:spcPct val="0"/>
        </a:spcBef>
        <a:spcAft>
          <a:spcPct val="0"/>
        </a:spcAft>
        <a:defRPr sz="4400" kern="1200">
          <a:solidFill>
            <a:srgbClr val="C00000"/>
          </a:solidFill>
          <a:latin typeface="+mn-lt"/>
          <a:ea typeface="+mj-ea"/>
          <a:cs typeface="Arial" pitchFamily="34" charset="0"/>
        </a:defRPr>
      </a:lvl1pPr>
      <a:lvl2pPr algn="l" rtl="0" eaLnBrk="1" fontAlgn="base" hangingPunct="1">
        <a:spcBef>
          <a:spcPct val="0"/>
        </a:spcBef>
        <a:spcAft>
          <a:spcPct val="0"/>
        </a:spcAft>
        <a:defRPr sz="4400">
          <a:solidFill>
            <a:srgbClr val="C00000"/>
          </a:solidFill>
          <a:latin typeface="Arial" charset="0"/>
          <a:cs typeface="Arial" charset="0"/>
        </a:defRPr>
      </a:lvl2pPr>
      <a:lvl3pPr algn="l" rtl="0" eaLnBrk="1" fontAlgn="base" hangingPunct="1">
        <a:spcBef>
          <a:spcPct val="0"/>
        </a:spcBef>
        <a:spcAft>
          <a:spcPct val="0"/>
        </a:spcAft>
        <a:defRPr sz="4400">
          <a:solidFill>
            <a:srgbClr val="C00000"/>
          </a:solidFill>
          <a:latin typeface="Arial" charset="0"/>
          <a:cs typeface="Arial" charset="0"/>
        </a:defRPr>
      </a:lvl3pPr>
      <a:lvl4pPr algn="l" rtl="0" eaLnBrk="1" fontAlgn="base" hangingPunct="1">
        <a:spcBef>
          <a:spcPct val="0"/>
        </a:spcBef>
        <a:spcAft>
          <a:spcPct val="0"/>
        </a:spcAft>
        <a:defRPr sz="4400">
          <a:solidFill>
            <a:srgbClr val="C00000"/>
          </a:solidFill>
          <a:latin typeface="Arial" charset="0"/>
          <a:cs typeface="Arial" charset="0"/>
        </a:defRPr>
      </a:lvl4pPr>
      <a:lvl5pPr algn="l" rtl="0" eaLnBrk="1" fontAlgn="base" hangingPunct="1">
        <a:spcBef>
          <a:spcPct val="0"/>
        </a:spcBef>
        <a:spcAft>
          <a:spcPct val="0"/>
        </a:spcAft>
        <a:defRPr sz="4400">
          <a:solidFill>
            <a:srgbClr val="C00000"/>
          </a:solidFill>
          <a:latin typeface="Arial" charset="0"/>
          <a:cs typeface="Arial" charset="0"/>
        </a:defRPr>
      </a:lvl5pPr>
      <a:lvl6pPr marL="457200" algn="l" rtl="0" eaLnBrk="1" fontAlgn="base" hangingPunct="1">
        <a:spcBef>
          <a:spcPct val="0"/>
        </a:spcBef>
        <a:spcAft>
          <a:spcPct val="0"/>
        </a:spcAft>
        <a:defRPr sz="4400">
          <a:solidFill>
            <a:srgbClr val="FF0000"/>
          </a:solidFill>
          <a:latin typeface="Arial" charset="0"/>
          <a:cs typeface="Arial" charset="0"/>
        </a:defRPr>
      </a:lvl6pPr>
      <a:lvl7pPr marL="914400" algn="l" rtl="0" eaLnBrk="1" fontAlgn="base" hangingPunct="1">
        <a:spcBef>
          <a:spcPct val="0"/>
        </a:spcBef>
        <a:spcAft>
          <a:spcPct val="0"/>
        </a:spcAft>
        <a:defRPr sz="4400">
          <a:solidFill>
            <a:srgbClr val="FF0000"/>
          </a:solidFill>
          <a:latin typeface="Arial" charset="0"/>
          <a:cs typeface="Arial" charset="0"/>
        </a:defRPr>
      </a:lvl7pPr>
      <a:lvl8pPr marL="1371600" algn="l" rtl="0" eaLnBrk="1" fontAlgn="base" hangingPunct="1">
        <a:spcBef>
          <a:spcPct val="0"/>
        </a:spcBef>
        <a:spcAft>
          <a:spcPct val="0"/>
        </a:spcAft>
        <a:defRPr sz="4400">
          <a:solidFill>
            <a:srgbClr val="FF0000"/>
          </a:solidFill>
          <a:latin typeface="Arial" charset="0"/>
          <a:cs typeface="Arial" charset="0"/>
        </a:defRPr>
      </a:lvl8pPr>
      <a:lvl9pPr marL="1828800" algn="l" rtl="0" eaLnBrk="1" fontAlgn="base" hangingPunct="1">
        <a:spcBef>
          <a:spcPct val="0"/>
        </a:spcBef>
        <a:spcAft>
          <a:spcPct val="0"/>
        </a:spcAft>
        <a:defRPr sz="4400">
          <a:solidFill>
            <a:srgbClr val="FF0000"/>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2800" kern="1200">
          <a:solidFill>
            <a:schemeClr val="tx1"/>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800" kern="1200">
          <a:solidFill>
            <a:schemeClr val="tx1"/>
          </a:solidFill>
          <a:latin typeface="+mn-lt"/>
          <a:ea typeface="+mn-ea"/>
          <a:cs typeface="Arial" pitchFamily="34" charset="0"/>
        </a:defRPr>
      </a:lvl4pPr>
      <a:lvl5pPr marL="2057400" indent="-228600" algn="l" rtl="0" eaLnBrk="1" fontAlgn="base" hangingPunct="1">
        <a:spcBef>
          <a:spcPct val="20000"/>
        </a:spcBef>
        <a:spcAft>
          <a:spcPct val="0"/>
        </a:spcAft>
        <a:buFont typeface="Arial" charset="0"/>
        <a:buChar char="»"/>
        <a:defRPr sz="28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package" Target="../embeddings/Microsoft_Word_Document1.docx"/></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3nwwKbM_vJc" TargetMode="External"/><Relationship Id="rId2" Type="http://schemas.openxmlformats.org/officeDocument/2006/relationships/hyperlink" Target="https://www.youtube.com/watch?v=FAcTIrA2Qhk" TargetMode="External"/><Relationship Id="rId1" Type="http://schemas.openxmlformats.org/officeDocument/2006/relationships/slideLayout" Target="../slideLayouts/slideLayout13.xml"/><Relationship Id="rId6" Type="http://schemas.openxmlformats.org/officeDocument/2006/relationships/hyperlink" Target="http://christianmeditation.org.uk/" TargetMode="External"/><Relationship Id="rId5" Type="http://schemas.openxmlformats.org/officeDocument/2006/relationships/hyperlink" Target="http://www.dhamma.org/en-US/index" TargetMode="External"/><Relationship Id="rId4" Type="http://schemas.openxmlformats.org/officeDocument/2006/relationships/hyperlink" Target="http://www.yogajournal.com/article/practice-section/peace-of-min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myfuture.uwe.ac.uk/RenderPages/RenderLearningObject.aspx?Context=7&amp;Area=3&amp;Room=109&amp;Constellation=73&amp;LearningObject=28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http://www.teleosleaders.com/assets/pdf/Ivey_Mindfulness.pdf"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RpiDWeRN4U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548680"/>
            <a:ext cx="8784976" cy="2520280"/>
          </a:xfrm>
        </p:spPr>
        <p:txBody>
          <a:bodyPr/>
          <a:lstStyle/>
          <a:p>
            <a:r>
              <a:rPr lang="en-US" sz="3600" smtClean="0"/>
              <a:t>MOIC L4 </a:t>
            </a:r>
            <a:r>
              <a:rPr lang="en-US" sz="3600" dirty="0" smtClean="0"/>
              <a:t>- Individual Change (3):</a:t>
            </a:r>
            <a:br>
              <a:rPr lang="en-US" sz="3600" dirty="0" smtClean="0"/>
            </a:br>
            <a:r>
              <a:rPr lang="en-US" sz="3600" dirty="0" smtClean="0"/>
              <a:t/>
            </a:r>
            <a:br>
              <a:rPr lang="en-US" sz="3600" dirty="0" smtClean="0"/>
            </a:br>
            <a:r>
              <a:rPr lang="en-US" sz="3600" dirty="0" smtClean="0"/>
              <a:t>Personal Resilience</a:t>
            </a:r>
            <a:endParaRPr lang="en-GB" sz="3200" dirty="0"/>
          </a:p>
        </p:txBody>
      </p:sp>
      <p:sp>
        <p:nvSpPr>
          <p:cNvPr id="3" name="Subtitle 2"/>
          <p:cNvSpPr>
            <a:spLocks noGrp="1"/>
          </p:cNvSpPr>
          <p:nvPr>
            <p:ph type="subTitle" idx="1"/>
          </p:nvPr>
        </p:nvSpPr>
        <p:spPr>
          <a:xfrm>
            <a:off x="179512" y="4149080"/>
            <a:ext cx="8208912" cy="504056"/>
          </a:xfrm>
        </p:spPr>
        <p:txBody>
          <a:bodyPr/>
          <a:lstStyle/>
          <a:p>
            <a:r>
              <a:rPr lang="en-US" dirty="0" smtClean="0"/>
              <a:t>Dr</a:t>
            </a:r>
            <a:r>
              <a:rPr lang="en-US" dirty="0"/>
              <a:t>. </a:t>
            </a:r>
            <a:r>
              <a:rPr lang="en-US" dirty="0" smtClean="0"/>
              <a:t>Peter Simpson</a:t>
            </a:r>
            <a:endParaRPr lang="en-US" dirty="0"/>
          </a:p>
          <a:p>
            <a:endParaRPr lang="en-US" dirty="0"/>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88987"/>
          </a:xfrm>
        </p:spPr>
        <p:txBody>
          <a:bodyPr/>
          <a:lstStyle/>
          <a:p>
            <a:r>
              <a:rPr lang="en-GB" dirty="0" smtClean="0"/>
              <a:t>Resilience and Renewal</a:t>
            </a:r>
            <a:endParaRPr lang="en-GB" dirty="0"/>
          </a:p>
        </p:txBody>
      </p:sp>
      <p:sp>
        <p:nvSpPr>
          <p:cNvPr id="3" name="Content Placeholder 2"/>
          <p:cNvSpPr>
            <a:spLocks noGrp="1"/>
          </p:cNvSpPr>
          <p:nvPr>
            <p:ph idx="1"/>
          </p:nvPr>
        </p:nvSpPr>
        <p:spPr/>
        <p:txBody>
          <a:bodyPr/>
          <a:lstStyle/>
          <a:p>
            <a:pPr marL="0" indent="0">
              <a:buNone/>
            </a:pPr>
            <a:r>
              <a:rPr lang="en-GB" dirty="0"/>
              <a:t>‘</a:t>
            </a:r>
            <a:r>
              <a:rPr lang="en-GB" dirty="0">
                <a:solidFill>
                  <a:srgbClr val="00B0F0"/>
                </a:solidFill>
              </a:rPr>
              <a:t>Stress is a part of our lives </a:t>
            </a:r>
            <a:r>
              <a:rPr lang="en-GB" dirty="0"/>
              <a:t>and essential to our survival and adaptation. But if stress becomes </a:t>
            </a:r>
            <a:r>
              <a:rPr lang="en-GB" dirty="0" smtClean="0"/>
              <a:t>chronic </a:t>
            </a:r>
            <a:r>
              <a:rPr lang="en-GB" dirty="0"/>
              <a:t>, it causes rifts in our awareness, and </a:t>
            </a:r>
            <a:r>
              <a:rPr lang="en-GB" dirty="0">
                <a:solidFill>
                  <a:srgbClr val="00B0F0"/>
                </a:solidFill>
              </a:rPr>
              <a:t>eventually erodes our cognitive, </a:t>
            </a:r>
            <a:r>
              <a:rPr lang="en-GB" dirty="0" smtClean="0">
                <a:solidFill>
                  <a:srgbClr val="00B0F0"/>
                </a:solidFill>
              </a:rPr>
              <a:t>perceptual</a:t>
            </a:r>
            <a:r>
              <a:rPr lang="en-GB" dirty="0">
                <a:solidFill>
                  <a:srgbClr val="00B0F0"/>
                </a:solidFill>
              </a:rPr>
              <a:t>, and emotional openness and performance</a:t>
            </a:r>
            <a:r>
              <a:rPr lang="en-GB" dirty="0"/>
              <a:t>. Fortunately, the human body and mind have a </a:t>
            </a:r>
            <a:r>
              <a:rPr lang="en-GB" dirty="0">
                <a:solidFill>
                  <a:srgbClr val="00B0F0"/>
                </a:solidFill>
              </a:rPr>
              <a:t>built </a:t>
            </a:r>
            <a:r>
              <a:rPr lang="en-GB" dirty="0" smtClean="0">
                <a:solidFill>
                  <a:srgbClr val="00B0F0"/>
                </a:solidFill>
              </a:rPr>
              <a:t>in mechanism </a:t>
            </a:r>
            <a:r>
              <a:rPr lang="en-GB" dirty="0">
                <a:solidFill>
                  <a:srgbClr val="00B0F0"/>
                </a:solidFill>
              </a:rPr>
              <a:t>for renewal in the experiences of hope , mindfulness , compassion and </a:t>
            </a:r>
            <a:r>
              <a:rPr lang="en-GB" dirty="0" smtClean="0">
                <a:solidFill>
                  <a:srgbClr val="00B0F0"/>
                </a:solidFill>
              </a:rPr>
              <a:t>playfulness</a:t>
            </a:r>
            <a:r>
              <a:rPr lang="en-GB" dirty="0" smtClean="0"/>
              <a:t>.’</a:t>
            </a:r>
          </a:p>
          <a:p>
            <a:pPr marL="0" indent="0" algn="r">
              <a:buNone/>
            </a:pPr>
            <a:r>
              <a:rPr lang="en-GB" dirty="0" err="1" smtClean="0"/>
              <a:t>Boyatzis</a:t>
            </a:r>
            <a:r>
              <a:rPr lang="en-GB" dirty="0" smtClean="0"/>
              <a:t> and Smith, 2006: 6</a:t>
            </a:r>
            <a:endParaRPr lang="en-GB" dirty="0"/>
          </a:p>
        </p:txBody>
      </p:sp>
    </p:spTree>
    <p:extLst>
      <p:ext uri="{BB962C8B-B14F-4D97-AF65-F5344CB8AC3E}">
        <p14:creationId xmlns:p14="http://schemas.microsoft.com/office/powerpoint/2010/main" val="2907381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52" y="116632"/>
            <a:ext cx="8229600" cy="788987"/>
          </a:xfrm>
        </p:spPr>
        <p:txBody>
          <a:bodyPr/>
          <a:lstStyle/>
          <a:p>
            <a:r>
              <a:rPr lang="en-GB" dirty="0" smtClean="0"/>
              <a:t>The need for Resilience and Renewal</a:t>
            </a:r>
            <a:endParaRPr lang="en-GB" dirty="0"/>
          </a:p>
        </p:txBody>
      </p:sp>
      <p:grpSp>
        <p:nvGrpSpPr>
          <p:cNvPr id="71" name="Group 70"/>
          <p:cNvGrpSpPr/>
          <p:nvPr/>
        </p:nvGrpSpPr>
        <p:grpSpPr>
          <a:xfrm>
            <a:off x="117640" y="1011294"/>
            <a:ext cx="9026360" cy="5226018"/>
            <a:chOff x="117640" y="1011294"/>
            <a:chExt cx="9026360" cy="5226018"/>
          </a:xfrm>
        </p:grpSpPr>
        <p:sp>
          <p:nvSpPr>
            <p:cNvPr id="15" name="Right Arrow 14"/>
            <p:cNvSpPr/>
            <p:nvPr/>
          </p:nvSpPr>
          <p:spPr>
            <a:xfrm>
              <a:off x="3043784" y="2254080"/>
              <a:ext cx="706503" cy="24012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p:cNvGrpSpPr/>
            <p:nvPr/>
          </p:nvGrpSpPr>
          <p:grpSpPr>
            <a:xfrm>
              <a:off x="3923928" y="2050052"/>
              <a:ext cx="2232248" cy="1784156"/>
              <a:chOff x="3923928" y="2050052"/>
              <a:chExt cx="2232248" cy="1784156"/>
            </a:xfrm>
          </p:grpSpPr>
          <p:sp>
            <p:nvSpPr>
              <p:cNvPr id="14" name="Flowchart: Punched Tape 13"/>
              <p:cNvSpPr/>
              <p:nvPr/>
            </p:nvSpPr>
            <p:spPr>
              <a:xfrm rot="10800000">
                <a:off x="3923928" y="2050052"/>
                <a:ext cx="2232248" cy="1784156"/>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995935" y="2494204"/>
                <a:ext cx="2088232" cy="830997"/>
              </a:xfrm>
              <a:prstGeom prst="rect">
                <a:avLst/>
              </a:prstGeom>
              <a:noFill/>
            </p:spPr>
            <p:txBody>
              <a:bodyPr wrap="square" rtlCol="0">
                <a:spAutoFit/>
              </a:bodyPr>
              <a:lstStyle/>
              <a:p>
                <a:r>
                  <a:rPr lang="en-GB" sz="2400" b="1" dirty="0" smtClean="0"/>
                  <a:t>Physical and Emotional Toll</a:t>
                </a:r>
                <a:endParaRPr lang="en-GB" sz="2400" b="1" dirty="0"/>
              </a:p>
            </p:txBody>
          </p:sp>
        </p:grpSp>
        <p:sp>
          <p:nvSpPr>
            <p:cNvPr id="17" name="Right Arrow 16"/>
            <p:cNvSpPr/>
            <p:nvPr/>
          </p:nvSpPr>
          <p:spPr>
            <a:xfrm>
              <a:off x="6265870" y="3638501"/>
              <a:ext cx="706503" cy="24012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p:cNvGrpSpPr/>
            <p:nvPr/>
          </p:nvGrpSpPr>
          <p:grpSpPr>
            <a:xfrm>
              <a:off x="117640" y="1011294"/>
              <a:ext cx="3109921" cy="4075198"/>
              <a:chOff x="464394" y="1340768"/>
              <a:chExt cx="3109921" cy="4075198"/>
            </a:xfrm>
          </p:grpSpPr>
          <p:sp>
            <p:nvSpPr>
              <p:cNvPr id="19" name="Up Arrow 18"/>
              <p:cNvSpPr/>
              <p:nvPr/>
            </p:nvSpPr>
            <p:spPr>
              <a:xfrm>
                <a:off x="2781990" y="2823678"/>
                <a:ext cx="792325" cy="2592288"/>
              </a:xfrm>
              <a:prstGeom prst="upArrow">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Up Arrow 19"/>
              <p:cNvSpPr/>
              <p:nvPr/>
            </p:nvSpPr>
            <p:spPr>
              <a:xfrm>
                <a:off x="1989665" y="2823678"/>
                <a:ext cx="792325" cy="2592288"/>
              </a:xfrm>
              <a:prstGeom prst="upArrow">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Up Arrow 20"/>
              <p:cNvSpPr/>
              <p:nvPr/>
            </p:nvSpPr>
            <p:spPr>
              <a:xfrm>
                <a:off x="1197340" y="2823678"/>
                <a:ext cx="792325" cy="2592288"/>
              </a:xfrm>
              <a:prstGeom prst="upArrow">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Up Arrow 21"/>
              <p:cNvSpPr/>
              <p:nvPr/>
            </p:nvSpPr>
            <p:spPr>
              <a:xfrm>
                <a:off x="464394" y="2823678"/>
                <a:ext cx="792325" cy="2592288"/>
              </a:xfrm>
              <a:prstGeom prst="upArrow">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p:cNvGrpSpPr/>
              <p:nvPr/>
            </p:nvGrpSpPr>
            <p:grpSpPr>
              <a:xfrm>
                <a:off x="464394" y="1340768"/>
                <a:ext cx="2880320" cy="1392252"/>
                <a:chOff x="467544" y="1340768"/>
                <a:chExt cx="2880320" cy="1392252"/>
              </a:xfrm>
            </p:grpSpPr>
            <p:sp>
              <p:nvSpPr>
                <p:cNvPr id="24" name="Rounded Rectangle 23"/>
                <p:cNvSpPr/>
                <p:nvPr/>
              </p:nvSpPr>
              <p:spPr>
                <a:xfrm>
                  <a:off x="467544" y="1340768"/>
                  <a:ext cx="2880320" cy="13922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611797" y="1379939"/>
                  <a:ext cx="2520280" cy="1200329"/>
                </a:xfrm>
                <a:prstGeom prst="rect">
                  <a:avLst/>
                </a:prstGeom>
                <a:noFill/>
              </p:spPr>
              <p:txBody>
                <a:bodyPr wrap="square" rtlCol="0">
                  <a:spAutoFit/>
                </a:bodyPr>
                <a:lstStyle/>
                <a:p>
                  <a:pPr algn="ctr"/>
                  <a:r>
                    <a:rPr lang="en-GB" sz="3600" dirty="0" smtClean="0"/>
                    <a:t>Good Self Leadership</a:t>
                  </a:r>
                  <a:endParaRPr lang="en-GB" sz="3600" dirty="0"/>
                </a:p>
              </p:txBody>
            </p:sp>
          </p:grpSp>
          <p:sp>
            <p:nvSpPr>
              <p:cNvPr id="26" name="TextBox 25"/>
              <p:cNvSpPr txBox="1"/>
              <p:nvPr/>
            </p:nvSpPr>
            <p:spPr>
              <a:xfrm rot="16200000">
                <a:off x="-239118" y="4035677"/>
                <a:ext cx="2218751" cy="523220"/>
              </a:xfrm>
              <a:prstGeom prst="rect">
                <a:avLst/>
              </a:prstGeom>
              <a:noFill/>
            </p:spPr>
            <p:txBody>
              <a:bodyPr vert="horz" wrap="square" rtlCol="0">
                <a:spAutoFit/>
              </a:bodyPr>
              <a:lstStyle/>
              <a:p>
                <a:r>
                  <a:rPr lang="en-GB" sz="2800" dirty="0" smtClean="0"/>
                  <a:t>Responsibility</a:t>
                </a:r>
                <a:endParaRPr lang="en-GB" sz="2800" dirty="0"/>
              </a:p>
            </p:txBody>
          </p:sp>
          <p:sp>
            <p:nvSpPr>
              <p:cNvPr id="27" name="TextBox 26"/>
              <p:cNvSpPr txBox="1"/>
              <p:nvPr/>
            </p:nvSpPr>
            <p:spPr>
              <a:xfrm rot="16200000">
                <a:off x="661591" y="3858212"/>
                <a:ext cx="1863824" cy="523220"/>
              </a:xfrm>
              <a:prstGeom prst="rect">
                <a:avLst/>
              </a:prstGeom>
              <a:noFill/>
            </p:spPr>
            <p:txBody>
              <a:bodyPr vert="horz" wrap="square" rtlCol="0">
                <a:spAutoFit/>
              </a:bodyPr>
              <a:lstStyle/>
              <a:p>
                <a:r>
                  <a:rPr lang="en-GB" sz="2800" dirty="0" smtClean="0"/>
                  <a:t>Self Control</a:t>
                </a:r>
                <a:endParaRPr lang="en-GB" sz="2800" dirty="0"/>
              </a:p>
            </p:txBody>
          </p:sp>
          <p:sp>
            <p:nvSpPr>
              <p:cNvPr id="28" name="TextBox 27"/>
              <p:cNvSpPr txBox="1"/>
              <p:nvPr/>
            </p:nvSpPr>
            <p:spPr>
              <a:xfrm rot="16200000">
                <a:off x="1764970" y="3502650"/>
                <a:ext cx="1090420" cy="523220"/>
              </a:xfrm>
              <a:prstGeom prst="rect">
                <a:avLst/>
              </a:prstGeom>
              <a:noFill/>
            </p:spPr>
            <p:txBody>
              <a:bodyPr vert="horz" wrap="square" rtlCol="0">
                <a:spAutoFit/>
              </a:bodyPr>
              <a:lstStyle/>
              <a:p>
                <a:r>
                  <a:rPr lang="en-GB" sz="2800" dirty="0" smtClean="0"/>
                  <a:t>Crises</a:t>
                </a:r>
                <a:endParaRPr lang="en-GB" sz="2800" dirty="0"/>
              </a:p>
            </p:txBody>
          </p:sp>
          <p:sp>
            <p:nvSpPr>
              <p:cNvPr id="29" name="TextBox 28"/>
              <p:cNvSpPr txBox="1"/>
              <p:nvPr/>
            </p:nvSpPr>
            <p:spPr>
              <a:xfrm rot="16200000">
                <a:off x="2110141" y="3946489"/>
                <a:ext cx="2037573" cy="523220"/>
              </a:xfrm>
              <a:prstGeom prst="rect">
                <a:avLst/>
              </a:prstGeom>
              <a:noFill/>
            </p:spPr>
            <p:txBody>
              <a:bodyPr vert="horz" wrap="square" rtlCol="0">
                <a:spAutoFit/>
              </a:bodyPr>
              <a:lstStyle/>
              <a:p>
                <a:r>
                  <a:rPr lang="en-GB" sz="2800" dirty="0" smtClean="0"/>
                  <a:t>Daily threats</a:t>
                </a:r>
                <a:endParaRPr lang="en-GB" sz="2800" dirty="0"/>
              </a:p>
            </p:txBody>
          </p:sp>
        </p:grpSp>
        <p:grpSp>
          <p:nvGrpSpPr>
            <p:cNvPr id="70" name="Group 69"/>
            <p:cNvGrpSpPr/>
            <p:nvPr/>
          </p:nvGrpSpPr>
          <p:grpSpPr>
            <a:xfrm>
              <a:off x="6619121" y="2708920"/>
              <a:ext cx="2524879" cy="3528392"/>
              <a:chOff x="6619121" y="2708920"/>
              <a:chExt cx="2524879" cy="3528392"/>
            </a:xfrm>
          </p:grpSpPr>
          <p:sp>
            <p:nvSpPr>
              <p:cNvPr id="32" name="Explosion 2 31"/>
              <p:cNvSpPr/>
              <p:nvPr/>
            </p:nvSpPr>
            <p:spPr>
              <a:xfrm>
                <a:off x="6619121" y="2708920"/>
                <a:ext cx="2524879" cy="3528392"/>
              </a:xfrm>
              <a:prstGeom prst="irregularSeal2">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7164288" y="3874723"/>
                <a:ext cx="1368152" cy="1200329"/>
              </a:xfrm>
              <a:prstGeom prst="rect">
                <a:avLst/>
              </a:prstGeom>
              <a:noFill/>
            </p:spPr>
            <p:txBody>
              <a:bodyPr wrap="square" rtlCol="0">
                <a:spAutoFit/>
              </a:bodyPr>
              <a:lstStyle/>
              <a:p>
                <a:r>
                  <a:rPr lang="en-GB" sz="3600" dirty="0" smtClean="0"/>
                  <a:t>Power Stress</a:t>
                </a:r>
                <a:endParaRPr lang="en-GB" sz="3600" dirty="0"/>
              </a:p>
            </p:txBody>
          </p:sp>
        </p:grpSp>
      </p:grpSp>
      <p:sp>
        <p:nvSpPr>
          <p:cNvPr id="34" name="TextBox 33"/>
          <p:cNvSpPr txBox="1"/>
          <p:nvPr/>
        </p:nvSpPr>
        <p:spPr>
          <a:xfrm>
            <a:off x="261893" y="5975702"/>
            <a:ext cx="6105319" cy="523220"/>
          </a:xfrm>
          <a:prstGeom prst="rect">
            <a:avLst/>
          </a:prstGeom>
          <a:noFill/>
        </p:spPr>
        <p:txBody>
          <a:bodyPr wrap="square" rtlCol="0">
            <a:spAutoFit/>
          </a:bodyPr>
          <a:lstStyle/>
          <a:p>
            <a:r>
              <a:rPr lang="en-GB" sz="2800" dirty="0"/>
              <a:t>a</a:t>
            </a:r>
            <a:r>
              <a:rPr lang="en-GB" sz="2800" dirty="0" smtClean="0"/>
              <a:t>dapted from McKee </a:t>
            </a:r>
            <a:r>
              <a:rPr lang="en-GB" sz="2800" i="1" dirty="0" smtClean="0"/>
              <a:t>et al </a:t>
            </a:r>
            <a:r>
              <a:rPr lang="en-GB" sz="2800" dirty="0" smtClean="0"/>
              <a:t>(2006: 2)</a:t>
            </a:r>
            <a:endParaRPr lang="en-GB" sz="2800" dirty="0"/>
          </a:p>
        </p:txBody>
      </p:sp>
    </p:spTree>
    <p:extLst>
      <p:ext uri="{BB962C8B-B14F-4D97-AF65-F5344CB8AC3E}">
        <p14:creationId xmlns:p14="http://schemas.microsoft.com/office/powerpoint/2010/main" val="1946282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274638"/>
            <a:ext cx="8229600" cy="850106"/>
          </a:xfrm>
        </p:spPr>
        <p:txBody>
          <a:bodyPr/>
          <a:lstStyle/>
          <a:p>
            <a:r>
              <a:rPr lang="en-US" dirty="0" smtClean="0">
                <a:latin typeface="Calibri" charset="0"/>
              </a:rPr>
              <a:t>So what can we do about it?</a:t>
            </a:r>
            <a:endParaRPr lang="en-US" dirty="0">
              <a:latin typeface="Calibri"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052824555"/>
              </p:ext>
            </p:extLst>
          </p:nvPr>
        </p:nvGraphicFramePr>
        <p:xfrm>
          <a:off x="114300" y="285750"/>
          <a:ext cx="8915400" cy="6286500"/>
        </p:xfrm>
        <a:graphic>
          <a:graphicData uri="http://schemas.openxmlformats.org/presentationml/2006/ole">
            <mc:AlternateContent xmlns:mc="http://schemas.openxmlformats.org/markup-compatibility/2006">
              <mc:Choice xmlns:v="urn:schemas-microsoft-com:vml" Requires="v">
                <p:oleObj spid="_x0000_s3078" name="Document" r:id="rId4" imgW="8915400" imgH="6286500" progId="Word.Document.12">
                  <p:embed/>
                </p:oleObj>
              </mc:Choice>
              <mc:Fallback>
                <p:oleObj name="Document" r:id="rId4" imgW="8915400" imgH="6286500" progId="Word.Document.12">
                  <p:embed/>
                  <p:pic>
                    <p:nvPicPr>
                      <p:cNvPr id="0" name=""/>
                      <p:cNvPicPr/>
                      <p:nvPr/>
                    </p:nvPicPr>
                    <p:blipFill>
                      <a:blip r:embed="rId5"/>
                      <a:stretch>
                        <a:fillRect/>
                      </a:stretch>
                    </p:blipFill>
                    <p:spPr>
                      <a:xfrm>
                        <a:off x="114300" y="285750"/>
                        <a:ext cx="8915400" cy="6286500"/>
                      </a:xfrm>
                      <a:prstGeom prst="rect">
                        <a:avLst/>
                      </a:prstGeom>
                    </p:spPr>
                  </p:pic>
                </p:oleObj>
              </mc:Fallback>
            </mc:AlternateContent>
          </a:graphicData>
        </a:graphic>
      </p:graphicFrame>
    </p:spTree>
    <p:extLst>
      <p:ext uri="{BB962C8B-B14F-4D97-AF65-F5344CB8AC3E}">
        <p14:creationId xmlns:p14="http://schemas.microsoft.com/office/powerpoint/2010/main" val="2272641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68313" y="-27384"/>
            <a:ext cx="8229600" cy="792163"/>
          </a:xfrm>
        </p:spPr>
        <p:txBody>
          <a:bodyPr/>
          <a:lstStyle/>
          <a:p>
            <a:r>
              <a:rPr lang="en-US" dirty="0" smtClean="0">
                <a:latin typeface="Calibri" charset="0"/>
              </a:rPr>
              <a:t>Implications of the Model</a:t>
            </a:r>
            <a:endParaRPr lang="en-US" dirty="0">
              <a:latin typeface="Calibri"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80213947"/>
              </p:ext>
            </p:extLst>
          </p:nvPr>
        </p:nvGraphicFramePr>
        <p:xfrm>
          <a:off x="179388" y="836712"/>
          <a:ext cx="8785225" cy="5797703"/>
        </p:xfrm>
        <a:graphic>
          <a:graphicData uri="http://schemas.openxmlformats.org/drawingml/2006/table">
            <a:tbl>
              <a:tblPr firstRow="1" bandRow="1">
                <a:tableStyleId>{5C22544A-7EE6-4342-B048-85BDC9FD1C3A}</a:tableStyleId>
              </a:tblPr>
              <a:tblGrid>
                <a:gridCol w="1224260"/>
                <a:gridCol w="3456384"/>
                <a:gridCol w="4104581"/>
              </a:tblGrid>
              <a:tr h="432107">
                <a:tc>
                  <a:txBody>
                    <a:bodyPr/>
                    <a:lstStyle/>
                    <a:p>
                      <a:endParaRPr lang="en-US" sz="1400" dirty="0"/>
                    </a:p>
                  </a:txBody>
                  <a:tcPr marL="91443" marR="91443" marT="45726" marB="45726"/>
                </a:tc>
                <a:tc>
                  <a:txBody>
                    <a:bodyPr/>
                    <a:lstStyle/>
                    <a:p>
                      <a:r>
                        <a:rPr lang="en-US" sz="1800" dirty="0" smtClean="0">
                          <a:solidFill>
                            <a:schemeClr val="tx1"/>
                          </a:solidFill>
                        </a:rPr>
                        <a:t>Positive Emotional Attractor</a:t>
                      </a:r>
                      <a:endParaRPr lang="en-US" sz="1800" dirty="0">
                        <a:solidFill>
                          <a:schemeClr val="tx1"/>
                        </a:solidFill>
                      </a:endParaRPr>
                    </a:p>
                  </a:txBody>
                  <a:tcPr marL="91443" marR="91443" marT="45726" marB="45726"/>
                </a:tc>
                <a:tc>
                  <a:txBody>
                    <a:bodyPr/>
                    <a:lstStyle/>
                    <a:p>
                      <a:r>
                        <a:rPr lang="en-US" sz="1800" dirty="0" smtClean="0">
                          <a:solidFill>
                            <a:schemeClr val="tx1"/>
                          </a:solidFill>
                        </a:rPr>
                        <a:t>Negative Emotional attractor</a:t>
                      </a:r>
                      <a:endParaRPr lang="en-US" sz="1800" dirty="0">
                        <a:solidFill>
                          <a:schemeClr val="tx1"/>
                        </a:solidFill>
                      </a:endParaRPr>
                    </a:p>
                  </a:txBody>
                  <a:tcPr marL="91443" marR="91443" marT="45726" marB="45726"/>
                </a:tc>
              </a:tr>
              <a:tr h="848490">
                <a:tc>
                  <a:txBody>
                    <a:bodyPr/>
                    <a:lstStyle/>
                    <a:p>
                      <a:r>
                        <a:rPr lang="en-US" sz="1400" b="1" dirty="0" smtClean="0"/>
                        <a:t>Aspects</a:t>
                      </a:r>
                      <a:endParaRPr lang="en-US" sz="1400" b="1" dirty="0"/>
                    </a:p>
                  </a:txBody>
                  <a:tcPr marL="91443" marR="91443" marT="45726" marB="45726"/>
                </a:tc>
                <a:tc>
                  <a:txBody>
                    <a:bodyPr/>
                    <a:lstStyle/>
                    <a:p>
                      <a:r>
                        <a:rPr lang="en-US" sz="1600" dirty="0" smtClean="0"/>
                        <a:t>Feeling hopeful, positive, future-oriented, possibilities, wanting to experiment, </a:t>
                      </a:r>
                      <a:r>
                        <a:rPr lang="en-US" sz="1600" baseline="0" dirty="0" smtClean="0"/>
                        <a:t>affirming relationships</a:t>
                      </a:r>
                      <a:endParaRPr lang="en-US" sz="1600" dirty="0"/>
                    </a:p>
                  </a:txBody>
                  <a:tcPr marL="91443" marR="91443" marT="45726" marB="45726"/>
                </a:tc>
                <a:tc>
                  <a:txBody>
                    <a:bodyPr/>
                    <a:lstStyle/>
                    <a:p>
                      <a:r>
                        <a:rPr lang="en-US" sz="1600" dirty="0" smtClean="0"/>
                        <a:t>Feeling negative and fearful, thinking about past or present, others’ expectations, being obligated – ‘</a:t>
                      </a:r>
                      <a:r>
                        <a:rPr lang="en-US" sz="1600" dirty="0" err="1" smtClean="0"/>
                        <a:t>shoulds</a:t>
                      </a:r>
                      <a:r>
                        <a:rPr lang="en-US" sz="1600" dirty="0" smtClean="0"/>
                        <a:t>’,  </a:t>
                      </a:r>
                      <a:endParaRPr lang="en-US" sz="1600" dirty="0"/>
                    </a:p>
                  </a:txBody>
                  <a:tcPr marL="91443" marR="91443" marT="45726" marB="45726"/>
                </a:tc>
              </a:tr>
              <a:tr h="1865196">
                <a:tc>
                  <a:txBody>
                    <a:bodyPr/>
                    <a:lstStyle/>
                    <a:p>
                      <a:r>
                        <a:rPr lang="en-US" sz="1400" b="1" dirty="0" smtClean="0"/>
                        <a:t>Endocrine system</a:t>
                      </a:r>
                      <a:endParaRPr lang="en-US" sz="1400" b="1" dirty="0"/>
                    </a:p>
                  </a:txBody>
                  <a:tcPr marL="91443" marR="91443" marT="45726" marB="45726"/>
                </a:tc>
                <a:tc>
                  <a:txBody>
                    <a:bodyPr/>
                    <a:lstStyle/>
                    <a:p>
                      <a:r>
                        <a:rPr lang="en-US" sz="1600" dirty="0" smtClean="0"/>
                        <a:t>Activates the PSNS: </a:t>
                      </a:r>
                      <a:r>
                        <a:rPr lang="en-US" sz="1600" dirty="0" err="1" smtClean="0"/>
                        <a:t>vagus</a:t>
                      </a:r>
                      <a:r>
                        <a:rPr lang="en-US" sz="1600" dirty="0" smtClean="0"/>
                        <a:t> nerve and oxytocin (mainly females), vasopressin (mainly males). Open blood flow, feel warmer, blood pressure,</a:t>
                      </a:r>
                      <a:r>
                        <a:rPr lang="en-US" sz="1600" baseline="0" dirty="0" smtClean="0"/>
                        <a:t> </a:t>
                      </a:r>
                      <a:r>
                        <a:rPr lang="en-US" sz="1600" dirty="0" smtClean="0"/>
                        <a:t>pulse and</a:t>
                      </a:r>
                      <a:r>
                        <a:rPr lang="en-US" sz="1600" baseline="0" dirty="0" smtClean="0"/>
                        <a:t> breathing slow down and immune system fully engaged.</a:t>
                      </a:r>
                      <a:endParaRPr lang="en-US" sz="1600" dirty="0"/>
                    </a:p>
                  </a:txBody>
                  <a:tcPr marL="91443" marR="91443" marT="45726" marB="45726"/>
                </a:tc>
                <a:tc>
                  <a:txBody>
                    <a:bodyPr/>
                    <a:lstStyle/>
                    <a:p>
                      <a:r>
                        <a:rPr lang="en-US" sz="1600" dirty="0" smtClean="0"/>
                        <a:t>Stress activates the SNS: adrenaline flows</a:t>
                      </a:r>
                      <a:r>
                        <a:rPr lang="en-US" sz="1600" baseline="0" dirty="0" smtClean="0"/>
                        <a:t> to arms, </a:t>
                      </a:r>
                      <a:r>
                        <a:rPr lang="en-US" sz="1600" dirty="0" smtClean="0"/>
                        <a:t>noradrenaline to muscle groups in legs for flight/fight. Blood vessels constrict, blood pressure,</a:t>
                      </a:r>
                      <a:r>
                        <a:rPr lang="en-US" sz="1600" baseline="0" dirty="0" smtClean="0"/>
                        <a:t> pulse, breathing rates increase. With chronic stress, cortisol  enters blood stream and diminishes immune system.</a:t>
                      </a:r>
                      <a:endParaRPr lang="en-US" sz="1600" dirty="0"/>
                    </a:p>
                  </a:txBody>
                  <a:tcPr marL="91443" marR="91443" marT="45726" marB="45726"/>
                </a:tc>
              </a:tr>
              <a:tr h="382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Needed</a:t>
                      </a:r>
                      <a:r>
                        <a:rPr lang="en-US" sz="1400" b="1" baseline="0" dirty="0" smtClean="0"/>
                        <a:t> because</a:t>
                      </a:r>
                      <a:endParaRPr lang="en-US" sz="1400" b="1" dirty="0" smtClean="0"/>
                    </a:p>
                  </a:txBody>
                  <a:tcPr marL="91443" marR="91443" marT="45726" marB="45726"/>
                </a:tc>
                <a:tc>
                  <a:txBody>
                    <a:bodyPr/>
                    <a:lstStyle/>
                    <a:p>
                      <a:r>
                        <a:rPr lang="en-US" sz="1600" dirty="0" smtClean="0"/>
                        <a:t>It gets us growing: helps us thrive</a:t>
                      </a:r>
                      <a:endParaRPr lang="en-US" sz="1600" dirty="0"/>
                    </a:p>
                  </a:txBody>
                  <a:tcPr marL="91443" marR="91443" marT="45726" marB="45726"/>
                </a:tc>
                <a:tc>
                  <a:txBody>
                    <a:bodyPr/>
                    <a:lstStyle/>
                    <a:p>
                      <a:r>
                        <a:rPr lang="en-US" sz="1600" dirty="0" smtClean="0"/>
                        <a:t>It gets</a:t>
                      </a:r>
                      <a:r>
                        <a:rPr lang="en-US" sz="1600" baseline="0" dirty="0" smtClean="0"/>
                        <a:t> us moving: helps us survive</a:t>
                      </a:r>
                      <a:endParaRPr lang="en-US" sz="1600" dirty="0"/>
                    </a:p>
                  </a:txBody>
                  <a:tcPr marL="91443" marR="91443" marT="45726" marB="45726"/>
                </a:tc>
              </a:tr>
              <a:tr h="823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Implications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p>
                  </a:txBody>
                  <a:tcPr marL="91443" marR="91443"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Renewal is activated by the PSNS. 4 areas activate the PEA</a:t>
                      </a:r>
                      <a:r>
                        <a:rPr lang="en-US" sz="1600" baseline="0" dirty="0" smtClean="0"/>
                        <a:t> are self-generated</a:t>
                      </a:r>
                      <a:endParaRPr lang="en-US" sz="1600" dirty="0" smtClean="0"/>
                    </a:p>
                  </a:txBody>
                  <a:tcPr marL="91443" marR="91443"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NEA events happen without us:</a:t>
                      </a:r>
                      <a:r>
                        <a:rPr lang="en-US" sz="1600" baseline="0" dirty="0" smtClean="0"/>
                        <a:t> crises &amp; threats’. W</a:t>
                      </a:r>
                      <a:r>
                        <a:rPr lang="en-US" sz="1600" dirty="0" smtClean="0"/>
                        <a:t>e remember NEA events for longer, and need a ratio of 3-6 times more exposure to the PEA</a:t>
                      </a:r>
                    </a:p>
                  </a:txBody>
                  <a:tcPr marL="91443" marR="91443" marT="45726" marB="45726"/>
                </a:tc>
              </a:tr>
              <a:tr h="1066926">
                <a:tc>
                  <a:txBody>
                    <a:bodyPr/>
                    <a:lstStyle/>
                    <a:p>
                      <a:r>
                        <a:rPr lang="en-US" sz="1400" b="1" dirty="0" smtClean="0"/>
                        <a:t>What</a:t>
                      </a:r>
                      <a:r>
                        <a:rPr lang="en-US" sz="1400" b="1" baseline="0" dirty="0" smtClean="0"/>
                        <a:t> is required of us?</a:t>
                      </a:r>
                      <a:endParaRPr lang="en-US" sz="1400" b="1" dirty="0"/>
                    </a:p>
                  </a:txBody>
                  <a:tcPr marL="91443" marR="91443" marT="45726" marB="45726"/>
                </a:tc>
                <a:tc>
                  <a:txBody>
                    <a:bodyPr/>
                    <a:lstStyle/>
                    <a:p>
                      <a:r>
                        <a:rPr lang="en-US" sz="1600" b="1" dirty="0" smtClean="0"/>
                        <a:t>Consciously build</a:t>
                      </a:r>
                      <a:r>
                        <a:rPr lang="en-US" sz="1600" b="1" baseline="0" dirty="0" smtClean="0"/>
                        <a:t> </a:t>
                      </a:r>
                      <a:r>
                        <a:rPr lang="en-US" sz="1600" b="0" baseline="0" dirty="0" smtClean="0"/>
                        <a:t>our</a:t>
                      </a:r>
                      <a:r>
                        <a:rPr lang="en-US" sz="1600" b="1" dirty="0" smtClean="0"/>
                        <a:t> </a:t>
                      </a:r>
                      <a:r>
                        <a:rPr lang="en-US" sz="1600" dirty="0" smtClean="0"/>
                        <a:t>mindfulness </a:t>
                      </a:r>
                      <a:r>
                        <a:rPr lang="en-US" sz="1600" smtClean="0"/>
                        <a:t>(awareness), </a:t>
                      </a:r>
                      <a:r>
                        <a:rPr lang="en-US" sz="1600" dirty="0" smtClean="0"/>
                        <a:t>hope (vision),</a:t>
                      </a:r>
                      <a:r>
                        <a:rPr lang="en-US" sz="1600" baseline="0" dirty="0" smtClean="0"/>
                        <a:t> compassion (others) play / exploration.</a:t>
                      </a:r>
                      <a:endParaRPr lang="en-US" sz="1600" dirty="0"/>
                    </a:p>
                  </a:txBody>
                  <a:tcPr marL="91443" marR="91443" marT="45726" marB="45726"/>
                </a:tc>
                <a:tc>
                  <a:txBody>
                    <a:bodyPr/>
                    <a:lstStyle/>
                    <a:p>
                      <a:r>
                        <a:rPr lang="en-US" sz="1600" b="1" dirty="0" smtClean="0"/>
                        <a:t>Notice the</a:t>
                      </a:r>
                      <a:r>
                        <a:rPr lang="en-US" sz="1600" b="1" baseline="0" dirty="0" smtClean="0"/>
                        <a:t> signs</a:t>
                      </a:r>
                      <a:r>
                        <a:rPr lang="en-US" sz="1600" dirty="0" smtClean="0"/>
                        <a:t>: tend to adopt approach (aggression) or avoidance (retreat) </a:t>
                      </a:r>
                      <a:r>
                        <a:rPr lang="en-US" sz="1600" dirty="0" err="1" smtClean="0"/>
                        <a:t>behaviours</a:t>
                      </a:r>
                      <a:r>
                        <a:rPr lang="en-US" sz="1600" dirty="0" smtClean="0"/>
                        <a:t>. People will notice these and respond</a:t>
                      </a:r>
                      <a:r>
                        <a:rPr lang="en-US" sz="1600" baseline="0" dirty="0" smtClean="0"/>
                        <a:t> in kind</a:t>
                      </a:r>
                      <a:r>
                        <a:rPr lang="en-US" sz="1600" dirty="0" smtClean="0"/>
                        <a:t>.  </a:t>
                      </a:r>
                      <a:endParaRPr lang="en-US" sz="1600" dirty="0"/>
                    </a:p>
                  </a:txBody>
                  <a:tcPr marL="91443" marR="91443" marT="45726" marB="45726"/>
                </a:tc>
              </a:tr>
            </a:tbl>
          </a:graphicData>
        </a:graphic>
      </p:graphicFrame>
    </p:spTree>
    <p:extLst>
      <p:ext uri="{BB962C8B-B14F-4D97-AF65-F5344CB8AC3E}">
        <p14:creationId xmlns:p14="http://schemas.microsoft.com/office/powerpoint/2010/main" val="731193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bwMode="auto">
          <a:xfrm>
            <a:off x="463823" y="404664"/>
            <a:ext cx="4618856" cy="21602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kern="1200">
                <a:solidFill>
                  <a:srgbClr val="C00000"/>
                </a:solidFill>
                <a:latin typeface="+mn-lt"/>
                <a:ea typeface="+mj-ea"/>
                <a:cs typeface="Arial" pitchFamily="34" charset="0"/>
              </a:defRPr>
            </a:lvl1pPr>
            <a:lvl2pPr algn="l" rtl="0" eaLnBrk="1" fontAlgn="base" hangingPunct="1">
              <a:spcBef>
                <a:spcPct val="0"/>
              </a:spcBef>
              <a:spcAft>
                <a:spcPct val="0"/>
              </a:spcAft>
              <a:defRPr sz="4400">
                <a:solidFill>
                  <a:srgbClr val="C00000"/>
                </a:solidFill>
                <a:latin typeface="Arial" charset="0"/>
                <a:cs typeface="Arial" charset="0"/>
              </a:defRPr>
            </a:lvl2pPr>
            <a:lvl3pPr algn="l" rtl="0" eaLnBrk="1" fontAlgn="base" hangingPunct="1">
              <a:spcBef>
                <a:spcPct val="0"/>
              </a:spcBef>
              <a:spcAft>
                <a:spcPct val="0"/>
              </a:spcAft>
              <a:defRPr sz="4400">
                <a:solidFill>
                  <a:srgbClr val="C00000"/>
                </a:solidFill>
                <a:latin typeface="Arial" charset="0"/>
                <a:cs typeface="Arial" charset="0"/>
              </a:defRPr>
            </a:lvl3pPr>
            <a:lvl4pPr algn="l" rtl="0" eaLnBrk="1" fontAlgn="base" hangingPunct="1">
              <a:spcBef>
                <a:spcPct val="0"/>
              </a:spcBef>
              <a:spcAft>
                <a:spcPct val="0"/>
              </a:spcAft>
              <a:defRPr sz="4400">
                <a:solidFill>
                  <a:srgbClr val="C00000"/>
                </a:solidFill>
                <a:latin typeface="Arial" charset="0"/>
                <a:cs typeface="Arial" charset="0"/>
              </a:defRPr>
            </a:lvl4pPr>
            <a:lvl5pPr algn="l" rtl="0" eaLnBrk="1" fontAlgn="base" hangingPunct="1">
              <a:spcBef>
                <a:spcPct val="0"/>
              </a:spcBef>
              <a:spcAft>
                <a:spcPct val="0"/>
              </a:spcAft>
              <a:defRPr sz="4400">
                <a:solidFill>
                  <a:srgbClr val="C00000"/>
                </a:solidFill>
                <a:latin typeface="Arial" charset="0"/>
                <a:cs typeface="Arial" charset="0"/>
              </a:defRPr>
            </a:lvl5pPr>
            <a:lvl6pPr marL="457200" algn="l" rtl="0" eaLnBrk="1" fontAlgn="base" hangingPunct="1">
              <a:spcBef>
                <a:spcPct val="0"/>
              </a:spcBef>
              <a:spcAft>
                <a:spcPct val="0"/>
              </a:spcAft>
              <a:defRPr sz="4400">
                <a:solidFill>
                  <a:srgbClr val="FF0000"/>
                </a:solidFill>
                <a:latin typeface="Arial" charset="0"/>
                <a:cs typeface="Arial" charset="0"/>
              </a:defRPr>
            </a:lvl6pPr>
            <a:lvl7pPr marL="914400" algn="l" rtl="0" eaLnBrk="1" fontAlgn="base" hangingPunct="1">
              <a:spcBef>
                <a:spcPct val="0"/>
              </a:spcBef>
              <a:spcAft>
                <a:spcPct val="0"/>
              </a:spcAft>
              <a:defRPr sz="4400">
                <a:solidFill>
                  <a:srgbClr val="FF0000"/>
                </a:solidFill>
                <a:latin typeface="Arial" charset="0"/>
                <a:cs typeface="Arial" charset="0"/>
              </a:defRPr>
            </a:lvl7pPr>
            <a:lvl8pPr marL="1371600" algn="l" rtl="0" eaLnBrk="1" fontAlgn="base" hangingPunct="1">
              <a:spcBef>
                <a:spcPct val="0"/>
              </a:spcBef>
              <a:spcAft>
                <a:spcPct val="0"/>
              </a:spcAft>
              <a:defRPr sz="4400">
                <a:solidFill>
                  <a:srgbClr val="FF0000"/>
                </a:solidFill>
                <a:latin typeface="Arial" charset="0"/>
                <a:cs typeface="Arial" charset="0"/>
              </a:defRPr>
            </a:lvl8pPr>
            <a:lvl9pPr marL="1828800" algn="l" rtl="0" eaLnBrk="1" fontAlgn="base" hangingPunct="1">
              <a:spcBef>
                <a:spcPct val="0"/>
              </a:spcBef>
              <a:spcAft>
                <a:spcPct val="0"/>
              </a:spcAft>
              <a:defRPr sz="4400">
                <a:solidFill>
                  <a:srgbClr val="FF0000"/>
                </a:solidFill>
                <a:latin typeface="Arial" charset="0"/>
                <a:cs typeface="Arial" charset="0"/>
              </a:defRPr>
            </a:lvl9pPr>
          </a:lstStyle>
          <a:p>
            <a:r>
              <a:rPr lang="en-GB" dirty="0" smtClean="0"/>
              <a:t>Appreciative Mindfulness</a:t>
            </a:r>
            <a:endParaRPr lang="en-GB"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04664"/>
            <a:ext cx="3206754" cy="2445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7015" y="3068960"/>
            <a:ext cx="8677473" cy="3539430"/>
          </a:xfrm>
          <a:prstGeom prst="rect">
            <a:avLst/>
          </a:prstGeom>
          <a:noFill/>
        </p:spPr>
        <p:txBody>
          <a:bodyPr wrap="square" rtlCol="0">
            <a:spAutoFit/>
          </a:bodyPr>
          <a:lstStyle/>
          <a:p>
            <a:r>
              <a:rPr lang="en-GB" sz="3200" dirty="0" smtClean="0"/>
              <a:t>‘The </a:t>
            </a:r>
            <a:r>
              <a:rPr lang="en-GB" sz="3200" dirty="0"/>
              <a:t>first </a:t>
            </a:r>
            <a:r>
              <a:rPr lang="en-GB" sz="3200" dirty="0" smtClean="0"/>
              <a:t>element is </a:t>
            </a:r>
            <a:r>
              <a:rPr lang="en-GB" sz="3200" i="1" dirty="0"/>
              <a:t>mindfulness, </a:t>
            </a:r>
            <a:r>
              <a:rPr lang="en-GB" sz="3200" dirty="0"/>
              <a:t>or living in a state </a:t>
            </a:r>
            <a:r>
              <a:rPr lang="en-GB" sz="3200" dirty="0" smtClean="0"/>
              <a:t>of full</a:t>
            </a:r>
            <a:r>
              <a:rPr lang="en-GB" sz="3200" dirty="0"/>
              <a:t>, conscious awareness of </a:t>
            </a:r>
            <a:r>
              <a:rPr lang="en-GB" sz="3200" dirty="0" smtClean="0"/>
              <a:t>one’s whole </a:t>
            </a:r>
            <a:r>
              <a:rPr lang="en-GB" sz="3200" dirty="0"/>
              <a:t>self, other people, and </a:t>
            </a:r>
            <a:r>
              <a:rPr lang="en-GB" sz="3200" dirty="0" smtClean="0"/>
              <a:t>the context </a:t>
            </a:r>
            <a:r>
              <a:rPr lang="en-GB" sz="3200" dirty="0"/>
              <a:t>in which we live and work</a:t>
            </a:r>
            <a:r>
              <a:rPr lang="en-GB" sz="3200" dirty="0" smtClean="0"/>
              <a:t>. In </a:t>
            </a:r>
            <a:r>
              <a:rPr lang="en-GB" sz="3200" dirty="0"/>
              <a:t>effect, mindfulness means </a:t>
            </a:r>
            <a:r>
              <a:rPr lang="en-GB" sz="3200" dirty="0" smtClean="0"/>
              <a:t>being awake</a:t>
            </a:r>
            <a:r>
              <a:rPr lang="en-GB" sz="3200" dirty="0"/>
              <a:t>, aware and </a:t>
            </a:r>
            <a:r>
              <a:rPr lang="en-GB" sz="3200" dirty="0" smtClean="0"/>
              <a:t>constantly attending </a:t>
            </a:r>
            <a:r>
              <a:rPr lang="en-GB" sz="3200" dirty="0"/>
              <a:t>to ourselves and to </a:t>
            </a:r>
            <a:r>
              <a:rPr lang="en-GB" sz="3200" dirty="0" smtClean="0"/>
              <a:t>the world </a:t>
            </a:r>
            <a:r>
              <a:rPr lang="en-GB" sz="3200" dirty="0"/>
              <a:t>around us</a:t>
            </a:r>
            <a:r>
              <a:rPr lang="en-GB" sz="3200" dirty="0" smtClean="0"/>
              <a:t>.’</a:t>
            </a:r>
          </a:p>
          <a:p>
            <a:pPr algn="r"/>
            <a:r>
              <a:rPr lang="en-GB" sz="3200" dirty="0"/>
              <a:t>McKee </a:t>
            </a:r>
            <a:r>
              <a:rPr lang="en-GB" sz="3200" i="1" dirty="0"/>
              <a:t>et al </a:t>
            </a:r>
            <a:r>
              <a:rPr lang="en-GB" sz="3200" dirty="0"/>
              <a:t>(2006: 2</a:t>
            </a:r>
            <a:r>
              <a:rPr lang="en-GB" sz="3200" dirty="0" smtClean="0"/>
              <a:t>)</a:t>
            </a:r>
            <a:endParaRPr lang="en-GB" sz="3200" dirty="0"/>
          </a:p>
        </p:txBody>
      </p:sp>
    </p:spTree>
    <p:extLst>
      <p:ext uri="{BB962C8B-B14F-4D97-AF65-F5344CB8AC3E}">
        <p14:creationId xmlns:p14="http://schemas.microsoft.com/office/powerpoint/2010/main" val="336825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51731"/>
          </a:xfrm>
        </p:spPr>
        <p:txBody>
          <a:bodyPr/>
          <a:lstStyle/>
          <a:p>
            <a:r>
              <a:rPr lang="en-GB" dirty="0" smtClean="0"/>
              <a:t>Developing Mindfulness -  An illustrative selection of resources</a:t>
            </a:r>
            <a:endParaRPr lang="en-GB" dirty="0"/>
          </a:p>
        </p:txBody>
      </p:sp>
      <p:sp>
        <p:nvSpPr>
          <p:cNvPr id="3" name="Content Placeholder 2"/>
          <p:cNvSpPr>
            <a:spLocks noGrp="1"/>
          </p:cNvSpPr>
          <p:nvPr>
            <p:ph idx="1"/>
          </p:nvPr>
        </p:nvSpPr>
        <p:spPr>
          <a:xfrm>
            <a:off x="179512" y="1556792"/>
            <a:ext cx="8507288" cy="5072608"/>
          </a:xfrm>
        </p:spPr>
        <p:txBody>
          <a:bodyPr/>
          <a:lstStyle/>
          <a:p>
            <a:pPr marL="0" indent="0">
              <a:buNone/>
            </a:pPr>
            <a:r>
              <a:rPr lang="en-GB" sz="2400" dirty="0"/>
              <a:t>ABC News correspondent, Dan </a:t>
            </a:r>
            <a:r>
              <a:rPr lang="en-GB" sz="2400" dirty="0" smtClean="0"/>
              <a:t>Harris on Meditation (4 </a:t>
            </a:r>
            <a:r>
              <a:rPr lang="en-GB" sz="2400" dirty="0" err="1" smtClean="0"/>
              <a:t>mins</a:t>
            </a:r>
            <a:r>
              <a:rPr lang="en-GB" sz="2400" dirty="0" smtClean="0"/>
              <a:t>) </a:t>
            </a:r>
            <a:r>
              <a:rPr lang="en-GB" sz="1600" dirty="0" smtClean="0">
                <a:hlinkClick r:id="rId2"/>
              </a:rPr>
              <a:t>https</a:t>
            </a:r>
            <a:r>
              <a:rPr lang="en-GB" sz="1600" dirty="0">
                <a:hlinkClick r:id="rId2"/>
              </a:rPr>
              <a:t>://</a:t>
            </a:r>
            <a:r>
              <a:rPr lang="en-GB" sz="1600" dirty="0" smtClean="0">
                <a:hlinkClick r:id="rId2"/>
              </a:rPr>
              <a:t>www.youtube.com/watch?v=FAcTIrA2Qhk</a:t>
            </a:r>
            <a:endParaRPr lang="en-GB" sz="1600" dirty="0" smtClean="0"/>
          </a:p>
          <a:p>
            <a:pPr marL="0" indent="0">
              <a:buNone/>
            </a:pPr>
            <a:endParaRPr lang="en-GB" sz="1600" dirty="0" smtClean="0"/>
          </a:p>
          <a:p>
            <a:pPr marL="0" indent="0">
              <a:buNone/>
            </a:pPr>
            <a:r>
              <a:rPr lang="en-GB" sz="2400" dirty="0" smtClean="0"/>
              <a:t>Mindfulness </a:t>
            </a:r>
            <a:r>
              <a:rPr lang="en-GB" sz="2400" dirty="0"/>
              <a:t>with Jon </a:t>
            </a:r>
            <a:r>
              <a:rPr lang="en-GB" sz="2400" dirty="0" err="1"/>
              <a:t>Kabat-Zinn</a:t>
            </a:r>
            <a:r>
              <a:rPr lang="en-GB" sz="2400" dirty="0"/>
              <a:t> (speaking at Google)</a:t>
            </a:r>
          </a:p>
          <a:p>
            <a:pPr marL="0" indent="0">
              <a:buNone/>
            </a:pPr>
            <a:r>
              <a:rPr lang="en-GB" sz="1600" dirty="0">
                <a:hlinkClick r:id="rId3"/>
              </a:rPr>
              <a:t>https://www.youtube.com/watch?v=3nwwKbM_vJc</a:t>
            </a:r>
            <a:endParaRPr lang="en-GB" sz="1600" dirty="0"/>
          </a:p>
          <a:p>
            <a:pPr marL="0" indent="0">
              <a:buNone/>
            </a:pPr>
            <a:endParaRPr lang="en-GB" sz="1200" dirty="0" smtClean="0"/>
          </a:p>
          <a:p>
            <a:pPr marL="0" indent="0">
              <a:buNone/>
            </a:pPr>
            <a:r>
              <a:rPr lang="en-GB" sz="2400" dirty="0" smtClean="0"/>
              <a:t>Yoga </a:t>
            </a:r>
            <a:r>
              <a:rPr lang="en-GB" sz="2400" dirty="0"/>
              <a:t>and Mindfulness</a:t>
            </a:r>
          </a:p>
          <a:p>
            <a:pPr marL="0" indent="0">
              <a:buNone/>
            </a:pPr>
            <a:r>
              <a:rPr lang="en-GB" sz="2400" dirty="0">
                <a:hlinkClick r:id="rId4"/>
              </a:rPr>
              <a:t>http://www.yogajournal.com/article/practice-section/peace-of-mind/</a:t>
            </a:r>
            <a:endParaRPr lang="en-GB" sz="2400" dirty="0"/>
          </a:p>
          <a:p>
            <a:pPr marL="0" indent="0">
              <a:buNone/>
            </a:pPr>
            <a:endParaRPr lang="en-GB" sz="1200" dirty="0"/>
          </a:p>
          <a:p>
            <a:pPr marL="0" indent="0">
              <a:buNone/>
            </a:pPr>
            <a:r>
              <a:rPr lang="en-GB" sz="2400" dirty="0" smtClean="0"/>
              <a:t>Buddhist </a:t>
            </a:r>
            <a:r>
              <a:rPr lang="en-GB" sz="2400" dirty="0" err="1" smtClean="0"/>
              <a:t>Vipassana</a:t>
            </a:r>
            <a:r>
              <a:rPr lang="en-GB" sz="2400" dirty="0" smtClean="0"/>
              <a:t> Meditation</a:t>
            </a:r>
          </a:p>
          <a:p>
            <a:pPr marL="0" indent="0">
              <a:buNone/>
            </a:pPr>
            <a:r>
              <a:rPr lang="en-GB" sz="1600" dirty="0">
                <a:hlinkClick r:id="rId5"/>
              </a:rPr>
              <a:t>http://</a:t>
            </a:r>
            <a:r>
              <a:rPr lang="en-GB" sz="1600" dirty="0" smtClean="0">
                <a:hlinkClick r:id="rId5"/>
              </a:rPr>
              <a:t>www.dhamma.org/en-US/index</a:t>
            </a:r>
            <a:endParaRPr lang="en-GB" sz="1600" dirty="0" smtClean="0"/>
          </a:p>
          <a:p>
            <a:pPr marL="0" indent="0">
              <a:buNone/>
            </a:pPr>
            <a:endParaRPr lang="en-GB" sz="1200" dirty="0"/>
          </a:p>
          <a:p>
            <a:pPr marL="0" indent="0">
              <a:buNone/>
            </a:pPr>
            <a:r>
              <a:rPr lang="en-GB" sz="2400" dirty="0"/>
              <a:t>Christian Mediation and Mindfulness</a:t>
            </a:r>
          </a:p>
          <a:p>
            <a:pPr marL="0" indent="0">
              <a:buNone/>
            </a:pPr>
            <a:r>
              <a:rPr lang="en-GB" sz="1600" dirty="0">
                <a:hlinkClick r:id="rId6"/>
              </a:rPr>
              <a:t>http://christianmeditation.org.uk</a:t>
            </a:r>
            <a:r>
              <a:rPr lang="en-GB" sz="1600" dirty="0" smtClean="0">
                <a:hlinkClick r:id="rId6"/>
              </a:rPr>
              <a:t>/</a:t>
            </a:r>
            <a:endParaRPr lang="en-GB" sz="1600" dirty="0" smtClean="0"/>
          </a:p>
        </p:txBody>
      </p:sp>
    </p:spTree>
    <p:extLst>
      <p:ext uri="{BB962C8B-B14F-4D97-AF65-F5344CB8AC3E}">
        <p14:creationId xmlns:p14="http://schemas.microsoft.com/office/powerpoint/2010/main" val="766049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88987"/>
          </a:xfrm>
        </p:spPr>
        <p:txBody>
          <a:bodyPr/>
          <a:lstStyle/>
          <a:p>
            <a:r>
              <a:rPr lang="en-GB" dirty="0" smtClean="0"/>
              <a:t>Hope and Openness to Change</a:t>
            </a:r>
            <a:endParaRPr lang="en-GB" dirty="0"/>
          </a:p>
        </p:txBody>
      </p:sp>
      <p:sp>
        <p:nvSpPr>
          <p:cNvPr id="3" name="Content Placeholder 2"/>
          <p:cNvSpPr>
            <a:spLocks noGrp="1"/>
          </p:cNvSpPr>
          <p:nvPr>
            <p:ph idx="1"/>
          </p:nvPr>
        </p:nvSpPr>
        <p:spPr/>
        <p:txBody>
          <a:bodyPr/>
          <a:lstStyle/>
          <a:p>
            <a:pPr marL="0" indent="0">
              <a:buNone/>
            </a:pPr>
            <a:r>
              <a:rPr lang="en-GB" dirty="0" smtClean="0"/>
              <a:t>‘</a:t>
            </a:r>
            <a:r>
              <a:rPr lang="en-GB" dirty="0"/>
              <a:t>Hope, like other positive emotions, has a </a:t>
            </a:r>
            <a:r>
              <a:rPr lang="en-GB" dirty="0" smtClean="0"/>
              <a:t>positive impact </a:t>
            </a:r>
            <a:r>
              <a:rPr lang="en-GB" dirty="0"/>
              <a:t>on our brains and hormones. It affects </a:t>
            </a:r>
            <a:r>
              <a:rPr lang="en-GB" dirty="0" smtClean="0"/>
              <a:t>our perceptions </a:t>
            </a:r>
            <a:r>
              <a:rPr lang="en-GB" dirty="0"/>
              <a:t>of the events around us, so that we tend </a:t>
            </a:r>
            <a:r>
              <a:rPr lang="en-GB" dirty="0" smtClean="0"/>
              <a:t>to see </a:t>
            </a:r>
            <a:r>
              <a:rPr lang="en-GB" dirty="0"/>
              <a:t>things more positively. Such contemplation then </a:t>
            </a:r>
            <a:r>
              <a:rPr lang="en-GB" dirty="0" smtClean="0"/>
              <a:t>slows breathing</a:t>
            </a:r>
            <a:r>
              <a:rPr lang="en-GB" dirty="0"/>
              <a:t>, lowers blood pressure, strengthens the </a:t>
            </a:r>
            <a:r>
              <a:rPr lang="en-GB" dirty="0" smtClean="0"/>
              <a:t>immune system </a:t>
            </a:r>
            <a:r>
              <a:rPr lang="en-GB" dirty="0"/>
              <a:t>and engages the parasympathetic nervous </a:t>
            </a:r>
            <a:r>
              <a:rPr lang="en-GB" dirty="0" smtClean="0"/>
              <a:t>system. We </a:t>
            </a:r>
            <a:r>
              <a:rPr lang="en-GB" dirty="0"/>
              <a:t>feel calm, happy, amused and optimistic. We are </a:t>
            </a:r>
            <a:r>
              <a:rPr lang="en-GB" dirty="0" smtClean="0"/>
              <a:t>up for </a:t>
            </a:r>
            <a:r>
              <a:rPr lang="en-GB" dirty="0"/>
              <a:t>the challenges </a:t>
            </a:r>
            <a:r>
              <a:rPr lang="en-GB" dirty="0" smtClean="0"/>
              <a:t>ahead.’</a:t>
            </a:r>
          </a:p>
          <a:p>
            <a:pPr marL="0" indent="0" algn="r">
              <a:buNone/>
            </a:pPr>
            <a:r>
              <a:rPr lang="en-GB" dirty="0" smtClean="0"/>
              <a:t>McKee </a:t>
            </a:r>
            <a:r>
              <a:rPr lang="en-GB" i="1" dirty="0"/>
              <a:t>et al </a:t>
            </a:r>
            <a:r>
              <a:rPr lang="en-GB" dirty="0"/>
              <a:t>(2006: </a:t>
            </a:r>
            <a:r>
              <a:rPr lang="en-GB" dirty="0" smtClean="0"/>
              <a:t>3-4)</a:t>
            </a:r>
            <a:endParaRPr lang="en-GB" dirty="0"/>
          </a:p>
        </p:txBody>
      </p:sp>
    </p:spTree>
    <p:extLst>
      <p:ext uri="{BB962C8B-B14F-4D97-AF65-F5344CB8AC3E}">
        <p14:creationId xmlns:p14="http://schemas.microsoft.com/office/powerpoint/2010/main" val="478879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88987"/>
          </a:xfrm>
        </p:spPr>
        <p:txBody>
          <a:bodyPr/>
          <a:lstStyle/>
          <a:p>
            <a:r>
              <a:rPr lang="en-GB" dirty="0"/>
              <a:t>Openness to Change</a:t>
            </a:r>
          </a:p>
        </p:txBody>
      </p:sp>
      <p:sp>
        <p:nvSpPr>
          <p:cNvPr id="3" name="Content Placeholder 2"/>
          <p:cNvSpPr>
            <a:spLocks noGrp="1"/>
          </p:cNvSpPr>
          <p:nvPr>
            <p:ph idx="1"/>
          </p:nvPr>
        </p:nvSpPr>
        <p:spPr>
          <a:xfrm>
            <a:off x="323528" y="1066800"/>
            <a:ext cx="8496944" cy="5562600"/>
          </a:xfrm>
        </p:spPr>
        <p:txBody>
          <a:bodyPr/>
          <a:lstStyle/>
          <a:p>
            <a:pPr marL="0" indent="0">
              <a:buNone/>
            </a:pPr>
            <a:r>
              <a:rPr lang="en-GB" dirty="0" smtClean="0"/>
              <a:t>‘…when </a:t>
            </a:r>
            <a:r>
              <a:rPr lang="en-GB" dirty="0"/>
              <a:t>a person engages in </a:t>
            </a:r>
            <a:r>
              <a:rPr lang="en-GB" dirty="0" smtClean="0"/>
              <a:t>an analytic </a:t>
            </a:r>
            <a:r>
              <a:rPr lang="en-GB" dirty="0"/>
              <a:t>task, such as financial analysis, </a:t>
            </a:r>
            <a:r>
              <a:rPr lang="en-GB" dirty="0" smtClean="0"/>
              <a:t>engineering an </a:t>
            </a:r>
            <a:r>
              <a:rPr lang="en-GB" dirty="0"/>
              <a:t>information system, or problem </a:t>
            </a:r>
            <a:r>
              <a:rPr lang="en-GB" dirty="0" smtClean="0"/>
              <a:t>solving, they </a:t>
            </a:r>
            <a:r>
              <a:rPr lang="en-GB" dirty="0"/>
              <a:t>activate the task positive network (TPN); </a:t>
            </a:r>
            <a:r>
              <a:rPr lang="en-GB" dirty="0" smtClean="0"/>
              <a:t>however, when </a:t>
            </a:r>
            <a:r>
              <a:rPr lang="en-GB" dirty="0"/>
              <a:t>a person is paying attention to </a:t>
            </a:r>
            <a:r>
              <a:rPr lang="en-GB" dirty="0" smtClean="0"/>
              <a:t>other people</a:t>
            </a:r>
            <a:r>
              <a:rPr lang="en-GB" dirty="0"/>
              <a:t>, their emotions, considering whether </a:t>
            </a:r>
            <a:r>
              <a:rPr lang="en-GB" dirty="0" smtClean="0"/>
              <a:t>actions are </a:t>
            </a:r>
            <a:r>
              <a:rPr lang="en-GB" dirty="0"/>
              <a:t>fair, or </a:t>
            </a:r>
            <a:r>
              <a:rPr lang="en-GB" dirty="0">
                <a:solidFill>
                  <a:schemeClr val="accent1"/>
                </a:solidFill>
              </a:rPr>
              <a:t>being open to new ideas</a:t>
            </a:r>
            <a:r>
              <a:rPr lang="en-GB" dirty="0"/>
              <a:t>, </a:t>
            </a:r>
            <a:r>
              <a:rPr lang="en-GB" dirty="0" smtClean="0"/>
              <a:t>they activate </a:t>
            </a:r>
            <a:r>
              <a:rPr lang="en-GB" dirty="0"/>
              <a:t>a subset of the default mode </a:t>
            </a:r>
            <a:r>
              <a:rPr lang="en-GB" dirty="0" smtClean="0"/>
              <a:t>network (DMN</a:t>
            </a:r>
            <a:r>
              <a:rPr lang="en-GB" dirty="0"/>
              <a:t>). </a:t>
            </a:r>
            <a:r>
              <a:rPr lang="en-GB" dirty="0" smtClean="0"/>
              <a:t>These </a:t>
            </a:r>
            <a:r>
              <a:rPr lang="en-GB" dirty="0"/>
              <a:t>two networks have little overlap </a:t>
            </a:r>
            <a:r>
              <a:rPr lang="en-GB" dirty="0" smtClean="0"/>
              <a:t>and suppress </a:t>
            </a:r>
            <a:r>
              <a:rPr lang="en-GB" dirty="0"/>
              <a:t>each other</a:t>
            </a:r>
            <a:r>
              <a:rPr lang="en-GB" dirty="0" smtClean="0"/>
              <a:t>.’</a:t>
            </a:r>
          </a:p>
          <a:p>
            <a:pPr marL="0" indent="0" algn="r">
              <a:buNone/>
            </a:pPr>
            <a:r>
              <a:rPr lang="en-GB" dirty="0" err="1" smtClean="0"/>
              <a:t>Boyatzis</a:t>
            </a:r>
            <a:r>
              <a:rPr lang="en-GB" dirty="0" smtClean="0"/>
              <a:t> (2014: 301; see also </a:t>
            </a:r>
            <a:r>
              <a:rPr lang="en-GB" dirty="0" err="1" smtClean="0"/>
              <a:t>Boyatzis</a:t>
            </a:r>
            <a:r>
              <a:rPr lang="en-GB" dirty="0" smtClean="0"/>
              <a:t> et al 2012b)</a:t>
            </a:r>
            <a:endParaRPr lang="en-GB" dirty="0"/>
          </a:p>
        </p:txBody>
      </p:sp>
    </p:spTree>
    <p:extLst>
      <p:ext uri="{BB962C8B-B14F-4D97-AF65-F5344CB8AC3E}">
        <p14:creationId xmlns:p14="http://schemas.microsoft.com/office/powerpoint/2010/main" val="1380153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788987"/>
          </a:xfrm>
        </p:spPr>
        <p:txBody>
          <a:bodyPr/>
          <a:lstStyle/>
          <a:p>
            <a:r>
              <a:rPr lang="en-GB" dirty="0" smtClean="0"/>
              <a:t>Open-mindedness and Change</a:t>
            </a:r>
            <a:endParaRPr lang="en-GB" dirty="0"/>
          </a:p>
        </p:txBody>
      </p:sp>
      <p:sp>
        <p:nvSpPr>
          <p:cNvPr id="3" name="Content Placeholder 2"/>
          <p:cNvSpPr>
            <a:spLocks noGrp="1"/>
          </p:cNvSpPr>
          <p:nvPr>
            <p:ph idx="1"/>
          </p:nvPr>
        </p:nvSpPr>
        <p:spPr>
          <a:xfrm>
            <a:off x="457200" y="1340768"/>
            <a:ext cx="8229600" cy="5288632"/>
          </a:xfrm>
        </p:spPr>
        <p:txBody>
          <a:bodyPr/>
          <a:lstStyle/>
          <a:p>
            <a:pPr marL="0" indent="0">
              <a:buNone/>
            </a:pPr>
            <a:r>
              <a:rPr lang="en-GB" dirty="0"/>
              <a:t>Willing to consider new ideas (Oxford English Dictionary 2007</a:t>
            </a:r>
            <a:r>
              <a:rPr lang="en-GB" dirty="0" smtClean="0"/>
              <a:t>).</a:t>
            </a:r>
          </a:p>
          <a:p>
            <a:pPr marL="0" indent="0">
              <a:buNone/>
            </a:pPr>
            <a:r>
              <a:rPr lang="en-GB" dirty="0"/>
              <a:t/>
            </a:r>
            <a:br>
              <a:rPr lang="en-GB" dirty="0"/>
            </a:br>
            <a:r>
              <a:rPr lang="en-GB" dirty="0"/>
              <a:t>Employer's definition:</a:t>
            </a:r>
            <a:br>
              <a:rPr lang="en-GB" dirty="0"/>
            </a:br>
            <a:r>
              <a:rPr lang="en-GB" i="1" dirty="0"/>
              <a:t>'The graduate must show a willingness to have a go.'</a:t>
            </a:r>
            <a:r>
              <a:rPr lang="en-GB" dirty="0"/>
              <a:t/>
            </a:r>
            <a:br>
              <a:rPr lang="en-GB" dirty="0"/>
            </a:br>
            <a:r>
              <a:rPr lang="en-GB" i="1" dirty="0"/>
              <a:t>'Open to fresh challenges; new techniques, new roles. A willingness to do things neither obvious, or familiar.'</a:t>
            </a:r>
            <a:r>
              <a:rPr lang="en-GB" dirty="0"/>
              <a:t> </a:t>
            </a:r>
          </a:p>
        </p:txBody>
      </p:sp>
    </p:spTree>
    <p:extLst>
      <p:ext uri="{BB962C8B-B14F-4D97-AF65-F5344CB8AC3E}">
        <p14:creationId xmlns:p14="http://schemas.microsoft.com/office/powerpoint/2010/main" val="718231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424936" cy="1178808"/>
          </a:xfrm>
        </p:spPr>
        <p:txBody>
          <a:bodyPr/>
          <a:lstStyle/>
          <a:p>
            <a:r>
              <a:rPr lang="en-GB" dirty="0" smtClean="0"/>
              <a:t>16PF Assessment:</a:t>
            </a:r>
            <a:br>
              <a:rPr lang="en-GB" dirty="0" smtClean="0"/>
            </a:br>
            <a:r>
              <a:rPr lang="en-GB" dirty="0" smtClean="0"/>
              <a:t>Links between Personality and Aptitude</a:t>
            </a:r>
            <a:endParaRPr lang="en-GB" dirty="0"/>
          </a:p>
        </p:txBody>
      </p:sp>
      <p:sp>
        <p:nvSpPr>
          <p:cNvPr id="3" name="Content Placeholder 2"/>
          <p:cNvSpPr>
            <a:spLocks noGrp="1"/>
          </p:cNvSpPr>
          <p:nvPr>
            <p:ph idx="1"/>
          </p:nvPr>
        </p:nvSpPr>
        <p:spPr>
          <a:xfrm>
            <a:off x="457200" y="1412776"/>
            <a:ext cx="8435280" cy="5216624"/>
          </a:xfrm>
        </p:spPr>
        <p:txBody>
          <a:bodyPr/>
          <a:lstStyle/>
          <a:p>
            <a:r>
              <a:rPr lang="en-GB" sz="2800" dirty="0" smtClean="0"/>
              <a:t>Result of scientific research into the basic elements of human personality</a:t>
            </a:r>
          </a:p>
          <a:p>
            <a:r>
              <a:rPr lang="en-GB" sz="2800" dirty="0" smtClean="0"/>
              <a:t>Multi-tiered trait structure that provides rich picture of the whole person including global (Big Five) traits</a:t>
            </a:r>
          </a:p>
          <a:p>
            <a:r>
              <a:rPr lang="en-GB" sz="2800" dirty="0" smtClean="0"/>
              <a:t>Comprehensive, measure of normal range personality</a:t>
            </a:r>
          </a:p>
          <a:p>
            <a:r>
              <a:rPr lang="en-GB" sz="2800" dirty="0" smtClean="0"/>
              <a:t>Extensive research available from a range of applied settings</a:t>
            </a:r>
          </a:p>
          <a:p>
            <a:r>
              <a:rPr lang="en-GB" sz="2800" dirty="0" smtClean="0"/>
              <a:t>Useful in a variety of settings: </a:t>
            </a:r>
            <a:r>
              <a:rPr lang="en-GB" sz="2800" dirty="0"/>
              <a:t> career development, employee selection</a:t>
            </a:r>
            <a:r>
              <a:rPr lang="en-GB" sz="2800" dirty="0" smtClean="0"/>
              <a:t>, clinical, counselling, etc. </a:t>
            </a:r>
          </a:p>
          <a:p>
            <a:r>
              <a:rPr lang="en-GB" sz="2800" dirty="0" smtClean="0"/>
              <a:t>Available in &gt;30 languages worldwide</a:t>
            </a:r>
          </a:p>
          <a:p>
            <a:pPr marL="0" indent="0" algn="r">
              <a:buNone/>
            </a:pPr>
            <a:r>
              <a:rPr lang="en-GB" sz="2800" dirty="0" smtClean="0"/>
              <a:t>Cattell &amp; </a:t>
            </a:r>
            <a:r>
              <a:rPr lang="en-GB" sz="2800" dirty="0" err="1" smtClean="0"/>
              <a:t>Schuerger</a:t>
            </a:r>
            <a:r>
              <a:rPr lang="en-GB" sz="2800" dirty="0" smtClean="0"/>
              <a:t> (2003: 2)</a:t>
            </a:r>
            <a:endParaRPr lang="en-GB" sz="2800" dirty="0"/>
          </a:p>
        </p:txBody>
      </p:sp>
    </p:spTree>
    <p:extLst>
      <p:ext uri="{BB962C8B-B14F-4D97-AF65-F5344CB8AC3E}">
        <p14:creationId xmlns:p14="http://schemas.microsoft.com/office/powerpoint/2010/main" val="3896418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Quick Review of MOIC so far…</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1535732"/>
              </p:ext>
            </p:extLst>
          </p:nvPr>
        </p:nvGraphicFramePr>
        <p:xfrm>
          <a:off x="323528" y="1700809"/>
          <a:ext cx="8520947" cy="5009614"/>
        </p:xfrm>
        <a:graphic>
          <a:graphicData uri="http://schemas.openxmlformats.org/drawingml/2006/table">
            <a:tbl>
              <a:tblPr firstRow="1" bandRow="1">
                <a:tableStyleId>{5C22544A-7EE6-4342-B048-85BDC9FD1C3A}</a:tableStyleId>
              </a:tblPr>
              <a:tblGrid>
                <a:gridCol w="8520947"/>
              </a:tblGrid>
              <a:tr h="772894">
                <a:tc>
                  <a:txBody>
                    <a:bodyPr/>
                    <a:lstStyle/>
                    <a:p>
                      <a:r>
                        <a:rPr lang="en-GB" sz="2400" dirty="0" smtClean="0">
                          <a:solidFill>
                            <a:schemeClr val="tx1"/>
                          </a:solidFill>
                        </a:rPr>
                        <a:t>Aptitudes sought by Employers…</a:t>
                      </a:r>
                      <a:endParaRPr lang="en-GB" sz="2400" dirty="0">
                        <a:solidFill>
                          <a:schemeClr val="tx1"/>
                        </a:solidFill>
                      </a:endParaRPr>
                    </a:p>
                  </a:txBody>
                  <a:tcPr/>
                </a:tc>
              </a:tr>
              <a:tr h="4051641">
                <a:tc>
                  <a:txBody>
                    <a:bodyPr/>
                    <a:lstStyle/>
                    <a:p>
                      <a:r>
                        <a:rPr lang="en-GB" sz="2000" dirty="0" smtClean="0"/>
                        <a:t>‘Skills’ and  ‘how’ evidenced -  qualification or experience?</a:t>
                      </a:r>
                    </a:p>
                    <a:p>
                      <a:endParaRPr lang="en-GB" sz="800" dirty="0" smtClean="0"/>
                    </a:p>
                    <a:p>
                      <a:pPr marL="742950" lvl="1" indent="-285750">
                        <a:buFontTx/>
                        <a:buChar char="-"/>
                      </a:pPr>
                      <a:r>
                        <a:rPr lang="en-GB" sz="2000" baseline="0" dirty="0" smtClean="0"/>
                        <a:t>Motivation</a:t>
                      </a:r>
                    </a:p>
                    <a:p>
                      <a:pPr marL="742950" lvl="1" indent="-285750">
                        <a:buFontTx/>
                        <a:buChar char="-"/>
                      </a:pPr>
                      <a:r>
                        <a:rPr lang="en-GB" sz="2000" baseline="0" dirty="0" smtClean="0"/>
                        <a:t>Confidence</a:t>
                      </a:r>
                    </a:p>
                    <a:p>
                      <a:pPr marL="742950" lvl="1" indent="-285750">
                        <a:buFontTx/>
                        <a:buChar char="-"/>
                      </a:pPr>
                      <a:r>
                        <a:rPr lang="en-GB" sz="2000" baseline="0" dirty="0" smtClean="0"/>
                        <a:t>Resilience</a:t>
                      </a:r>
                    </a:p>
                    <a:p>
                      <a:pPr marL="742950" lvl="1" indent="-285750">
                        <a:buFontTx/>
                        <a:buChar char="-"/>
                      </a:pPr>
                      <a:r>
                        <a:rPr lang="en-GB" sz="2000" baseline="0" dirty="0" smtClean="0"/>
                        <a:t>Initiative</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GB" sz="2000" baseline="0" dirty="0" smtClean="0"/>
                        <a:t>Interpersonal Influence</a:t>
                      </a:r>
                    </a:p>
                    <a:p>
                      <a:pPr marL="742950" lvl="1" indent="-285750">
                        <a:buFontTx/>
                        <a:buChar char="-"/>
                      </a:pPr>
                      <a:r>
                        <a:rPr lang="en-GB" sz="2000" baseline="0" dirty="0" smtClean="0"/>
                        <a:t>Emotional Intelligence</a:t>
                      </a:r>
                    </a:p>
                    <a:p>
                      <a:pPr marL="742950" lvl="1" indent="-285750">
                        <a:buFontTx/>
                        <a:buChar char="-"/>
                      </a:pPr>
                      <a:r>
                        <a:rPr lang="en-GB" sz="2000" baseline="0" dirty="0" smtClean="0"/>
                        <a:t>Open-minded</a:t>
                      </a:r>
                    </a:p>
                    <a:p>
                      <a:pPr marL="742950" lvl="1" indent="-285750">
                        <a:buFontTx/>
                        <a:buChar char="-"/>
                      </a:pPr>
                      <a:r>
                        <a:rPr lang="en-GB" sz="2000" baseline="0" dirty="0" smtClean="0"/>
                        <a:t>Problem-solving</a:t>
                      </a:r>
                    </a:p>
                    <a:p>
                      <a:pPr marL="742950" lvl="1" indent="-285750">
                        <a:buFontTx/>
                        <a:buChar char="-"/>
                      </a:pPr>
                      <a:r>
                        <a:rPr lang="en-GB" sz="2000" baseline="0" dirty="0" smtClean="0"/>
                        <a:t>Team working</a:t>
                      </a:r>
                    </a:p>
                    <a:p>
                      <a:pPr marL="742950" lvl="1" indent="-285750">
                        <a:buFontTx/>
                        <a:buChar char="-"/>
                      </a:pPr>
                      <a:r>
                        <a:rPr lang="en-GB" sz="2000" baseline="0" dirty="0" smtClean="0"/>
                        <a:t>Independent working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u="sng" kern="1200" dirty="0" smtClean="0">
                        <a:solidFill>
                          <a:schemeClr val="dk1"/>
                        </a:solidFill>
                        <a:effectLst/>
                        <a:latin typeface="+mn-lt"/>
                        <a:ea typeface="+mn-ea"/>
                        <a:cs typeface="+mn-cs"/>
                        <a:hlinkClick r:id="rId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kern="1200" dirty="0" smtClean="0">
                          <a:solidFill>
                            <a:schemeClr val="dk1"/>
                          </a:solidFill>
                          <a:effectLst/>
                          <a:latin typeface="+mn-lt"/>
                          <a:ea typeface="+mn-ea"/>
                          <a:cs typeface="+mn-cs"/>
                          <a:hlinkClick r:id="rId2"/>
                        </a:rPr>
                        <a:t>http://myfuture.uwe.ac.uk/RenderPages/RenderLearningObject.aspx?Context=7&amp;Area=3&amp;Room=109&amp;Constellation=73&amp;LearningObject=284</a:t>
                      </a:r>
                      <a:endParaRPr lang="en-GB" sz="1800" kern="1200" dirty="0" smtClean="0">
                        <a:solidFill>
                          <a:schemeClr val="dk1"/>
                        </a:solidFill>
                        <a:effectLst/>
                        <a:latin typeface="+mn-lt"/>
                        <a:ea typeface="+mn-ea"/>
                        <a:cs typeface="+mn-cs"/>
                      </a:endParaRPr>
                    </a:p>
                  </a:txBody>
                  <a:tcPr/>
                </a:tc>
              </a:tr>
            </a:tbl>
          </a:graphicData>
        </a:graphic>
      </p:graphicFrame>
      <p:sp>
        <p:nvSpPr>
          <p:cNvPr id="6" name="TextBox 5"/>
          <p:cNvSpPr txBox="1"/>
          <p:nvPr/>
        </p:nvSpPr>
        <p:spPr>
          <a:xfrm>
            <a:off x="827584" y="3608729"/>
            <a:ext cx="2880320" cy="276999"/>
          </a:xfrm>
          <a:prstGeom prst="rect">
            <a:avLst/>
          </a:prstGeom>
          <a:solidFill>
            <a:srgbClr val="FFFF00">
              <a:alpha val="31000"/>
            </a:srgbClr>
          </a:solidFill>
        </p:spPr>
        <p:txBody>
          <a:bodyPr wrap="square" rtlCol="0">
            <a:spAutoFit/>
          </a:bodyPr>
          <a:lstStyle/>
          <a:p>
            <a:endParaRPr lang="en-GB" sz="1200" dirty="0"/>
          </a:p>
        </p:txBody>
      </p:sp>
      <p:sp>
        <p:nvSpPr>
          <p:cNvPr id="7" name="TextBox 6"/>
          <p:cNvSpPr txBox="1"/>
          <p:nvPr/>
        </p:nvSpPr>
        <p:spPr>
          <a:xfrm>
            <a:off x="851318" y="4149079"/>
            <a:ext cx="2880320" cy="276999"/>
          </a:xfrm>
          <a:prstGeom prst="rect">
            <a:avLst/>
          </a:prstGeom>
          <a:solidFill>
            <a:srgbClr val="FFFF00">
              <a:alpha val="31000"/>
            </a:srgbClr>
          </a:solidFill>
        </p:spPr>
        <p:txBody>
          <a:bodyPr wrap="square" rtlCol="0">
            <a:spAutoFit/>
          </a:bodyPr>
          <a:lstStyle/>
          <a:p>
            <a:endParaRPr lang="en-GB" sz="1200" dirty="0"/>
          </a:p>
        </p:txBody>
      </p:sp>
      <p:sp>
        <p:nvSpPr>
          <p:cNvPr id="8" name="TextBox 7"/>
          <p:cNvSpPr txBox="1"/>
          <p:nvPr/>
        </p:nvSpPr>
        <p:spPr>
          <a:xfrm>
            <a:off x="851318" y="4509120"/>
            <a:ext cx="2880320" cy="276999"/>
          </a:xfrm>
          <a:prstGeom prst="rect">
            <a:avLst/>
          </a:prstGeom>
          <a:solidFill>
            <a:srgbClr val="FFFF00">
              <a:alpha val="31000"/>
            </a:srgbClr>
          </a:solidFill>
        </p:spPr>
        <p:txBody>
          <a:bodyPr wrap="square" rtlCol="0">
            <a:spAutoFit/>
          </a:bodyPr>
          <a:lstStyle/>
          <a:p>
            <a:endParaRPr lang="en-GB" sz="1200" dirty="0"/>
          </a:p>
        </p:txBody>
      </p:sp>
      <p:sp>
        <p:nvSpPr>
          <p:cNvPr id="10" name="TextBox 9"/>
          <p:cNvSpPr txBox="1"/>
          <p:nvPr/>
        </p:nvSpPr>
        <p:spPr>
          <a:xfrm>
            <a:off x="875709" y="4786119"/>
            <a:ext cx="2880320" cy="276999"/>
          </a:xfrm>
          <a:prstGeom prst="rect">
            <a:avLst/>
          </a:prstGeom>
          <a:solidFill>
            <a:srgbClr val="92D050">
              <a:alpha val="31000"/>
            </a:srgbClr>
          </a:solidFill>
        </p:spPr>
        <p:txBody>
          <a:bodyPr wrap="square" rtlCol="0">
            <a:spAutoFit/>
          </a:bodyPr>
          <a:lstStyle>
            <a:defPPr>
              <a:defRPr lang="en-US"/>
            </a:defPPr>
            <a:lvl1pPr>
              <a:defRPr sz="1200"/>
            </a:lvl1pPr>
          </a:lstStyle>
          <a:p>
            <a:endParaRPr lang="en-GB" dirty="0"/>
          </a:p>
        </p:txBody>
      </p:sp>
      <p:sp>
        <p:nvSpPr>
          <p:cNvPr id="11" name="TextBox 10"/>
          <p:cNvSpPr txBox="1"/>
          <p:nvPr/>
        </p:nvSpPr>
        <p:spPr>
          <a:xfrm>
            <a:off x="791192" y="3863280"/>
            <a:ext cx="2880320" cy="276999"/>
          </a:xfrm>
          <a:prstGeom prst="rect">
            <a:avLst/>
          </a:prstGeom>
          <a:solidFill>
            <a:srgbClr val="92D050">
              <a:alpha val="31000"/>
            </a:srgbClr>
          </a:solidFill>
        </p:spPr>
        <p:txBody>
          <a:bodyPr wrap="square" rtlCol="0">
            <a:spAutoFit/>
          </a:bodyPr>
          <a:lstStyle>
            <a:defPPr>
              <a:defRPr lang="en-US"/>
            </a:defPPr>
            <a:lvl1pPr>
              <a:defRPr sz="1200"/>
            </a:lvl1pPr>
          </a:lstStyle>
          <a:p>
            <a:endParaRPr lang="en-GB" dirty="0"/>
          </a:p>
        </p:txBody>
      </p:sp>
      <p:sp>
        <p:nvSpPr>
          <p:cNvPr id="12" name="TextBox 11"/>
          <p:cNvSpPr txBox="1"/>
          <p:nvPr/>
        </p:nvSpPr>
        <p:spPr>
          <a:xfrm>
            <a:off x="791192" y="2996952"/>
            <a:ext cx="2880320" cy="276999"/>
          </a:xfrm>
          <a:prstGeom prst="rect">
            <a:avLst/>
          </a:prstGeom>
          <a:solidFill>
            <a:srgbClr val="92D050">
              <a:alpha val="31000"/>
            </a:srgbClr>
          </a:solidFill>
        </p:spPr>
        <p:txBody>
          <a:bodyPr wrap="square" rtlCol="0">
            <a:spAutoFit/>
          </a:bodyPr>
          <a:lstStyle/>
          <a:p>
            <a:endParaRPr lang="en-GB" sz="1200" dirty="0"/>
          </a:p>
        </p:txBody>
      </p:sp>
      <p:sp>
        <p:nvSpPr>
          <p:cNvPr id="13" name="TextBox 12"/>
          <p:cNvSpPr txBox="1"/>
          <p:nvPr/>
        </p:nvSpPr>
        <p:spPr>
          <a:xfrm>
            <a:off x="791192" y="3273951"/>
            <a:ext cx="2880320" cy="276999"/>
          </a:xfrm>
          <a:prstGeom prst="rect">
            <a:avLst/>
          </a:prstGeom>
          <a:solidFill>
            <a:srgbClr val="92D050">
              <a:alpha val="31000"/>
            </a:srgbClr>
          </a:solidFill>
        </p:spPr>
        <p:txBody>
          <a:bodyPr wrap="square" rtlCol="0">
            <a:spAutoFit/>
          </a:bodyPr>
          <a:lstStyle/>
          <a:p>
            <a:endParaRPr lang="en-GB" sz="1200" dirty="0"/>
          </a:p>
        </p:txBody>
      </p:sp>
      <p:sp>
        <p:nvSpPr>
          <p:cNvPr id="14" name="TextBox 13"/>
          <p:cNvSpPr txBox="1"/>
          <p:nvPr/>
        </p:nvSpPr>
        <p:spPr>
          <a:xfrm>
            <a:off x="3769344" y="3490075"/>
            <a:ext cx="2880320" cy="400110"/>
          </a:xfrm>
          <a:prstGeom prst="rect">
            <a:avLst/>
          </a:prstGeom>
          <a:noFill/>
        </p:spPr>
        <p:txBody>
          <a:bodyPr wrap="square" rtlCol="0">
            <a:spAutoFit/>
          </a:bodyPr>
          <a:lstStyle/>
          <a:p>
            <a:r>
              <a:rPr lang="en-GB" sz="2000" dirty="0" smtClean="0">
                <a:solidFill>
                  <a:srgbClr val="FF0000"/>
                </a:solidFill>
              </a:rPr>
              <a:t>Study Unit 4</a:t>
            </a:r>
            <a:endParaRPr lang="en-GB" sz="2000" dirty="0">
              <a:solidFill>
                <a:srgbClr val="FF0000"/>
              </a:solidFill>
            </a:endParaRPr>
          </a:p>
        </p:txBody>
      </p:sp>
      <p:sp>
        <p:nvSpPr>
          <p:cNvPr id="15" name="TextBox 14"/>
          <p:cNvSpPr txBox="1"/>
          <p:nvPr/>
        </p:nvSpPr>
        <p:spPr>
          <a:xfrm>
            <a:off x="3756029" y="4140279"/>
            <a:ext cx="2880320" cy="400110"/>
          </a:xfrm>
          <a:prstGeom prst="rect">
            <a:avLst/>
          </a:prstGeom>
          <a:noFill/>
        </p:spPr>
        <p:txBody>
          <a:bodyPr wrap="square" rtlCol="0">
            <a:spAutoFit/>
          </a:bodyPr>
          <a:lstStyle/>
          <a:p>
            <a:r>
              <a:rPr lang="en-GB" sz="2000" dirty="0" smtClean="0">
                <a:solidFill>
                  <a:srgbClr val="FF0000"/>
                </a:solidFill>
              </a:rPr>
              <a:t>Study Unit 3</a:t>
            </a:r>
            <a:endParaRPr lang="en-GB" sz="2000" dirty="0">
              <a:solidFill>
                <a:srgbClr val="FF0000"/>
              </a:solidFill>
            </a:endParaRPr>
          </a:p>
        </p:txBody>
      </p:sp>
      <p:sp>
        <p:nvSpPr>
          <p:cNvPr id="17" name="TextBox 16"/>
          <p:cNvSpPr txBox="1"/>
          <p:nvPr/>
        </p:nvSpPr>
        <p:spPr>
          <a:xfrm>
            <a:off x="3769344" y="4438012"/>
            <a:ext cx="2880320" cy="400110"/>
          </a:xfrm>
          <a:prstGeom prst="rect">
            <a:avLst/>
          </a:prstGeom>
          <a:noFill/>
        </p:spPr>
        <p:txBody>
          <a:bodyPr wrap="square" rtlCol="0">
            <a:spAutoFit/>
          </a:bodyPr>
          <a:lstStyle/>
          <a:p>
            <a:r>
              <a:rPr lang="en-GB" sz="2000" dirty="0" smtClean="0">
                <a:solidFill>
                  <a:srgbClr val="FF0000"/>
                </a:solidFill>
              </a:rPr>
              <a:t>Study Unit 5</a:t>
            </a:r>
            <a:endParaRPr lang="en-GB" sz="2000" dirty="0">
              <a:solidFill>
                <a:srgbClr val="FF0000"/>
              </a:solidFill>
            </a:endParaRPr>
          </a:p>
        </p:txBody>
      </p:sp>
    </p:spTree>
    <p:extLst>
      <p:ext uri="{BB962C8B-B14F-4D97-AF65-F5344CB8AC3E}">
        <p14:creationId xmlns:p14="http://schemas.microsoft.com/office/powerpoint/2010/main" val="68320275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p:bldP spid="15" grpId="0"/>
      <p:bldP spid="15" grpId="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776" y="256123"/>
            <a:ext cx="5472608" cy="6601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11560" y="476672"/>
            <a:ext cx="2376264" cy="3170099"/>
          </a:xfrm>
          <a:prstGeom prst="rect">
            <a:avLst/>
          </a:prstGeom>
          <a:noFill/>
        </p:spPr>
        <p:txBody>
          <a:bodyPr wrap="square" rtlCol="0">
            <a:spAutoFit/>
          </a:bodyPr>
          <a:lstStyle/>
          <a:p>
            <a:r>
              <a:rPr lang="en-GB" sz="4000" dirty="0">
                <a:solidFill>
                  <a:srgbClr val="C00000"/>
                </a:solidFill>
                <a:ea typeface="+mj-ea"/>
                <a:cs typeface="Arial" pitchFamily="34" charset="0"/>
              </a:rPr>
              <a:t>The Sixteen Personal Factors: 16PF</a:t>
            </a:r>
          </a:p>
        </p:txBody>
      </p:sp>
      <p:sp>
        <p:nvSpPr>
          <p:cNvPr id="5" name="TextBox 4"/>
          <p:cNvSpPr txBox="1"/>
          <p:nvPr/>
        </p:nvSpPr>
        <p:spPr>
          <a:xfrm>
            <a:off x="3580264" y="476672"/>
            <a:ext cx="2160240" cy="646331"/>
          </a:xfrm>
          <a:prstGeom prst="rect">
            <a:avLst/>
          </a:prstGeom>
          <a:solidFill>
            <a:srgbClr val="FFC000">
              <a:alpha val="25000"/>
            </a:srgbClr>
          </a:solidFill>
        </p:spPr>
        <p:txBody>
          <a:bodyPr wrap="square" rtlCol="0">
            <a:spAutoFit/>
          </a:bodyPr>
          <a:lstStyle/>
          <a:p>
            <a:endParaRPr lang="en-GB" dirty="0" smtClean="0"/>
          </a:p>
          <a:p>
            <a:endParaRPr lang="en-GB" dirty="0"/>
          </a:p>
        </p:txBody>
      </p:sp>
      <p:sp>
        <p:nvSpPr>
          <p:cNvPr id="10" name="TextBox 9"/>
          <p:cNvSpPr txBox="1"/>
          <p:nvPr/>
        </p:nvSpPr>
        <p:spPr>
          <a:xfrm>
            <a:off x="6113080" y="3646771"/>
            <a:ext cx="2664296" cy="646331"/>
          </a:xfrm>
          <a:prstGeom prst="rect">
            <a:avLst/>
          </a:prstGeom>
          <a:solidFill>
            <a:srgbClr val="FFC000">
              <a:alpha val="25000"/>
            </a:srgbClr>
          </a:solidFill>
        </p:spPr>
        <p:txBody>
          <a:bodyPr wrap="square" rtlCol="0">
            <a:spAutoFit/>
          </a:bodyPr>
          <a:lstStyle/>
          <a:p>
            <a:endParaRPr lang="en-GB" dirty="0" smtClean="0"/>
          </a:p>
          <a:p>
            <a:endParaRPr lang="en-GB" dirty="0"/>
          </a:p>
        </p:txBody>
      </p:sp>
      <p:sp>
        <p:nvSpPr>
          <p:cNvPr id="11" name="TextBox 10"/>
          <p:cNvSpPr txBox="1"/>
          <p:nvPr/>
        </p:nvSpPr>
        <p:spPr>
          <a:xfrm>
            <a:off x="3560832" y="5180128"/>
            <a:ext cx="2160240" cy="646331"/>
          </a:xfrm>
          <a:prstGeom prst="rect">
            <a:avLst/>
          </a:prstGeom>
          <a:solidFill>
            <a:srgbClr val="FFC000">
              <a:alpha val="25000"/>
            </a:srgbClr>
          </a:solidFill>
        </p:spPr>
        <p:txBody>
          <a:bodyPr wrap="square" rtlCol="0">
            <a:spAutoFit/>
          </a:bodyPr>
          <a:lstStyle/>
          <a:p>
            <a:endParaRPr lang="en-GB" dirty="0" smtClean="0"/>
          </a:p>
          <a:p>
            <a:endParaRPr lang="en-GB" dirty="0"/>
          </a:p>
        </p:txBody>
      </p:sp>
      <p:sp>
        <p:nvSpPr>
          <p:cNvPr id="12" name="TextBox 11"/>
          <p:cNvSpPr txBox="1"/>
          <p:nvPr/>
        </p:nvSpPr>
        <p:spPr>
          <a:xfrm>
            <a:off x="6290004" y="2843246"/>
            <a:ext cx="2314444" cy="646331"/>
          </a:xfrm>
          <a:prstGeom prst="rect">
            <a:avLst/>
          </a:prstGeom>
          <a:solidFill>
            <a:srgbClr val="FFC000">
              <a:alpha val="25000"/>
            </a:srgbClr>
          </a:solidFill>
        </p:spPr>
        <p:txBody>
          <a:bodyPr wrap="square" rtlCol="0">
            <a:spAutoFit/>
          </a:bodyPr>
          <a:lstStyle/>
          <a:p>
            <a:endParaRPr lang="en-GB" dirty="0" smtClean="0"/>
          </a:p>
          <a:p>
            <a:endParaRPr lang="en-GB" dirty="0"/>
          </a:p>
        </p:txBody>
      </p:sp>
      <p:sp>
        <p:nvSpPr>
          <p:cNvPr id="13" name="TextBox 12"/>
          <p:cNvSpPr txBox="1"/>
          <p:nvPr/>
        </p:nvSpPr>
        <p:spPr>
          <a:xfrm>
            <a:off x="6290004" y="1268760"/>
            <a:ext cx="2314444" cy="646331"/>
          </a:xfrm>
          <a:prstGeom prst="rect">
            <a:avLst/>
          </a:prstGeom>
          <a:solidFill>
            <a:srgbClr val="FF0000">
              <a:alpha val="25000"/>
            </a:srgbClr>
          </a:solidFill>
        </p:spPr>
        <p:txBody>
          <a:bodyPr wrap="square" rtlCol="0">
            <a:spAutoFit/>
          </a:bodyPr>
          <a:lstStyle/>
          <a:p>
            <a:endParaRPr lang="en-GB" dirty="0" smtClean="0"/>
          </a:p>
          <a:p>
            <a:endParaRPr lang="en-GB" dirty="0"/>
          </a:p>
        </p:txBody>
      </p:sp>
      <p:sp>
        <p:nvSpPr>
          <p:cNvPr id="6" name="TextBox 5"/>
          <p:cNvSpPr txBox="1"/>
          <p:nvPr/>
        </p:nvSpPr>
        <p:spPr>
          <a:xfrm>
            <a:off x="6290004" y="4437112"/>
            <a:ext cx="2487372" cy="646331"/>
          </a:xfrm>
          <a:prstGeom prst="rect">
            <a:avLst/>
          </a:prstGeom>
          <a:solidFill>
            <a:srgbClr val="7030A0">
              <a:alpha val="26000"/>
            </a:srgbClr>
          </a:solidFill>
        </p:spPr>
        <p:txBody>
          <a:bodyPr wrap="square" rtlCol="0">
            <a:spAutoFit/>
          </a:bodyPr>
          <a:lstStyle/>
          <a:p>
            <a:endParaRPr lang="en-GB" dirty="0" smtClean="0"/>
          </a:p>
          <a:p>
            <a:endParaRPr lang="en-GB" dirty="0"/>
          </a:p>
        </p:txBody>
      </p:sp>
      <p:sp>
        <p:nvSpPr>
          <p:cNvPr id="16" name="TextBox 15"/>
          <p:cNvSpPr txBox="1"/>
          <p:nvPr/>
        </p:nvSpPr>
        <p:spPr>
          <a:xfrm>
            <a:off x="6290004" y="6021288"/>
            <a:ext cx="2487372" cy="646331"/>
          </a:xfrm>
          <a:prstGeom prst="rect">
            <a:avLst/>
          </a:prstGeom>
          <a:solidFill>
            <a:srgbClr val="7030A0">
              <a:alpha val="26000"/>
            </a:srgbClr>
          </a:solidFill>
        </p:spPr>
        <p:txBody>
          <a:bodyPr wrap="square" rtlCol="0">
            <a:spAutoFit/>
          </a:bodyPr>
          <a:lstStyle/>
          <a:p>
            <a:endParaRPr lang="en-GB" dirty="0" smtClean="0"/>
          </a:p>
          <a:p>
            <a:endParaRPr lang="en-GB" dirty="0"/>
          </a:p>
        </p:txBody>
      </p:sp>
      <p:sp>
        <p:nvSpPr>
          <p:cNvPr id="17" name="TextBox 16"/>
          <p:cNvSpPr txBox="1"/>
          <p:nvPr/>
        </p:nvSpPr>
        <p:spPr>
          <a:xfrm>
            <a:off x="3599028" y="3646771"/>
            <a:ext cx="2487372" cy="646331"/>
          </a:xfrm>
          <a:prstGeom prst="rect">
            <a:avLst/>
          </a:prstGeom>
          <a:solidFill>
            <a:srgbClr val="7030A0">
              <a:alpha val="26000"/>
            </a:srgbClr>
          </a:solidFill>
        </p:spPr>
        <p:txBody>
          <a:bodyPr wrap="square" rtlCol="0">
            <a:spAutoFit/>
          </a:bodyPr>
          <a:lstStyle/>
          <a:p>
            <a:endParaRPr lang="en-GB" dirty="0" smtClean="0"/>
          </a:p>
          <a:p>
            <a:endParaRPr lang="en-GB" dirty="0"/>
          </a:p>
        </p:txBody>
      </p:sp>
      <p:sp>
        <p:nvSpPr>
          <p:cNvPr id="18" name="TextBox 17"/>
          <p:cNvSpPr txBox="1"/>
          <p:nvPr/>
        </p:nvSpPr>
        <p:spPr>
          <a:xfrm>
            <a:off x="3560400" y="1268760"/>
            <a:ext cx="2487372" cy="646331"/>
          </a:xfrm>
          <a:prstGeom prst="rect">
            <a:avLst/>
          </a:prstGeom>
          <a:solidFill>
            <a:srgbClr val="7030A0">
              <a:alpha val="26000"/>
            </a:srgbClr>
          </a:solidFill>
        </p:spPr>
        <p:txBody>
          <a:bodyPr wrap="square" rtlCol="0">
            <a:spAutoFit/>
          </a:bodyPr>
          <a:lstStyle/>
          <a:p>
            <a:endParaRPr lang="en-GB" dirty="0" smtClean="0"/>
          </a:p>
          <a:p>
            <a:endParaRPr lang="en-GB" dirty="0"/>
          </a:p>
        </p:txBody>
      </p:sp>
    </p:spTree>
    <p:extLst>
      <p:ext uri="{BB962C8B-B14F-4D97-AF65-F5344CB8AC3E}">
        <p14:creationId xmlns:p14="http://schemas.microsoft.com/office/powerpoint/2010/main" val="120890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6"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45" y="260648"/>
            <a:ext cx="8229600" cy="1080120"/>
          </a:xfrm>
        </p:spPr>
        <p:txBody>
          <a:bodyPr/>
          <a:lstStyle/>
          <a:p>
            <a:r>
              <a:rPr lang="en-GB" dirty="0" smtClean="0"/>
              <a:t>16PF Global Factors and their Contributing Primaries</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7" y="2636912"/>
            <a:ext cx="9036496" cy="3676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2762239692"/>
              </p:ext>
            </p:extLst>
          </p:nvPr>
        </p:nvGraphicFramePr>
        <p:xfrm>
          <a:off x="75899" y="1412776"/>
          <a:ext cx="8871855" cy="822960"/>
        </p:xfrm>
        <a:graphic>
          <a:graphicData uri="http://schemas.openxmlformats.org/drawingml/2006/table">
            <a:tbl>
              <a:tblPr firstRow="1" bandRow="1">
                <a:tableStyleId>{5C22544A-7EE6-4342-B048-85BDC9FD1C3A}</a:tableStyleId>
              </a:tblPr>
              <a:tblGrid>
                <a:gridCol w="1774371"/>
                <a:gridCol w="1857634"/>
                <a:gridCol w="1691108"/>
                <a:gridCol w="1774371"/>
                <a:gridCol w="1774371"/>
              </a:tblGrid>
              <a:tr h="735856">
                <a:tc>
                  <a:txBody>
                    <a:bodyPr/>
                    <a:lstStyle/>
                    <a:p>
                      <a:pPr algn="ctr"/>
                      <a:r>
                        <a:rPr lang="en-GB" sz="1600" dirty="0" smtClean="0"/>
                        <a:t>EXTRAVERSION/ INTROVERSION</a:t>
                      </a:r>
                      <a:endParaRPr lang="en-GB" sz="1600" dirty="0"/>
                    </a:p>
                  </a:txBody>
                  <a:tcPr/>
                </a:tc>
                <a:tc>
                  <a:txBody>
                    <a:bodyPr/>
                    <a:lstStyle/>
                    <a:p>
                      <a:pPr algn="ctr"/>
                      <a:r>
                        <a:rPr lang="en-GB" sz="1600" dirty="0" smtClean="0"/>
                        <a:t>INDEPENDENCE</a:t>
                      </a:r>
                      <a:r>
                        <a:rPr lang="en-GB" sz="1600" baseline="0" dirty="0" smtClean="0"/>
                        <a:t> / ACCOMMODATION</a:t>
                      </a:r>
                      <a:endParaRPr lang="en-GB" sz="1600" dirty="0"/>
                    </a:p>
                  </a:txBody>
                  <a:tcPr/>
                </a:tc>
                <a:tc>
                  <a:txBody>
                    <a:bodyPr/>
                    <a:lstStyle/>
                    <a:p>
                      <a:pPr algn="ctr"/>
                      <a:r>
                        <a:rPr lang="en-GB" sz="1600" dirty="0" smtClean="0"/>
                        <a:t>TOUGH MINDEDNESS / RECEPTIVITY</a:t>
                      </a:r>
                      <a:endParaRPr lang="en-GB" sz="1600" dirty="0"/>
                    </a:p>
                  </a:txBody>
                  <a:tcPr/>
                </a:tc>
                <a:tc>
                  <a:txBody>
                    <a:bodyPr/>
                    <a:lstStyle/>
                    <a:p>
                      <a:pPr algn="ctr"/>
                      <a:r>
                        <a:rPr lang="en-GB" sz="1600" dirty="0" smtClean="0"/>
                        <a:t>SELF CONTROL / LACK OF RESTRAINT</a:t>
                      </a:r>
                      <a:endParaRPr lang="en-GB" sz="1600" dirty="0"/>
                    </a:p>
                  </a:txBody>
                  <a:tcPr/>
                </a:tc>
                <a:tc>
                  <a:txBody>
                    <a:bodyPr/>
                    <a:lstStyle/>
                    <a:p>
                      <a:pPr algn="ctr"/>
                      <a:r>
                        <a:rPr lang="en-GB" sz="1600" dirty="0" smtClean="0"/>
                        <a:t>HIGH ANXIETY/</a:t>
                      </a:r>
                    </a:p>
                    <a:p>
                      <a:pPr algn="ctr"/>
                      <a:r>
                        <a:rPr lang="en-GB" sz="1600" dirty="0" smtClean="0"/>
                        <a:t>LOW ANXIETY</a:t>
                      </a:r>
                      <a:endParaRPr lang="en-GB" sz="1600" dirty="0"/>
                    </a:p>
                  </a:txBody>
                  <a:tcPr/>
                </a:tc>
              </a:tr>
            </a:tbl>
          </a:graphicData>
        </a:graphic>
      </p:graphicFrame>
    </p:spTree>
    <p:extLst>
      <p:ext uri="{BB962C8B-B14F-4D97-AF65-F5344CB8AC3E}">
        <p14:creationId xmlns:p14="http://schemas.microsoft.com/office/powerpoint/2010/main" val="1630152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77316"/>
            <a:ext cx="5328592" cy="6703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967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Big Five Personality Factors</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782919"/>
            <a:ext cx="5256584" cy="593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04248" y="5085184"/>
            <a:ext cx="1800200" cy="1384995"/>
          </a:xfrm>
          <a:prstGeom prst="rect">
            <a:avLst/>
          </a:prstGeom>
          <a:noFill/>
        </p:spPr>
        <p:txBody>
          <a:bodyPr wrap="square" rtlCol="0">
            <a:spAutoFit/>
          </a:bodyPr>
          <a:lstStyle/>
          <a:p>
            <a:r>
              <a:rPr lang="en-GB" sz="2800" dirty="0" smtClean="0"/>
              <a:t>Costa &amp; McCrae (1992)</a:t>
            </a:r>
            <a:endParaRPr lang="en-GB" sz="2800" dirty="0"/>
          </a:p>
        </p:txBody>
      </p:sp>
    </p:spTree>
    <p:extLst>
      <p:ext uri="{BB962C8B-B14F-4D97-AF65-F5344CB8AC3E}">
        <p14:creationId xmlns:p14="http://schemas.microsoft.com/office/powerpoint/2010/main" val="1099254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Receptivity and Openness (Big Five)</a:t>
            </a:r>
            <a:endParaRPr lang="en-GB" dirty="0"/>
          </a:p>
        </p:txBody>
      </p:sp>
      <p:sp>
        <p:nvSpPr>
          <p:cNvPr id="3" name="Content Placeholder 2"/>
          <p:cNvSpPr>
            <a:spLocks noGrp="1"/>
          </p:cNvSpPr>
          <p:nvPr>
            <p:ph idx="1"/>
          </p:nvPr>
        </p:nvSpPr>
        <p:spPr/>
        <p:txBody>
          <a:bodyPr/>
          <a:lstStyle/>
          <a:p>
            <a:pPr marL="0" indent="0">
              <a:buNone/>
            </a:pPr>
            <a:r>
              <a:rPr lang="en-GB" dirty="0"/>
              <a:t>Openness </a:t>
            </a:r>
            <a:r>
              <a:rPr lang="en-GB" dirty="0" smtClean="0"/>
              <a:t>to… </a:t>
            </a:r>
          </a:p>
          <a:p>
            <a:pPr lvl="1"/>
            <a:r>
              <a:rPr lang="en-GB" dirty="0" smtClean="0"/>
              <a:t>People (</a:t>
            </a:r>
            <a:r>
              <a:rPr lang="en-GB" i="1" dirty="0" smtClean="0"/>
              <a:t>Warmth+</a:t>
            </a:r>
            <a:r>
              <a:rPr lang="en-GB" dirty="0" smtClean="0"/>
              <a:t>)</a:t>
            </a:r>
          </a:p>
          <a:p>
            <a:pPr lvl="1"/>
            <a:r>
              <a:rPr lang="en-GB" dirty="0" smtClean="0"/>
              <a:t>Feelings (</a:t>
            </a:r>
            <a:r>
              <a:rPr lang="en-GB" i="1" dirty="0"/>
              <a:t>Sensitivity+</a:t>
            </a:r>
            <a:r>
              <a:rPr lang="en-GB" dirty="0" smtClean="0"/>
              <a:t>)</a:t>
            </a:r>
          </a:p>
          <a:p>
            <a:pPr lvl="1"/>
            <a:r>
              <a:rPr lang="en-GB" dirty="0" smtClean="0"/>
              <a:t>Imagination and Fantasy (</a:t>
            </a:r>
            <a:r>
              <a:rPr lang="en-GB" i="1" dirty="0"/>
              <a:t>Abstractedness+</a:t>
            </a:r>
            <a:r>
              <a:rPr lang="en-GB" dirty="0" smtClean="0"/>
              <a:t>)</a:t>
            </a:r>
          </a:p>
          <a:p>
            <a:pPr lvl="1"/>
            <a:r>
              <a:rPr lang="en-GB" dirty="0" smtClean="0"/>
              <a:t>Change (</a:t>
            </a:r>
            <a:r>
              <a:rPr lang="en-GB" i="1" dirty="0"/>
              <a:t>Openness to Change+</a:t>
            </a:r>
            <a:r>
              <a:rPr lang="en-GB" dirty="0" smtClean="0"/>
              <a:t>)</a:t>
            </a:r>
          </a:p>
          <a:p>
            <a:pPr marL="57150" indent="0">
              <a:buNone/>
            </a:pPr>
            <a:r>
              <a:rPr lang="en-GB" dirty="0" smtClean="0"/>
              <a:t>‘Receptive individuals tend to welcome rich and varied experiences. They pay attention to emotions, intuition, artistic values, and other subjective aspects of experience. They are interested in aesthetics, ideas, theories and new approaches.’ 	(</a:t>
            </a:r>
            <a:r>
              <a:rPr lang="en-GB" dirty="0"/>
              <a:t>Cattell &amp; </a:t>
            </a:r>
            <a:r>
              <a:rPr lang="en-GB" dirty="0" err="1" smtClean="0"/>
              <a:t>Schuerger</a:t>
            </a:r>
            <a:r>
              <a:rPr lang="en-GB" dirty="0" smtClean="0"/>
              <a:t>, 2003</a:t>
            </a:r>
            <a:r>
              <a:rPr lang="en-GB" dirty="0"/>
              <a:t>: </a:t>
            </a:r>
            <a:r>
              <a:rPr lang="en-GB" dirty="0" smtClean="0"/>
              <a:t>37)</a:t>
            </a:r>
            <a:endParaRPr lang="en-GB" dirty="0"/>
          </a:p>
          <a:p>
            <a:pPr marL="57150" indent="0">
              <a:buNone/>
            </a:pPr>
            <a:endParaRPr lang="en-GB" dirty="0" smtClean="0"/>
          </a:p>
        </p:txBody>
      </p:sp>
    </p:spTree>
    <p:extLst>
      <p:ext uri="{BB962C8B-B14F-4D97-AF65-F5344CB8AC3E}">
        <p14:creationId xmlns:p14="http://schemas.microsoft.com/office/powerpoint/2010/main" val="2643511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Taking Initiative and the 16PF</a:t>
            </a:r>
            <a:endParaRPr lang="en-GB" dirty="0"/>
          </a:p>
        </p:txBody>
      </p:sp>
      <p:sp>
        <p:nvSpPr>
          <p:cNvPr id="3" name="Content Placeholder 2"/>
          <p:cNvSpPr>
            <a:spLocks noGrp="1"/>
          </p:cNvSpPr>
          <p:nvPr>
            <p:ph idx="1"/>
          </p:nvPr>
        </p:nvSpPr>
        <p:spPr>
          <a:xfrm>
            <a:off x="457200" y="1066800"/>
            <a:ext cx="8507288" cy="5562600"/>
          </a:xfrm>
        </p:spPr>
        <p:txBody>
          <a:bodyPr/>
          <a:lstStyle/>
          <a:p>
            <a:pPr marL="0" indent="0">
              <a:buNone/>
            </a:pPr>
            <a:r>
              <a:rPr lang="en-GB" sz="2800" dirty="0" smtClean="0"/>
              <a:t>High scorers on </a:t>
            </a:r>
            <a:r>
              <a:rPr lang="en-GB" sz="2800" i="1" dirty="0" smtClean="0">
                <a:solidFill>
                  <a:srgbClr val="C00000"/>
                </a:solidFill>
                <a:latin typeface="+mn-lt"/>
                <a:ea typeface="+mj-ea"/>
                <a:cs typeface="Arial" pitchFamily="34" charset="0"/>
              </a:rPr>
              <a:t>Dominance</a:t>
            </a:r>
            <a:r>
              <a:rPr lang="en-GB" sz="2800" dirty="0" smtClean="0"/>
              <a:t> tend to: </a:t>
            </a:r>
          </a:p>
          <a:p>
            <a:pPr lvl="1"/>
            <a:r>
              <a:rPr lang="en-GB" dirty="0" smtClean="0"/>
              <a:t>‘be actively </a:t>
            </a:r>
            <a:r>
              <a:rPr lang="en-GB" dirty="0" smtClean="0">
                <a:solidFill>
                  <a:srgbClr val="0070C0"/>
                </a:solidFill>
              </a:rPr>
              <a:t>self-determined in their </a:t>
            </a:r>
            <a:r>
              <a:rPr lang="en-GB" dirty="0">
                <a:solidFill>
                  <a:srgbClr val="0070C0"/>
                </a:solidFill>
              </a:rPr>
              <a:t>thinking</a:t>
            </a:r>
            <a:r>
              <a:rPr lang="en-GB" dirty="0" smtClean="0"/>
              <a:t> and actions and to </a:t>
            </a:r>
            <a:r>
              <a:rPr lang="en-GB" dirty="0">
                <a:solidFill>
                  <a:srgbClr val="C00000"/>
                </a:solidFill>
                <a:latin typeface="+mn-lt"/>
                <a:ea typeface="+mj-ea"/>
                <a:cs typeface="Arial" pitchFamily="34" charset="0"/>
              </a:rPr>
              <a:t>take initiative </a:t>
            </a:r>
            <a:r>
              <a:rPr lang="en-GB" dirty="0" smtClean="0"/>
              <a:t>in </a:t>
            </a:r>
            <a:r>
              <a:rPr lang="en-GB" dirty="0">
                <a:solidFill>
                  <a:srgbClr val="0070C0"/>
                </a:solidFill>
              </a:rPr>
              <a:t>getting the things they want in life</a:t>
            </a:r>
            <a:r>
              <a:rPr lang="en-GB" dirty="0" smtClean="0"/>
              <a:t>’ (p.38)</a:t>
            </a:r>
          </a:p>
          <a:p>
            <a:pPr lvl="1"/>
            <a:r>
              <a:rPr lang="en-GB" dirty="0" smtClean="0"/>
              <a:t>‘have a reputation for </a:t>
            </a:r>
            <a:r>
              <a:rPr lang="en-GB" dirty="0">
                <a:solidFill>
                  <a:srgbClr val="0070C0"/>
                </a:solidFill>
              </a:rPr>
              <a:t>getting things done </a:t>
            </a:r>
            <a:r>
              <a:rPr lang="en-GB" dirty="0" smtClean="0"/>
              <a:t>because they are likely to </a:t>
            </a:r>
            <a:r>
              <a:rPr lang="en-GB" dirty="0">
                <a:solidFill>
                  <a:srgbClr val="C00000"/>
                </a:solidFill>
                <a:latin typeface="+mn-lt"/>
                <a:ea typeface="+mj-ea"/>
                <a:cs typeface="Arial" pitchFamily="34" charset="0"/>
              </a:rPr>
              <a:t>take the initiative </a:t>
            </a:r>
            <a:r>
              <a:rPr lang="en-GB" dirty="0" smtClean="0"/>
              <a:t>and to be </a:t>
            </a:r>
            <a:r>
              <a:rPr lang="en-GB" dirty="0">
                <a:solidFill>
                  <a:srgbClr val="0070C0"/>
                </a:solidFill>
              </a:rPr>
              <a:t>stubborn in response to challenging events </a:t>
            </a:r>
            <a:r>
              <a:rPr lang="en-GB" dirty="0" smtClean="0"/>
              <a:t>or situations’ (p.61)</a:t>
            </a:r>
            <a:endParaRPr lang="en-GB" dirty="0"/>
          </a:p>
          <a:p>
            <a:pPr lvl="1"/>
            <a:r>
              <a:rPr lang="en-GB" dirty="0" smtClean="0"/>
              <a:t>‘are typically employed in occupations that involve managing or </a:t>
            </a:r>
            <a:r>
              <a:rPr lang="en-GB" dirty="0">
                <a:solidFill>
                  <a:srgbClr val="0070C0"/>
                </a:solidFill>
              </a:rPr>
              <a:t>influencing people </a:t>
            </a:r>
            <a:r>
              <a:rPr lang="en-GB" dirty="0" smtClean="0"/>
              <a:t>or in </a:t>
            </a:r>
            <a:r>
              <a:rPr lang="en-GB" dirty="0">
                <a:solidFill>
                  <a:srgbClr val="C00000"/>
                </a:solidFill>
                <a:latin typeface="+mn-lt"/>
                <a:ea typeface="+mj-ea"/>
                <a:cs typeface="Arial" pitchFamily="34" charset="0"/>
              </a:rPr>
              <a:t>taking initiative</a:t>
            </a:r>
            <a:r>
              <a:rPr lang="en-GB" dirty="0" smtClean="0"/>
              <a:t> in </a:t>
            </a:r>
            <a:r>
              <a:rPr lang="en-GB" dirty="0">
                <a:solidFill>
                  <a:srgbClr val="0070C0"/>
                </a:solidFill>
              </a:rPr>
              <a:t>managing and pursuing ideas, projects or goals</a:t>
            </a:r>
            <a:r>
              <a:rPr lang="en-GB" dirty="0" smtClean="0"/>
              <a:t>’ (p.64)	(</a:t>
            </a:r>
            <a:r>
              <a:rPr lang="en-GB" dirty="0"/>
              <a:t>Cattell &amp; </a:t>
            </a:r>
            <a:r>
              <a:rPr lang="en-GB" dirty="0" err="1"/>
              <a:t>Schuerger</a:t>
            </a:r>
            <a:r>
              <a:rPr lang="en-GB" dirty="0"/>
              <a:t>, 2003)</a:t>
            </a:r>
          </a:p>
        </p:txBody>
      </p:sp>
    </p:spTree>
    <p:extLst>
      <p:ext uri="{BB962C8B-B14F-4D97-AF65-F5344CB8AC3E}">
        <p14:creationId xmlns:p14="http://schemas.microsoft.com/office/powerpoint/2010/main" val="2496766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66800"/>
            <a:ext cx="8640960" cy="5562600"/>
          </a:xfrm>
        </p:spPr>
        <p:txBody>
          <a:bodyPr/>
          <a:lstStyle/>
          <a:p>
            <a:pPr marL="0" indent="0">
              <a:buNone/>
            </a:pPr>
            <a:r>
              <a:rPr lang="en-GB" dirty="0"/>
              <a:t>Ability to take action unprompted (Higher Education Academy 2007).</a:t>
            </a:r>
            <a:br>
              <a:rPr lang="en-GB" dirty="0"/>
            </a:br>
            <a:r>
              <a:rPr lang="en-GB" dirty="0"/>
              <a:t>The ability to act independently and with a fresh approach (Oxford English Dictionary 2007).</a:t>
            </a:r>
            <a:br>
              <a:rPr lang="en-GB" dirty="0"/>
            </a:br>
            <a:r>
              <a:rPr lang="en-GB" dirty="0"/>
              <a:t/>
            </a:r>
            <a:br>
              <a:rPr lang="en-GB" dirty="0"/>
            </a:br>
            <a:r>
              <a:rPr lang="en-GB" dirty="0"/>
              <a:t>Employer's definition:</a:t>
            </a:r>
            <a:br>
              <a:rPr lang="en-GB" dirty="0"/>
            </a:br>
            <a:r>
              <a:rPr lang="en-GB" i="1" dirty="0"/>
              <a:t>'Initiative is something you take on yourself. A conscious decision, to "do" day by day: it's an attitude of mind.'</a:t>
            </a:r>
            <a:r>
              <a:rPr lang="en-GB" dirty="0"/>
              <a:t/>
            </a:r>
            <a:br>
              <a:rPr lang="en-GB" dirty="0"/>
            </a:br>
            <a:r>
              <a:rPr lang="en-GB" i="1" dirty="0"/>
              <a:t>'Initiative begins with </a:t>
            </a:r>
            <a:r>
              <a:rPr lang="en-GB" i="1" dirty="0" err="1"/>
              <a:t>attunement</a:t>
            </a:r>
            <a:r>
              <a:rPr lang="en-GB" i="1" dirty="0"/>
              <a:t> that facilitates awareness and analytical and systematic thinking.'</a:t>
            </a:r>
            <a:endParaRPr lang="en-GB" dirty="0"/>
          </a:p>
        </p:txBody>
      </p:sp>
      <p:sp>
        <p:nvSpPr>
          <p:cNvPr id="5" name="Title 1"/>
          <p:cNvSpPr>
            <a:spLocks noGrp="1"/>
          </p:cNvSpPr>
          <p:nvPr>
            <p:ph type="title"/>
          </p:nvPr>
        </p:nvSpPr>
        <p:spPr>
          <a:xfrm>
            <a:off x="467544" y="188640"/>
            <a:ext cx="8229600" cy="788987"/>
          </a:xfrm>
        </p:spPr>
        <p:txBody>
          <a:bodyPr/>
          <a:lstStyle/>
          <a:p>
            <a:r>
              <a:rPr lang="en-GB" dirty="0" smtClean="0"/>
              <a:t>Taking Initiative for Change</a:t>
            </a:r>
            <a:endParaRPr lang="en-GB" dirty="0"/>
          </a:p>
        </p:txBody>
      </p:sp>
    </p:spTree>
    <p:extLst>
      <p:ext uri="{BB962C8B-B14F-4D97-AF65-F5344CB8AC3E}">
        <p14:creationId xmlns:p14="http://schemas.microsoft.com/office/powerpoint/2010/main" val="1876664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7"/>
            <a:ext cx="8229600" cy="647675"/>
          </a:xfrm>
        </p:spPr>
        <p:txBody>
          <a:bodyPr/>
          <a:lstStyle/>
          <a:p>
            <a:r>
              <a:rPr lang="en-GB" sz="3200" b="1" dirty="0" smtClean="0"/>
              <a:t>References</a:t>
            </a:r>
            <a:endParaRPr lang="en-GB" sz="3200" b="1" dirty="0"/>
          </a:p>
        </p:txBody>
      </p:sp>
      <p:sp>
        <p:nvSpPr>
          <p:cNvPr id="3" name="Content Placeholder 2"/>
          <p:cNvSpPr>
            <a:spLocks noGrp="1"/>
          </p:cNvSpPr>
          <p:nvPr>
            <p:ph idx="1"/>
          </p:nvPr>
        </p:nvSpPr>
        <p:spPr>
          <a:xfrm>
            <a:off x="179512" y="620688"/>
            <a:ext cx="8784976" cy="6008712"/>
          </a:xfrm>
        </p:spPr>
        <p:txBody>
          <a:bodyPr/>
          <a:lstStyle/>
          <a:p>
            <a:pPr>
              <a:spcBef>
                <a:spcPts val="0"/>
              </a:spcBef>
            </a:pPr>
            <a:r>
              <a:rPr lang="en-US" sz="1600" dirty="0" err="1"/>
              <a:t>Boyatzis</a:t>
            </a:r>
            <a:r>
              <a:rPr lang="en-US" sz="1600" dirty="0"/>
              <a:t>, </a:t>
            </a:r>
            <a:r>
              <a:rPr lang="en-US" sz="1600" dirty="0" smtClean="0"/>
              <a:t>R. and McKee, A. </a:t>
            </a:r>
            <a:r>
              <a:rPr lang="en-US" sz="1600" dirty="0"/>
              <a:t>(2005) </a:t>
            </a:r>
            <a:r>
              <a:rPr lang="en-US" sz="1600" i="1" dirty="0"/>
              <a:t>Resonant Leadership: Renewing Yourself and Connecting with Others through Mindfulness, Hope and Compassion</a:t>
            </a:r>
            <a:r>
              <a:rPr lang="en-US" sz="1600" dirty="0"/>
              <a:t>. Harvard Business School Press. Boston</a:t>
            </a:r>
            <a:r>
              <a:rPr lang="en-US" sz="1600" dirty="0" smtClean="0"/>
              <a:t>.</a:t>
            </a:r>
          </a:p>
          <a:p>
            <a:pPr>
              <a:spcBef>
                <a:spcPts val="0"/>
              </a:spcBef>
            </a:pPr>
            <a:r>
              <a:rPr lang="en-US" sz="1600" dirty="0" err="1" smtClean="0"/>
              <a:t>Boyatzis</a:t>
            </a:r>
            <a:r>
              <a:rPr lang="en-US" sz="1600" dirty="0" smtClean="0"/>
              <a:t>, R. and Smith, M. (2012a) ‘Positive Renewal. Can you keep going?’ </a:t>
            </a:r>
            <a:r>
              <a:rPr lang="en-US" sz="1600" i="1" dirty="0" smtClean="0"/>
              <a:t>Leadership Excellence</a:t>
            </a:r>
            <a:r>
              <a:rPr lang="en-US" sz="1600" dirty="0" smtClean="0"/>
              <a:t>, March, p.6.</a:t>
            </a:r>
          </a:p>
          <a:p>
            <a:pPr>
              <a:spcBef>
                <a:spcPts val="0"/>
              </a:spcBef>
            </a:pPr>
            <a:r>
              <a:rPr lang="en-GB" sz="1600" dirty="0" err="1"/>
              <a:t>Boyatzis</a:t>
            </a:r>
            <a:r>
              <a:rPr lang="en-GB" sz="1600" dirty="0"/>
              <a:t>, R. E., </a:t>
            </a:r>
            <a:r>
              <a:rPr lang="en-GB" sz="1600" dirty="0" err="1"/>
              <a:t>Passarelli</a:t>
            </a:r>
            <a:r>
              <a:rPr lang="en-GB" sz="1600" dirty="0"/>
              <a:t>, A. M., Koenig, K., Lowe, M., Mathew, B., </a:t>
            </a:r>
            <a:r>
              <a:rPr lang="en-GB" sz="1600" dirty="0" err="1"/>
              <a:t>Stoller</a:t>
            </a:r>
            <a:r>
              <a:rPr lang="en-GB" sz="1600" dirty="0"/>
              <a:t>, J. K., &amp; Phillips, M. (</a:t>
            </a:r>
            <a:r>
              <a:rPr lang="en-GB" sz="1600" dirty="0" smtClean="0"/>
              <a:t>2012b) </a:t>
            </a:r>
            <a:r>
              <a:rPr lang="en-GB" sz="1600" dirty="0"/>
              <a:t>‘Examination of the neural substrates activated in memories of experiences with resonant and dissonant leaders.’ </a:t>
            </a:r>
            <a:r>
              <a:rPr lang="en-GB" sz="1600" b="1" i="1" dirty="0"/>
              <a:t>The Leadership Quarterly, </a:t>
            </a:r>
            <a:r>
              <a:rPr lang="en-GB" sz="1600" dirty="0"/>
              <a:t>23(2): 259–272</a:t>
            </a:r>
            <a:r>
              <a:rPr lang="en-GB" sz="1600" dirty="0" smtClean="0"/>
              <a:t>.</a:t>
            </a:r>
            <a:endParaRPr lang="en-US" sz="1600" dirty="0"/>
          </a:p>
          <a:p>
            <a:pPr>
              <a:spcBef>
                <a:spcPts val="0"/>
              </a:spcBef>
            </a:pPr>
            <a:r>
              <a:rPr lang="en-US" sz="1600" dirty="0" err="1"/>
              <a:t>Boyatzis</a:t>
            </a:r>
            <a:r>
              <a:rPr lang="en-US" sz="1600" dirty="0"/>
              <a:t>, R. </a:t>
            </a:r>
            <a:r>
              <a:rPr lang="en-US" sz="1600" dirty="0" smtClean="0"/>
              <a:t>(2014) ‘</a:t>
            </a:r>
            <a:r>
              <a:rPr lang="en-GB" sz="1600" dirty="0"/>
              <a:t>Possible Contributions to Leadership and Management Development From Neuroscience. </a:t>
            </a:r>
            <a:r>
              <a:rPr lang="en-GB" sz="1600" dirty="0" smtClean="0"/>
              <a:t>‘ </a:t>
            </a:r>
            <a:r>
              <a:rPr lang="en-GB" sz="1600" i="1" dirty="0" smtClean="0"/>
              <a:t>Academy </a:t>
            </a:r>
            <a:r>
              <a:rPr lang="en-GB" sz="1600" i="1" dirty="0"/>
              <a:t>of Management Learning &amp; </a:t>
            </a:r>
            <a:r>
              <a:rPr lang="en-GB" sz="1600" i="1" dirty="0" smtClean="0"/>
              <a:t>Education</a:t>
            </a:r>
            <a:r>
              <a:rPr lang="en-GB" sz="1600" dirty="0" smtClean="0"/>
              <a:t>, </a:t>
            </a:r>
            <a:r>
              <a:rPr lang="en-GB" sz="1600" dirty="0"/>
              <a:t>Vol. 13 Issue 2, p300-303</a:t>
            </a:r>
            <a:endParaRPr lang="en-US" sz="1600" dirty="0" smtClean="0"/>
          </a:p>
          <a:p>
            <a:pPr>
              <a:spcBef>
                <a:spcPts val="0"/>
              </a:spcBef>
            </a:pPr>
            <a:r>
              <a:rPr lang="en-GB" sz="1600" dirty="0" smtClean="0"/>
              <a:t>Cattell, H.E.P. </a:t>
            </a:r>
            <a:r>
              <a:rPr lang="en-GB" sz="1600" dirty="0"/>
              <a:t>&amp; </a:t>
            </a:r>
            <a:r>
              <a:rPr lang="en-GB" sz="1600" dirty="0" err="1" smtClean="0"/>
              <a:t>Schuerger</a:t>
            </a:r>
            <a:r>
              <a:rPr lang="en-GB" sz="1600" dirty="0" smtClean="0"/>
              <a:t>, J.M. </a:t>
            </a:r>
            <a:r>
              <a:rPr lang="en-GB" sz="1600" dirty="0"/>
              <a:t>(</a:t>
            </a:r>
            <a:r>
              <a:rPr lang="en-GB" sz="1600" dirty="0" smtClean="0"/>
              <a:t>2003) </a:t>
            </a:r>
            <a:r>
              <a:rPr lang="en-GB" sz="1600" i="1" dirty="0" smtClean="0"/>
              <a:t>Essentials of 16PF Assessment</a:t>
            </a:r>
            <a:r>
              <a:rPr lang="en-GB" sz="1600" dirty="0" smtClean="0"/>
              <a:t>, Wiley</a:t>
            </a:r>
            <a:endParaRPr lang="en-GB" sz="1600" dirty="0"/>
          </a:p>
          <a:p>
            <a:pPr>
              <a:spcBef>
                <a:spcPts val="0"/>
              </a:spcBef>
            </a:pPr>
            <a:r>
              <a:rPr lang="en-GB" sz="1600" dirty="0" smtClean="0"/>
              <a:t>Costa</a:t>
            </a:r>
            <a:r>
              <a:rPr lang="en-GB" sz="1600" dirty="0"/>
              <a:t>, </a:t>
            </a:r>
            <a:r>
              <a:rPr lang="en-GB" sz="1600" dirty="0" err="1"/>
              <a:t>P.T.,Jr</a:t>
            </a:r>
            <a:r>
              <a:rPr lang="en-GB" sz="1600" dirty="0"/>
              <a:t>. &amp; McCrae, R.R. (1992). </a:t>
            </a:r>
            <a:r>
              <a:rPr lang="en-GB" sz="1600" i="1" dirty="0"/>
              <a:t>Revised NEO Personality Inventory (NEO-PI-R) and NEO Five-Factor Inventory (NEO-FFI) manual</a:t>
            </a:r>
            <a:r>
              <a:rPr lang="en-GB" sz="1600" dirty="0"/>
              <a:t>. Odessa, FL: Psychological Assessment </a:t>
            </a:r>
            <a:r>
              <a:rPr lang="en-GB" sz="1600" dirty="0" smtClean="0"/>
              <a:t>Resources</a:t>
            </a:r>
          </a:p>
          <a:p>
            <a:pPr>
              <a:spcBef>
                <a:spcPts val="0"/>
              </a:spcBef>
            </a:pPr>
            <a:r>
              <a:rPr lang="en-GB" sz="1600" dirty="0" err="1" smtClean="0"/>
              <a:t>Frankl</a:t>
            </a:r>
            <a:r>
              <a:rPr lang="en-GB" sz="1600" dirty="0" smtClean="0"/>
              <a:t>, Viktor </a:t>
            </a:r>
            <a:r>
              <a:rPr lang="en-GB" sz="1600" dirty="0"/>
              <a:t>E. </a:t>
            </a:r>
            <a:r>
              <a:rPr lang="en-GB" sz="1600" dirty="0" smtClean="0"/>
              <a:t>(2006) </a:t>
            </a:r>
            <a:r>
              <a:rPr lang="en-GB" sz="1600" i="1" dirty="0" smtClean="0"/>
              <a:t>Man’s Search for Freedom</a:t>
            </a:r>
            <a:r>
              <a:rPr lang="en-GB" sz="1600" dirty="0" smtClean="0"/>
              <a:t>, Beacon Books.</a:t>
            </a:r>
          </a:p>
          <a:p>
            <a:r>
              <a:rPr lang="en-GB" sz="1600" dirty="0" smtClean="0"/>
              <a:t>Harland</a:t>
            </a:r>
            <a:r>
              <a:rPr lang="en-GB" sz="1600" dirty="0"/>
              <a:t>, L., Harrison, W., Jones, J., &amp; Reiter-</a:t>
            </a:r>
            <a:r>
              <a:rPr lang="en-GB" sz="1600" dirty="0" err="1"/>
              <a:t>Palmon</a:t>
            </a:r>
            <a:r>
              <a:rPr lang="en-GB" sz="1600" dirty="0"/>
              <a:t>, R. </a:t>
            </a:r>
            <a:r>
              <a:rPr lang="en-GB" sz="1600" dirty="0" smtClean="0"/>
              <a:t>(2005) ‘Leadership </a:t>
            </a:r>
            <a:r>
              <a:rPr lang="en-GB" sz="1600" dirty="0" err="1"/>
              <a:t>behaviors</a:t>
            </a:r>
            <a:r>
              <a:rPr lang="en-GB" sz="1600" dirty="0"/>
              <a:t> and subordinate resilience.’ Journal of Leadership &amp; Organizational </a:t>
            </a:r>
            <a:r>
              <a:rPr lang="en-GB" sz="1600" dirty="0" smtClean="0"/>
              <a:t>Studies, 11/2: 2-14</a:t>
            </a:r>
            <a:endParaRPr lang="en-GB" sz="1600" dirty="0"/>
          </a:p>
          <a:p>
            <a:r>
              <a:rPr lang="en-GB" sz="1600" dirty="0" smtClean="0"/>
              <a:t>McKee</a:t>
            </a:r>
            <a:r>
              <a:rPr lang="en-GB" sz="1600" dirty="0"/>
              <a:t>, </a:t>
            </a:r>
            <a:r>
              <a:rPr lang="en-GB" sz="1600" dirty="0" smtClean="0"/>
              <a:t>A., Johnston, F. &amp; </a:t>
            </a:r>
            <a:r>
              <a:rPr lang="en-GB" sz="1600" dirty="0" err="1" smtClean="0"/>
              <a:t>Massimilian</a:t>
            </a:r>
            <a:r>
              <a:rPr lang="en-GB" sz="1600" dirty="0" smtClean="0"/>
              <a:t>, R. (2006) ‘Mindfulness</a:t>
            </a:r>
            <a:r>
              <a:rPr lang="en-GB" sz="1600" dirty="0"/>
              <a:t>, Hope and Compassion: A Leader’s Road Map to Renewal’ </a:t>
            </a:r>
            <a:r>
              <a:rPr lang="en-GB" sz="1600" i="1" dirty="0"/>
              <a:t>Ivey Business Journal </a:t>
            </a:r>
            <a:r>
              <a:rPr lang="en-GB" sz="1600" dirty="0" smtClean="0"/>
              <a:t>May/June, pp.1-5    </a:t>
            </a:r>
            <a:r>
              <a:rPr lang="en-US" sz="1600" dirty="0" smtClean="0">
                <a:hlinkClick r:id="rId2"/>
              </a:rPr>
              <a:t>http</a:t>
            </a:r>
            <a:r>
              <a:rPr lang="en-US" sz="1600" dirty="0">
                <a:hlinkClick r:id="rId2"/>
              </a:rPr>
              <a:t>://</a:t>
            </a:r>
            <a:r>
              <a:rPr lang="en-US" sz="1600" dirty="0" smtClean="0">
                <a:hlinkClick r:id="rId2"/>
              </a:rPr>
              <a:t>www.teleosleaders.com/assets/pdf/Ivey_Mindfulness.pdf</a:t>
            </a:r>
            <a:endParaRPr lang="en-US" sz="1600" dirty="0" smtClean="0"/>
          </a:p>
          <a:p>
            <a:r>
              <a:rPr lang="en-US" sz="1600" dirty="0" smtClean="0"/>
              <a:t>Crum, T. (1987</a:t>
            </a:r>
            <a:r>
              <a:rPr lang="en-US" sz="1600" dirty="0"/>
              <a:t>) </a:t>
            </a:r>
            <a:r>
              <a:rPr lang="en-US" sz="1600" i="1" dirty="0"/>
              <a:t>The Magic of Conflict-Turning a Life of Work into a Work of Art</a:t>
            </a:r>
            <a:r>
              <a:rPr lang="en-US" sz="1600" dirty="0"/>
              <a:t>. </a:t>
            </a:r>
            <a:r>
              <a:rPr lang="en-US" sz="1600" dirty="0" smtClean="0"/>
              <a:t>Touchstone</a:t>
            </a:r>
            <a:endParaRPr lang="en-US" sz="1600" dirty="0"/>
          </a:p>
        </p:txBody>
      </p:sp>
    </p:spTree>
    <p:extLst>
      <p:ext uri="{BB962C8B-B14F-4D97-AF65-F5344CB8AC3E}">
        <p14:creationId xmlns:p14="http://schemas.microsoft.com/office/powerpoint/2010/main" val="1481165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sz="4000" dirty="0" smtClean="0"/>
              <a:t>Your work of Personal and Professional Development</a:t>
            </a:r>
            <a:endParaRPr lang="en-GB" sz="4000" dirty="0"/>
          </a:p>
        </p:txBody>
      </p:sp>
      <p:sp>
        <p:nvSpPr>
          <p:cNvPr id="3" name="Content Placeholder 2"/>
          <p:cNvSpPr>
            <a:spLocks noGrp="1"/>
          </p:cNvSpPr>
          <p:nvPr>
            <p:ph idx="1"/>
          </p:nvPr>
        </p:nvSpPr>
        <p:spPr>
          <a:xfrm>
            <a:off x="467544" y="1484784"/>
            <a:ext cx="8435280" cy="5256584"/>
          </a:xfrm>
        </p:spPr>
        <p:txBody>
          <a:bodyPr/>
          <a:lstStyle/>
          <a:p>
            <a:pPr marL="0" indent="0">
              <a:buNone/>
            </a:pPr>
            <a:r>
              <a:rPr lang="en-GB" dirty="0"/>
              <a:t>Learning about Individual Change Management through</a:t>
            </a:r>
            <a:endParaRPr lang="en-GB" dirty="0" smtClean="0"/>
          </a:p>
          <a:p>
            <a:pPr lvl="1"/>
            <a:r>
              <a:rPr lang="en-GB" dirty="0" smtClean="0"/>
              <a:t>Reflection on experience</a:t>
            </a:r>
          </a:p>
          <a:p>
            <a:pPr lvl="1"/>
            <a:r>
              <a:rPr lang="en-GB" dirty="0" smtClean="0"/>
              <a:t>Developing knowledge and understanding of theory and literature</a:t>
            </a:r>
          </a:p>
          <a:p>
            <a:pPr lvl="1"/>
            <a:r>
              <a:rPr lang="en-GB" dirty="0" smtClean="0"/>
              <a:t>Improving analytical capability to use theory to reflect on and learn from experience </a:t>
            </a:r>
          </a:p>
          <a:p>
            <a:pPr lvl="1"/>
            <a:r>
              <a:rPr lang="en-GB" dirty="0" smtClean="0"/>
              <a:t>Critically evaluating theory and experience to make appropriate judgements</a:t>
            </a:r>
          </a:p>
          <a:p>
            <a:pPr lvl="1"/>
            <a:r>
              <a:rPr lang="en-GB" dirty="0" smtClean="0"/>
              <a:t>Using insight and learning to plan for </a:t>
            </a:r>
            <a:r>
              <a:rPr lang="en-GB" dirty="0"/>
              <a:t>future professional and career development</a:t>
            </a:r>
          </a:p>
          <a:p>
            <a:pPr lvl="1"/>
            <a:endParaRPr lang="en-GB" dirty="0"/>
          </a:p>
        </p:txBody>
      </p:sp>
    </p:spTree>
    <p:extLst>
      <p:ext uri="{BB962C8B-B14F-4D97-AF65-F5344CB8AC3E}">
        <p14:creationId xmlns:p14="http://schemas.microsoft.com/office/powerpoint/2010/main" val="221024440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88987"/>
          </a:xfrm>
        </p:spPr>
        <p:txBody>
          <a:bodyPr/>
          <a:lstStyle/>
          <a:p>
            <a:r>
              <a:rPr lang="en-GB" dirty="0"/>
              <a:t>Lecture Overview</a:t>
            </a:r>
          </a:p>
        </p:txBody>
      </p:sp>
      <p:sp>
        <p:nvSpPr>
          <p:cNvPr id="3" name="Content Placeholder 2"/>
          <p:cNvSpPr>
            <a:spLocks noGrp="1"/>
          </p:cNvSpPr>
          <p:nvPr>
            <p:ph idx="1"/>
          </p:nvPr>
        </p:nvSpPr>
        <p:spPr>
          <a:xfrm>
            <a:off x="395536" y="1196752"/>
            <a:ext cx="8229600" cy="5144616"/>
          </a:xfrm>
        </p:spPr>
        <p:txBody>
          <a:bodyPr/>
          <a:lstStyle/>
          <a:p>
            <a:r>
              <a:rPr lang="en-GB" dirty="0" smtClean="0"/>
              <a:t>Resilience</a:t>
            </a:r>
          </a:p>
          <a:p>
            <a:pPr lvl="1"/>
            <a:r>
              <a:rPr lang="en-GB" dirty="0" smtClean="0"/>
              <a:t>Resilience and Renewal</a:t>
            </a:r>
          </a:p>
          <a:p>
            <a:pPr lvl="1"/>
            <a:r>
              <a:rPr lang="en-GB" dirty="0" smtClean="0"/>
              <a:t>Positive and Negative Emotional Attractors</a:t>
            </a:r>
          </a:p>
          <a:p>
            <a:r>
              <a:rPr lang="en-GB" dirty="0" smtClean="0"/>
              <a:t>16PF Personality Assessment</a:t>
            </a:r>
          </a:p>
          <a:p>
            <a:pPr lvl="1"/>
            <a:r>
              <a:rPr lang="en-GB" dirty="0" smtClean="0"/>
              <a:t>The sixteen personality factors</a:t>
            </a:r>
          </a:p>
          <a:p>
            <a:pPr lvl="1"/>
            <a:r>
              <a:rPr lang="en-GB" dirty="0" smtClean="0"/>
              <a:t>The global factors (</a:t>
            </a:r>
            <a:r>
              <a:rPr lang="en-GB" dirty="0" err="1" smtClean="0"/>
              <a:t>cf</a:t>
            </a:r>
            <a:r>
              <a:rPr lang="en-GB" dirty="0" smtClean="0"/>
              <a:t> Big Five)</a:t>
            </a:r>
          </a:p>
          <a:p>
            <a:r>
              <a:rPr lang="en-GB" dirty="0" smtClean="0"/>
              <a:t>Open-mindedness</a:t>
            </a:r>
          </a:p>
          <a:p>
            <a:r>
              <a:rPr lang="en-GB" dirty="0" smtClean="0"/>
              <a:t>Initiative</a:t>
            </a:r>
            <a:endParaRPr lang="en-GB" dirty="0"/>
          </a:p>
        </p:txBody>
      </p:sp>
    </p:spTree>
    <p:extLst>
      <p:ext uri="{BB962C8B-B14F-4D97-AF65-F5344CB8AC3E}">
        <p14:creationId xmlns:p14="http://schemas.microsoft.com/office/powerpoint/2010/main" val="360590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t>
            </a:r>
            <a:r>
              <a:rPr lang="en-GB" dirty="0" smtClean="0"/>
              <a:t>hy we need Resilience…</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a:t>
            </a:r>
            <a:r>
              <a:rPr lang="en-GB" dirty="0"/>
              <a:t> </a:t>
            </a:r>
            <a:r>
              <a:rPr lang="en-GB" dirty="0" smtClean="0"/>
              <a:t>Change </a:t>
            </a:r>
            <a:r>
              <a:rPr lang="en-GB" dirty="0"/>
              <a:t>is </a:t>
            </a:r>
            <a:r>
              <a:rPr lang="en-GB" dirty="0" smtClean="0"/>
              <a:t>Hard</a:t>
            </a:r>
            <a:endParaRPr lang="en-GB" dirty="0"/>
          </a:p>
          <a:p>
            <a:pPr marL="0" indent="0">
              <a:buNone/>
            </a:pPr>
            <a:r>
              <a:rPr lang="en-GB" sz="2400" dirty="0">
                <a:hlinkClick r:id="rId2"/>
              </a:rPr>
              <a:t>https://</a:t>
            </a:r>
            <a:r>
              <a:rPr lang="en-GB" sz="2400" dirty="0" smtClean="0">
                <a:hlinkClick r:id="rId2"/>
              </a:rPr>
              <a:t>www.youtube.com/watch?v=RpiDWeRN4UA</a:t>
            </a:r>
            <a:endParaRPr lang="en-GB" sz="2400" dirty="0" smtClean="0"/>
          </a:p>
          <a:p>
            <a:pPr marL="0" indent="0">
              <a:buNone/>
            </a:pPr>
            <a:endParaRPr lang="en-GB" dirty="0"/>
          </a:p>
          <a:p>
            <a:pPr marL="0" indent="0">
              <a:buNone/>
            </a:pP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429000"/>
            <a:ext cx="329565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006918"/>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88987"/>
          </a:xfrm>
        </p:spPr>
        <p:txBody>
          <a:bodyPr/>
          <a:lstStyle/>
          <a:p>
            <a:r>
              <a:rPr lang="en-GB" dirty="0" smtClean="0"/>
              <a:t>Resilience</a:t>
            </a:r>
            <a:endParaRPr lang="en-GB" dirty="0"/>
          </a:p>
        </p:txBody>
      </p:sp>
      <p:sp>
        <p:nvSpPr>
          <p:cNvPr id="3" name="Content Placeholder 2"/>
          <p:cNvSpPr>
            <a:spLocks noGrp="1"/>
          </p:cNvSpPr>
          <p:nvPr>
            <p:ph idx="1"/>
          </p:nvPr>
        </p:nvSpPr>
        <p:spPr>
          <a:xfrm>
            <a:off x="457200" y="1340768"/>
            <a:ext cx="8229600" cy="5288632"/>
          </a:xfrm>
        </p:spPr>
        <p:txBody>
          <a:bodyPr/>
          <a:lstStyle/>
          <a:p>
            <a:pPr marL="0" indent="0">
              <a:buNone/>
            </a:pPr>
            <a:r>
              <a:rPr lang="en-GB" dirty="0"/>
              <a:t>Ability to withstand or recover quickly from difficult conditions (Oxford English dictionary).</a:t>
            </a:r>
            <a:br>
              <a:rPr lang="en-GB" dirty="0"/>
            </a:br>
            <a:r>
              <a:rPr lang="en-GB" dirty="0"/>
              <a:t/>
            </a:r>
            <a:br>
              <a:rPr lang="en-GB" dirty="0"/>
            </a:br>
            <a:r>
              <a:rPr lang="en-GB" dirty="0"/>
              <a:t>Employer's definition:</a:t>
            </a:r>
            <a:br>
              <a:rPr lang="en-GB" dirty="0"/>
            </a:br>
            <a:r>
              <a:rPr lang="en-GB" i="1" dirty="0"/>
              <a:t>'Bounces back from failures or personal knocks. Copes positively with setbacks.'</a:t>
            </a:r>
            <a:r>
              <a:rPr lang="en-GB" dirty="0"/>
              <a:t/>
            </a:r>
            <a:br>
              <a:rPr lang="en-GB" dirty="0"/>
            </a:br>
            <a:r>
              <a:rPr lang="en-GB" i="1" dirty="0"/>
              <a:t>'Determined endeavour in a pressurised environment.'</a:t>
            </a:r>
            <a:endParaRPr lang="en-GB" dirty="0"/>
          </a:p>
        </p:txBody>
      </p:sp>
    </p:spTree>
    <p:extLst>
      <p:ext uri="{BB962C8B-B14F-4D97-AF65-F5344CB8AC3E}">
        <p14:creationId xmlns:p14="http://schemas.microsoft.com/office/powerpoint/2010/main" val="3769629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4896544" cy="2160241"/>
          </a:xfrm>
        </p:spPr>
        <p:txBody>
          <a:bodyPr/>
          <a:lstStyle/>
          <a:p>
            <a:r>
              <a:rPr lang="en-GB" dirty="0" smtClean="0"/>
              <a:t>Resilience</a:t>
            </a:r>
            <a:br>
              <a:rPr lang="en-GB" dirty="0" smtClean="0"/>
            </a:br>
            <a:r>
              <a:rPr lang="en-GB" dirty="0" smtClean="0"/>
              <a:t>	</a:t>
            </a:r>
            <a:r>
              <a:rPr lang="en-GB" sz="2800" i="1" dirty="0" smtClean="0"/>
              <a:t>‘Fall down seven times,</a:t>
            </a:r>
            <a:br>
              <a:rPr lang="en-GB" sz="2800" i="1" dirty="0" smtClean="0"/>
            </a:br>
            <a:r>
              <a:rPr lang="en-GB" sz="2800" i="1" dirty="0" smtClean="0"/>
              <a:t>	  get up eight.’</a:t>
            </a:r>
            <a:br>
              <a:rPr lang="en-GB" sz="2800" i="1" dirty="0" smtClean="0"/>
            </a:br>
            <a:r>
              <a:rPr lang="en-GB" sz="2800" i="1" dirty="0" smtClean="0"/>
              <a:t>		Japanese proverb</a:t>
            </a:r>
            <a:endParaRPr lang="en-GB" i="1" dirty="0"/>
          </a:p>
        </p:txBody>
      </p:sp>
      <p:sp>
        <p:nvSpPr>
          <p:cNvPr id="3" name="Content Placeholder 2"/>
          <p:cNvSpPr>
            <a:spLocks noGrp="1"/>
          </p:cNvSpPr>
          <p:nvPr>
            <p:ph idx="1"/>
          </p:nvPr>
        </p:nvSpPr>
        <p:spPr>
          <a:xfrm>
            <a:off x="395535" y="2492896"/>
            <a:ext cx="8427599" cy="4221088"/>
          </a:xfrm>
        </p:spPr>
        <p:txBody>
          <a:bodyPr/>
          <a:lstStyle/>
          <a:p>
            <a:pPr marL="0" indent="0">
              <a:buNone/>
            </a:pPr>
            <a:r>
              <a:rPr lang="en-GB" dirty="0" smtClean="0"/>
              <a:t>An increasingly important and valued skill or capacity in modern organisations:</a:t>
            </a:r>
          </a:p>
          <a:p>
            <a:pPr marL="400050" lvl="1" indent="0">
              <a:buNone/>
            </a:pPr>
            <a:r>
              <a:rPr lang="en-GB" dirty="0" smtClean="0"/>
              <a:t>‘The self-assurance and resilience of low (Apprehension) scorers are valued in a range of occupations, especially those that involve positive self-representation, confident decision making, or dealing with stress… such as salesperson, manager, executive, banker, marketer, and lawyer…’ </a:t>
            </a:r>
          </a:p>
          <a:p>
            <a:pPr marL="400050" lvl="1" indent="0">
              <a:buNone/>
            </a:pPr>
            <a:r>
              <a:rPr lang="en-GB" dirty="0"/>
              <a:t>	</a:t>
            </a:r>
            <a:r>
              <a:rPr lang="en-GB" dirty="0" smtClean="0"/>
              <a:t>		Cattell </a:t>
            </a:r>
            <a:r>
              <a:rPr lang="en-GB" dirty="0"/>
              <a:t>&amp; </a:t>
            </a:r>
            <a:r>
              <a:rPr lang="en-GB" dirty="0" err="1"/>
              <a:t>Schuerger</a:t>
            </a:r>
            <a:r>
              <a:rPr lang="en-GB" dirty="0"/>
              <a:t> (2003: </a:t>
            </a:r>
            <a:r>
              <a:rPr lang="en-GB" dirty="0" smtClean="0"/>
              <a:t>113)</a:t>
            </a:r>
            <a:endParaRPr lang="en-GB" dirty="0"/>
          </a:p>
          <a:p>
            <a:pPr marL="0" indent="0">
              <a:buNone/>
            </a:pPr>
            <a:endParaRPr lang="en-GB" dirty="0" smtClean="0"/>
          </a:p>
          <a:p>
            <a:pPr marL="0" indent="0">
              <a:buNone/>
            </a:pPr>
            <a:endParaRPr lang="en-GB" sz="2000" dirty="0" smtClean="0"/>
          </a:p>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998" y="188641"/>
            <a:ext cx="3176137"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4345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ugusavay.com/wp-content/uploads/2013/02/Viktor-E.-Frankl-Quotes-1-300x183.jpg"/>
          <p:cNvPicPr>
            <a:picLocks noChangeAspect="1" noChangeArrowheads="1"/>
          </p:cNvPicPr>
          <p:nvPr/>
        </p:nvPicPr>
        <p:blipFill rotWithShape="1">
          <a:blip r:embed="rId2">
            <a:extLst>
              <a:ext uri="{28A0092B-C50C-407E-A947-70E740481C1C}">
                <a14:useLocalDpi xmlns:a14="http://schemas.microsoft.com/office/drawing/2010/main" val="0"/>
              </a:ext>
            </a:extLst>
          </a:blip>
          <a:srcRect b="14724"/>
          <a:stretch/>
        </p:blipFill>
        <p:spPr bwMode="auto">
          <a:xfrm>
            <a:off x="283538" y="407192"/>
            <a:ext cx="4395500" cy="20226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newshour.s3.amazonaws.com/photos/2013/07/17/mandela-cell-jpg_extra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68" y="3717032"/>
            <a:ext cx="3960440" cy="266429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734596" y="620688"/>
            <a:ext cx="4114800" cy="5256584"/>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Font typeface="Arial" charset="0"/>
              <a:buChar char="•"/>
              <a:defRPr sz="2800" kern="1200">
                <a:solidFill>
                  <a:schemeClr val="tx1"/>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Font typeface="Arial" charset="0"/>
              <a:buChar char="–"/>
              <a:defRPr sz="2800" kern="1200">
                <a:solidFill>
                  <a:schemeClr val="tx1"/>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sz="2800" kern="120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smtClean="0">
                <a:solidFill>
                  <a:schemeClr val="accent1"/>
                </a:solidFill>
              </a:rPr>
              <a:t>Resilience…</a:t>
            </a:r>
          </a:p>
          <a:p>
            <a:r>
              <a:rPr lang="en-GB" dirty="0" smtClean="0">
                <a:solidFill>
                  <a:schemeClr val="accent1"/>
                </a:solidFill>
              </a:rPr>
              <a:t>What does the term mean to you?</a:t>
            </a:r>
          </a:p>
          <a:p>
            <a:r>
              <a:rPr lang="en-GB" dirty="0" smtClean="0">
                <a:solidFill>
                  <a:schemeClr val="accent1"/>
                </a:solidFill>
              </a:rPr>
              <a:t>Who comes to mind when you think of someone who is very resilient?</a:t>
            </a:r>
          </a:p>
          <a:p>
            <a:r>
              <a:rPr lang="en-GB" dirty="0" smtClean="0">
                <a:solidFill>
                  <a:schemeClr val="accent1"/>
                </a:solidFill>
              </a:rPr>
              <a:t>What characteristics do these people possess?</a:t>
            </a:r>
          </a:p>
        </p:txBody>
      </p:sp>
      <p:sp>
        <p:nvSpPr>
          <p:cNvPr id="2" name="TextBox 1"/>
          <p:cNvSpPr txBox="1"/>
          <p:nvPr/>
        </p:nvSpPr>
        <p:spPr>
          <a:xfrm>
            <a:off x="283538" y="2564904"/>
            <a:ext cx="4177970" cy="369332"/>
          </a:xfrm>
          <a:prstGeom prst="rect">
            <a:avLst/>
          </a:prstGeom>
          <a:noFill/>
        </p:spPr>
        <p:txBody>
          <a:bodyPr wrap="square" rtlCol="0">
            <a:spAutoFit/>
          </a:bodyPr>
          <a:lstStyle/>
          <a:p>
            <a:r>
              <a:rPr lang="en-GB" dirty="0"/>
              <a:t> Viktor E. </a:t>
            </a:r>
            <a:r>
              <a:rPr lang="en-GB" dirty="0" err="1"/>
              <a:t>Frankl</a:t>
            </a:r>
            <a:r>
              <a:rPr lang="en-GB" dirty="0"/>
              <a:t>, Man's Search for Meaning</a:t>
            </a:r>
          </a:p>
        </p:txBody>
      </p:sp>
    </p:spTree>
    <p:extLst>
      <p:ext uri="{BB962C8B-B14F-4D97-AF65-F5344CB8AC3E}">
        <p14:creationId xmlns:p14="http://schemas.microsoft.com/office/powerpoint/2010/main" val="40940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95536" y="188640"/>
            <a:ext cx="8229600" cy="788987"/>
          </a:xfrm>
        </p:spPr>
        <p:txBody>
          <a:bodyPr/>
          <a:lstStyle/>
          <a:p>
            <a:r>
              <a:rPr lang="en-GB" altLang="en-US" dirty="0" smtClean="0"/>
              <a:t>Resilience as Carpet Dancing!</a:t>
            </a:r>
            <a:endParaRPr lang="en-US" altLang="en-US" dirty="0" smtClean="0"/>
          </a:p>
        </p:txBody>
      </p:sp>
      <p:sp>
        <p:nvSpPr>
          <p:cNvPr id="117763" name="Rectangle 3"/>
          <p:cNvSpPr>
            <a:spLocks noGrp="1" noChangeArrowheads="1"/>
          </p:cNvSpPr>
          <p:nvPr>
            <p:ph type="body" idx="1"/>
          </p:nvPr>
        </p:nvSpPr>
        <p:spPr>
          <a:xfrm>
            <a:off x="457200" y="1412875"/>
            <a:ext cx="8229600" cy="4713288"/>
          </a:xfrm>
        </p:spPr>
        <p:txBody>
          <a:bodyPr/>
          <a:lstStyle/>
          <a:p>
            <a:pPr>
              <a:buFontTx/>
              <a:buNone/>
            </a:pPr>
            <a:r>
              <a:rPr lang="en-GB" altLang="en-US" i="1" dirty="0" smtClean="0"/>
              <a:t>   Instead of seeing the rug being pulled from under us, we can learn to dance on a shifting carpet</a:t>
            </a:r>
          </a:p>
          <a:p>
            <a:pPr>
              <a:buFontTx/>
              <a:buNone/>
            </a:pPr>
            <a:endParaRPr lang="en-GB" altLang="en-US" i="1" dirty="0" smtClean="0"/>
          </a:p>
          <a:p>
            <a:pPr>
              <a:buFontTx/>
              <a:buNone/>
            </a:pPr>
            <a:endParaRPr lang="en-GB" altLang="en-US" dirty="0" smtClean="0">
              <a:solidFill>
                <a:schemeClr val="tx2"/>
              </a:solidFill>
            </a:endParaRPr>
          </a:p>
          <a:p>
            <a:pPr>
              <a:buFontTx/>
              <a:buNone/>
            </a:pPr>
            <a:endParaRPr lang="en-GB" altLang="en-US" dirty="0" smtClean="0">
              <a:solidFill>
                <a:schemeClr val="tx2"/>
              </a:solidFill>
            </a:endParaRPr>
          </a:p>
          <a:p>
            <a:pPr>
              <a:buFontTx/>
              <a:buNone/>
            </a:pPr>
            <a:endParaRPr lang="en-GB" altLang="en-US" dirty="0" smtClean="0">
              <a:solidFill>
                <a:schemeClr val="tx2"/>
              </a:solidFill>
            </a:endParaRPr>
          </a:p>
          <a:p>
            <a:pPr>
              <a:buFontTx/>
              <a:buNone/>
            </a:pPr>
            <a:r>
              <a:rPr lang="en-GB" altLang="en-US" dirty="0" smtClean="0">
                <a:solidFill>
                  <a:schemeClr val="tx2"/>
                </a:solidFill>
              </a:rPr>
              <a:t>                                              </a:t>
            </a:r>
            <a:r>
              <a:rPr lang="en-GB" altLang="en-US" sz="2400" dirty="0" smtClean="0">
                <a:solidFill>
                  <a:schemeClr val="tx2"/>
                </a:solidFill>
              </a:rPr>
              <a:t>Thomas Crum, 1987</a:t>
            </a:r>
          </a:p>
          <a:p>
            <a:endParaRPr lang="en-US" altLang="en-US" dirty="0" smtClean="0"/>
          </a:p>
        </p:txBody>
      </p:sp>
      <p:pic>
        <p:nvPicPr>
          <p:cNvPr id="117764" name="Picture 4" descr="magic_carpet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997200"/>
            <a:ext cx="5003800" cy="230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968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nline_pres_light_gre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 Option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8ED2B7CA7FFF4D80CC55BD3381CE9F" ma:contentTypeVersion="1" ma:contentTypeDescription="Create a new document." ma:contentTypeScope="" ma:versionID="62da8fc4180039012041d9a3702660c2">
  <xsd:schema xmlns:xsd="http://www.w3.org/2001/XMLSchema" xmlns:p="http://schemas.microsoft.com/office/2006/metadata/properties" xmlns:ns2="1eae6004-2615-4640-984e-7c9125977852" targetNamespace="http://schemas.microsoft.com/office/2006/metadata/properties" ma:root="true" ma:fieldsID="2b87d8333a5df7a5dd3ff11241d321f3" ns2:_="">
    <xsd:import namespace="1eae6004-2615-4640-984e-7c9125977852"/>
    <xsd:element name="properties">
      <xsd:complexType>
        <xsd:sequence>
          <xsd:element name="documentManagement">
            <xsd:complexType>
              <xsd:all>
                <xsd:element ref="ns2:notes0" minOccurs="0"/>
              </xsd:all>
            </xsd:complexType>
          </xsd:element>
        </xsd:sequence>
      </xsd:complexType>
    </xsd:element>
  </xsd:schema>
  <xsd:schema xmlns:xsd="http://www.w3.org/2001/XMLSchema" xmlns:dms="http://schemas.microsoft.com/office/2006/documentManagement/types" targetNamespace="1eae6004-2615-4640-984e-7c9125977852" elementFormDefault="qualified">
    <xsd:import namespace="http://schemas.microsoft.com/office/2006/documentManagement/types"/>
    <xsd:element name="notes0" ma:index="8" nillable="true" ma:displayName="notes" ma:internalName="notes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notes0 xmlns="1eae6004-2615-4640-984e-7c91259778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7E0D8F-4871-4BEB-A182-129E0E8804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ae6004-2615-4640-984e-7c912597785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F3ACA76-F0D6-41FA-B3E4-675453BC1CC2}">
  <ds:schemaRefs>
    <ds:schemaRef ds:uri="http://purl.org/dc/dcmitype/"/>
    <ds:schemaRef ds:uri="http://schemas.openxmlformats.org/package/2006/metadata/core-properties"/>
    <ds:schemaRef ds:uri="1eae6004-2615-4640-984e-7c9125977852"/>
    <ds:schemaRef ds:uri="http://purl.org/dc/term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EAAC57DB-1039-47B8-964A-CA743FC0FE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online_pres_light_grey</Template>
  <TotalTime>7499</TotalTime>
  <Words>1325</Words>
  <Application>Microsoft Office PowerPoint</Application>
  <PresentationFormat>On-screen Show (4:3)</PresentationFormat>
  <Paragraphs>160</Paragraphs>
  <Slides>27</Slides>
  <Notes>0</Notes>
  <HiddenSlides>0</HiddenSlides>
  <MMClips>0</MMClips>
  <ScaleCrop>false</ScaleCrop>
  <HeadingPairs>
    <vt:vector size="8" baseType="variant">
      <vt:variant>
        <vt:lpstr>Fonts Used</vt:lpstr>
      </vt:variant>
      <vt:variant>
        <vt:i4>2</vt:i4>
      </vt: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33" baseType="lpstr">
      <vt:lpstr>Arial</vt:lpstr>
      <vt:lpstr>Calibri</vt:lpstr>
      <vt:lpstr>online_pres_light_grey</vt:lpstr>
      <vt:lpstr>Slide Option 1</vt:lpstr>
      <vt:lpstr>Slide Option 2</vt:lpstr>
      <vt:lpstr>Document</vt:lpstr>
      <vt:lpstr>MOIC L4 - Individual Change (3):  Personal Resilience</vt:lpstr>
      <vt:lpstr>A Quick Review of MOIC so far…</vt:lpstr>
      <vt:lpstr>Your work of Personal and Professional Development</vt:lpstr>
      <vt:lpstr>Lecture Overview</vt:lpstr>
      <vt:lpstr>Why we need Resilience…</vt:lpstr>
      <vt:lpstr>Resilience</vt:lpstr>
      <vt:lpstr>Resilience  ‘Fall down seven times,    get up eight.’   Japanese proverb</vt:lpstr>
      <vt:lpstr>PowerPoint Presentation</vt:lpstr>
      <vt:lpstr>Resilience as Carpet Dancing!</vt:lpstr>
      <vt:lpstr>Resilience and Renewal</vt:lpstr>
      <vt:lpstr>The need for Resilience and Renewal</vt:lpstr>
      <vt:lpstr>So what can we do about it?</vt:lpstr>
      <vt:lpstr>Implications of the Model</vt:lpstr>
      <vt:lpstr>PowerPoint Presentation</vt:lpstr>
      <vt:lpstr>Developing Mindfulness -  An illustrative selection of resources</vt:lpstr>
      <vt:lpstr>Hope and Openness to Change</vt:lpstr>
      <vt:lpstr>Openness to Change</vt:lpstr>
      <vt:lpstr>Open-mindedness and Change</vt:lpstr>
      <vt:lpstr>16PF Assessment: Links between Personality and Aptitude</vt:lpstr>
      <vt:lpstr>PowerPoint Presentation</vt:lpstr>
      <vt:lpstr>16PF Global Factors and their Contributing Primaries</vt:lpstr>
      <vt:lpstr>PowerPoint Presentation</vt:lpstr>
      <vt:lpstr>The Big Five Personality Factors</vt:lpstr>
      <vt:lpstr>Receptivity and Openness (Big Five)</vt:lpstr>
      <vt:lpstr>Taking Initiative and the 16PF</vt:lpstr>
      <vt:lpstr>Taking Initiative for Change</vt:lpstr>
      <vt:lpstr>References</vt:lpstr>
    </vt:vector>
  </TitlesOfParts>
  <Company>University of the West of England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your title here</dc:title>
  <dc:creator>Glenn Duckworth</dc:creator>
  <cp:lastModifiedBy>roshinni sarah</cp:lastModifiedBy>
  <cp:revision>215</cp:revision>
  <dcterms:created xsi:type="dcterms:W3CDTF">2012-04-30T12:12:08Z</dcterms:created>
  <dcterms:modified xsi:type="dcterms:W3CDTF">2016-11-17T10:23:50Z</dcterms:modified>
</cp:coreProperties>
</file>