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8"/>
  </p:notesMasterIdLst>
  <p:sldIdLst>
    <p:sldId id="256" r:id="rId7"/>
    <p:sldId id="280" r:id="rId8"/>
    <p:sldId id="308" r:id="rId9"/>
    <p:sldId id="321" r:id="rId10"/>
    <p:sldId id="309" r:id="rId11"/>
    <p:sldId id="336" r:id="rId12"/>
    <p:sldId id="311" r:id="rId13"/>
    <p:sldId id="324" r:id="rId14"/>
    <p:sldId id="325" r:id="rId15"/>
    <p:sldId id="326" r:id="rId16"/>
    <p:sldId id="322" r:id="rId17"/>
    <p:sldId id="323" r:id="rId18"/>
    <p:sldId id="330" r:id="rId19"/>
    <p:sldId id="327" r:id="rId20"/>
    <p:sldId id="328" r:id="rId21"/>
    <p:sldId id="329" r:id="rId22"/>
    <p:sldId id="331" r:id="rId23"/>
    <p:sldId id="333" r:id="rId24"/>
    <p:sldId id="332" r:id="rId25"/>
    <p:sldId id="334" r:id="rId26"/>
    <p:sldId id="33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94" autoAdjust="0"/>
    <p:restoredTop sz="46714" autoAdjust="0"/>
  </p:normalViewPr>
  <p:slideViewPr>
    <p:cSldViewPr>
      <p:cViewPr varScale="1">
        <p:scale>
          <a:sx n="18" d="100"/>
          <a:sy n="18" d="100"/>
        </p:scale>
        <p:origin x="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BAC8F-3060-488D-809E-508766FDE05F}" type="datetimeFigureOut">
              <a:rPr lang="en-GB" smtClean="0"/>
              <a:t>17/11/2016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3F9EF-A2B9-47C8-B15B-69AEB4B70423}" type="slidenum">
              <a:rPr lang="en-GB" smtClean="0"/>
              <a:t>‹#›</a:t>
            </a:fld>
            <a:endParaRPr lang="en-GB"/>
          </a:p>
        </p:txBody>
      </p:sp>
    </p:spTree>
    <p:extLst>
      <p:ext uri="{BB962C8B-B14F-4D97-AF65-F5344CB8AC3E}">
        <p14:creationId xmlns:p14="http://schemas.microsoft.com/office/powerpoint/2010/main" val="46912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1</a:t>
            </a:fld>
            <a:endParaRPr lang="en-GB"/>
          </a:p>
        </p:txBody>
      </p:sp>
    </p:spTree>
    <p:extLst>
      <p:ext uri="{BB962C8B-B14F-4D97-AF65-F5344CB8AC3E}">
        <p14:creationId xmlns:p14="http://schemas.microsoft.com/office/powerpoint/2010/main" val="124678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6413F9EF-A2B9-47C8-B15B-69AEB4B70423}" type="slidenum">
              <a:rPr lang="en-GB" smtClean="0"/>
              <a:t>10</a:t>
            </a:fld>
            <a:endParaRPr lang="en-GB"/>
          </a:p>
        </p:txBody>
      </p:sp>
    </p:spTree>
    <p:extLst>
      <p:ext uri="{BB962C8B-B14F-4D97-AF65-F5344CB8AC3E}">
        <p14:creationId xmlns:p14="http://schemas.microsoft.com/office/powerpoint/2010/main" val="362252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5DB47C-5AC9-4444-B816-4E0F81DA33A3}" type="slidenum">
              <a:rPr lang="en-US" altLang="en-US" smtClean="0"/>
              <a:pPr eaLnBrk="1" hangingPunct="1"/>
              <a:t>11</a:t>
            </a:fld>
            <a:endParaRPr lang="en-US" altLang="en-US" smtClean="0"/>
          </a:p>
        </p:txBody>
      </p:sp>
    </p:spTree>
    <p:extLst>
      <p:ext uri="{BB962C8B-B14F-4D97-AF65-F5344CB8AC3E}">
        <p14:creationId xmlns:p14="http://schemas.microsoft.com/office/powerpoint/2010/main" val="393070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4733F8-3DE2-4A10-A684-8EAFC5FA22E8}" type="slidenum">
              <a:rPr lang="en-US" altLang="en-US" smtClean="0"/>
              <a:pPr eaLnBrk="1" hangingPunct="1"/>
              <a:t>12</a:t>
            </a:fld>
            <a:endParaRPr lang="en-US" altLang="en-US" smtClean="0"/>
          </a:p>
        </p:txBody>
      </p:sp>
    </p:spTree>
    <p:extLst>
      <p:ext uri="{BB962C8B-B14F-4D97-AF65-F5344CB8AC3E}">
        <p14:creationId xmlns:p14="http://schemas.microsoft.com/office/powerpoint/2010/main" val="210017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13</a:t>
            </a:fld>
            <a:endParaRPr lang="en-GB"/>
          </a:p>
        </p:txBody>
      </p:sp>
    </p:spTree>
    <p:extLst>
      <p:ext uri="{BB962C8B-B14F-4D97-AF65-F5344CB8AC3E}">
        <p14:creationId xmlns:p14="http://schemas.microsoft.com/office/powerpoint/2010/main" val="75405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14</a:t>
            </a:fld>
            <a:endParaRPr lang="en-GB"/>
          </a:p>
        </p:txBody>
      </p:sp>
    </p:spTree>
    <p:extLst>
      <p:ext uri="{BB962C8B-B14F-4D97-AF65-F5344CB8AC3E}">
        <p14:creationId xmlns:p14="http://schemas.microsoft.com/office/powerpoint/2010/main" val="91042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baseline="0" dirty="0" smtClean="0"/>
          </a:p>
          <a:p>
            <a:pPr marL="0" indent="0">
              <a:buNone/>
            </a:pPr>
            <a:endParaRPr lang="en-GB" b="1" dirty="0"/>
          </a:p>
        </p:txBody>
      </p:sp>
      <p:sp>
        <p:nvSpPr>
          <p:cNvPr id="4" name="Slide Number Placeholder 3"/>
          <p:cNvSpPr>
            <a:spLocks noGrp="1"/>
          </p:cNvSpPr>
          <p:nvPr>
            <p:ph type="sldNum" sz="quarter" idx="10"/>
          </p:nvPr>
        </p:nvSpPr>
        <p:spPr/>
        <p:txBody>
          <a:bodyPr/>
          <a:lstStyle/>
          <a:p>
            <a:fld id="{6413F9EF-A2B9-47C8-B15B-69AEB4B70423}" type="slidenum">
              <a:rPr lang="en-GB" smtClean="0"/>
              <a:t>15</a:t>
            </a:fld>
            <a:endParaRPr lang="en-GB"/>
          </a:p>
        </p:txBody>
      </p:sp>
    </p:spTree>
    <p:extLst>
      <p:ext uri="{BB962C8B-B14F-4D97-AF65-F5344CB8AC3E}">
        <p14:creationId xmlns:p14="http://schemas.microsoft.com/office/powerpoint/2010/main" val="5112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16</a:t>
            </a:fld>
            <a:endParaRPr lang="en-GB"/>
          </a:p>
        </p:txBody>
      </p:sp>
    </p:spTree>
    <p:extLst>
      <p:ext uri="{BB962C8B-B14F-4D97-AF65-F5344CB8AC3E}">
        <p14:creationId xmlns:p14="http://schemas.microsoft.com/office/powerpoint/2010/main" val="222600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17</a:t>
            </a:fld>
            <a:endParaRPr lang="en-GB"/>
          </a:p>
        </p:txBody>
      </p:sp>
    </p:spTree>
    <p:extLst>
      <p:ext uri="{BB962C8B-B14F-4D97-AF65-F5344CB8AC3E}">
        <p14:creationId xmlns:p14="http://schemas.microsoft.com/office/powerpoint/2010/main" val="27998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18</a:t>
            </a:fld>
            <a:endParaRPr lang="en-GB"/>
          </a:p>
        </p:txBody>
      </p:sp>
    </p:spTree>
    <p:extLst>
      <p:ext uri="{BB962C8B-B14F-4D97-AF65-F5344CB8AC3E}">
        <p14:creationId xmlns:p14="http://schemas.microsoft.com/office/powerpoint/2010/main" val="392061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b="0" dirty="0"/>
          </a:p>
        </p:txBody>
      </p:sp>
      <p:sp>
        <p:nvSpPr>
          <p:cNvPr id="4" name="Slide Number Placeholder 3"/>
          <p:cNvSpPr>
            <a:spLocks noGrp="1"/>
          </p:cNvSpPr>
          <p:nvPr>
            <p:ph type="sldNum" sz="quarter" idx="10"/>
          </p:nvPr>
        </p:nvSpPr>
        <p:spPr/>
        <p:txBody>
          <a:bodyPr/>
          <a:lstStyle/>
          <a:p>
            <a:fld id="{6413F9EF-A2B9-47C8-B15B-69AEB4B70423}" type="slidenum">
              <a:rPr lang="en-GB" smtClean="0"/>
              <a:t>19</a:t>
            </a:fld>
            <a:endParaRPr lang="en-GB"/>
          </a:p>
        </p:txBody>
      </p:sp>
    </p:spTree>
    <p:extLst>
      <p:ext uri="{BB962C8B-B14F-4D97-AF65-F5344CB8AC3E}">
        <p14:creationId xmlns:p14="http://schemas.microsoft.com/office/powerpoint/2010/main" val="172296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2</a:t>
            </a:fld>
            <a:endParaRPr lang="en-GB"/>
          </a:p>
        </p:txBody>
      </p:sp>
    </p:spTree>
    <p:extLst>
      <p:ext uri="{BB962C8B-B14F-4D97-AF65-F5344CB8AC3E}">
        <p14:creationId xmlns:p14="http://schemas.microsoft.com/office/powerpoint/2010/main" val="94714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20</a:t>
            </a:fld>
            <a:endParaRPr lang="en-GB"/>
          </a:p>
        </p:txBody>
      </p:sp>
    </p:spTree>
    <p:extLst>
      <p:ext uri="{BB962C8B-B14F-4D97-AF65-F5344CB8AC3E}">
        <p14:creationId xmlns:p14="http://schemas.microsoft.com/office/powerpoint/2010/main" val="394630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3</a:t>
            </a:fld>
            <a:endParaRPr lang="en-GB"/>
          </a:p>
        </p:txBody>
      </p:sp>
    </p:spTree>
    <p:extLst>
      <p:ext uri="{BB962C8B-B14F-4D97-AF65-F5344CB8AC3E}">
        <p14:creationId xmlns:p14="http://schemas.microsoft.com/office/powerpoint/2010/main" val="118384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4</a:t>
            </a:fld>
            <a:endParaRPr lang="en-GB"/>
          </a:p>
        </p:txBody>
      </p:sp>
    </p:spTree>
    <p:extLst>
      <p:ext uri="{BB962C8B-B14F-4D97-AF65-F5344CB8AC3E}">
        <p14:creationId xmlns:p14="http://schemas.microsoft.com/office/powerpoint/2010/main" val="186869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5</a:t>
            </a:fld>
            <a:endParaRPr lang="en-GB"/>
          </a:p>
        </p:txBody>
      </p:sp>
    </p:spTree>
    <p:extLst>
      <p:ext uri="{BB962C8B-B14F-4D97-AF65-F5344CB8AC3E}">
        <p14:creationId xmlns:p14="http://schemas.microsoft.com/office/powerpoint/2010/main" val="330414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6</a:t>
            </a:fld>
            <a:endParaRPr lang="en-GB"/>
          </a:p>
        </p:txBody>
      </p:sp>
    </p:spTree>
    <p:extLst>
      <p:ext uri="{BB962C8B-B14F-4D97-AF65-F5344CB8AC3E}">
        <p14:creationId xmlns:p14="http://schemas.microsoft.com/office/powerpoint/2010/main" val="386024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7</a:t>
            </a:fld>
            <a:endParaRPr lang="en-GB"/>
          </a:p>
        </p:txBody>
      </p:sp>
    </p:spTree>
    <p:extLst>
      <p:ext uri="{BB962C8B-B14F-4D97-AF65-F5344CB8AC3E}">
        <p14:creationId xmlns:p14="http://schemas.microsoft.com/office/powerpoint/2010/main" val="111035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8</a:t>
            </a:fld>
            <a:endParaRPr lang="en-GB"/>
          </a:p>
        </p:txBody>
      </p:sp>
    </p:spTree>
    <p:extLst>
      <p:ext uri="{BB962C8B-B14F-4D97-AF65-F5344CB8AC3E}">
        <p14:creationId xmlns:p14="http://schemas.microsoft.com/office/powerpoint/2010/main" val="149109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dirty="0" smtClean="0">
                <a:solidFill>
                  <a:srgbClr val="C00000"/>
                </a:solidFill>
              </a:rPr>
              <a:t>If you keep doing what you are doing you’ll keep getting what you get </a:t>
            </a:r>
            <a:r>
              <a:rPr lang="en-GB" sz="1200" b="1" i="1" baseline="0" dirty="0" smtClean="0">
                <a:solidFill>
                  <a:srgbClr val="C00000"/>
                </a:solidFill>
              </a:rPr>
              <a:t> (Anon)</a:t>
            </a:r>
            <a:endParaRPr lang="en-GB" sz="1200" b="1" i="1" dirty="0" smtClean="0">
              <a:solidFill>
                <a:srgbClr val="C00000"/>
              </a:solidFill>
            </a:endParaRPr>
          </a:p>
          <a:p>
            <a:endParaRPr lang="en-GB" sz="1200" i="1" dirty="0" smtClean="0">
              <a:solidFill>
                <a:srgbClr val="C00000"/>
              </a:solidFill>
            </a:endParaRPr>
          </a:p>
          <a:p>
            <a:r>
              <a:rPr lang="en-GB" dirty="0" smtClean="0"/>
              <a:t>A lot of self-help books</a:t>
            </a:r>
            <a:r>
              <a:rPr lang="en-GB" baseline="0" dirty="0" smtClean="0"/>
              <a:t> and programmes are about getting us to try out different ways of behaving based on making our lives easier (less disturbance) or changing to fulfil our as yet unleashed potential.  These are all attempts to change the way we think about and see the world in order to then get us to change the way we behave (e.g. become a better friend, face our fears, become more successful at work or in relationships etc.)</a:t>
            </a:r>
            <a:endParaRPr lang="en-GB" dirty="0"/>
          </a:p>
        </p:txBody>
      </p:sp>
      <p:sp>
        <p:nvSpPr>
          <p:cNvPr id="4" name="Slide Number Placeholder 3"/>
          <p:cNvSpPr>
            <a:spLocks noGrp="1"/>
          </p:cNvSpPr>
          <p:nvPr>
            <p:ph type="sldNum" sz="quarter" idx="10"/>
          </p:nvPr>
        </p:nvSpPr>
        <p:spPr/>
        <p:txBody>
          <a:bodyPr/>
          <a:lstStyle/>
          <a:p>
            <a:fld id="{6413F9EF-A2B9-47C8-B15B-69AEB4B70423}" type="slidenum">
              <a:rPr lang="en-GB" smtClean="0"/>
              <a:t>9</a:t>
            </a:fld>
            <a:endParaRPr lang="en-GB"/>
          </a:p>
        </p:txBody>
      </p:sp>
    </p:spTree>
    <p:extLst>
      <p:ext uri="{BB962C8B-B14F-4D97-AF65-F5344CB8AC3E}">
        <p14:creationId xmlns:p14="http://schemas.microsoft.com/office/powerpoint/2010/main" val="374092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772400" cy="1872208"/>
          </a:xfrm>
        </p:spPr>
        <p:txBody>
          <a:bodyPr/>
          <a:lstStyle>
            <a:lvl1pPr>
              <a:defRPr>
                <a:solidFill>
                  <a:srgbClr val="C00000"/>
                </a:solidFill>
                <a:latin typeface="Calibri" pitchFamily="34" charset="0"/>
                <a:cs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39552" y="2996952"/>
            <a:ext cx="6400800" cy="1440160"/>
          </a:xfrm>
        </p:spPr>
        <p:txBody>
          <a:bodyPr/>
          <a:lstStyle>
            <a:lvl1pPr marL="0" indent="0" algn="l">
              <a:buNone/>
              <a:defRPr sz="28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EEDDBF7-C7F0-470D-91D7-EFD822FF5C5F}"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D454DB-B045-40C1-A953-58BC4319060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3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45E5EBE-40E9-4699-B48C-6DFC180041DE}"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C34F30-B0F3-42A5-B8B9-92782F5C2B45}"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5E23F8F-92B4-4E97-8203-40E612DD915B}"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0947C3D-3704-4A8C-B632-F7A62EC354E9}"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A9982FE-9931-4EE5-A0F8-90D3CC6D201F}" type="datetimeFigureOut">
              <a:rPr lang="en-US"/>
              <a:pPr>
                <a:defRPr/>
              </a:pPr>
              <a:t>11/17/2016</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D581A3-78E9-477D-AA20-169FDA4EFEC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1F1F46-4592-4E9B-B42B-283ABD939FD7}" type="datetimeFigureOut">
              <a:rPr lang="en-US"/>
              <a:pPr>
                <a:defRPr/>
              </a:pPr>
              <a:t>11/17/2016</a:t>
            </a:fld>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4BAD27-6E74-45A2-B784-0B97817F8F09}"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786A27-146D-4CBB-B918-BB46261AA6AD}" type="datetimeFigureOut">
              <a:rPr lang="en-US"/>
              <a:pPr>
                <a:defRPr/>
              </a:pPr>
              <a:t>11/17/2016</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8DA3A1-E86D-432A-8C8E-4FAD425B80F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ECBF0A7-568C-4902-B3BB-42B164CCC501}" type="datetimeFigureOut">
              <a:rPr lang="en-US"/>
              <a:pPr>
                <a:defRPr/>
              </a:pPr>
              <a:t>11/17/2016</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FC4C56-A8A2-42C8-A798-F8698E48E0E7}"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5E388D9-04DE-45E8-A646-5C73839BDB22}" type="datetimeFigureOut">
              <a:rPr lang="en-US"/>
              <a:pPr>
                <a:defRPr/>
              </a:pPr>
              <a:t>11/17/2016</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843D3D2-17F1-490E-A589-32BEBBA7C77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202DCC-ED5A-4054-BF80-2A52717F357F}"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ACFD58-CD0C-481F-A962-BF7A123D7C3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46EA2EE-BB20-4890-AA65-B26D10D78579}"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D52913-AABC-4655-88D9-EFEF8C12F5AC}"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481AD4F-357B-4F52-B5A5-CB89D3708F00}"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7008C9C-2AF9-4547-AAB3-1ECF90FDF34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AD1BF3-97CA-40C6-9A10-BC46906E3FA4}"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971C41-F438-4469-859A-BC0E78CF665F}"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9C2A5E3-D783-4A2C-9665-94B18C99F372}"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939C9F-3808-4E1C-B1CB-0887B2374EC8}"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F207394-0990-4034-A3DA-B378DC117DEB}" type="datetimeFigureOut">
              <a:rPr lang="en-US"/>
              <a:pPr>
                <a:defRPr/>
              </a:pPr>
              <a:t>11/17/2016</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E2ABE6-EEEB-46A9-81EF-E431B913B5CA}"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675278-1F84-4602-A1FB-3C943A45FE46}" type="datetimeFigureOut">
              <a:rPr lang="en-US"/>
              <a:pPr>
                <a:defRPr/>
              </a:pPr>
              <a:t>11/17/2016</a:t>
            </a:fld>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61E7C1-5350-447C-A68E-54547AC45BCC}"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FD78E80-672B-4AE1-BD16-769C26653EA2}" type="datetimeFigureOut">
              <a:rPr lang="en-US"/>
              <a:pPr>
                <a:defRPr/>
              </a:pPr>
              <a:t>11/17/2016</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E9780B-39FB-4375-A31C-1C80BD8E800E}"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C45F22D-DFDD-4B28-82E9-9BA3EA024D35}" type="datetimeFigureOut">
              <a:rPr lang="en-US"/>
              <a:pPr>
                <a:defRPr/>
              </a:pPr>
              <a:t>11/17/2016</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D839A7-D85A-46B4-9149-D32F719209F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0B9BCA0-D46B-4CF5-90B5-A77175325CF0}" type="datetimeFigureOut">
              <a:rPr lang="en-US"/>
              <a:pPr>
                <a:defRPr/>
              </a:pPr>
              <a:t>11/17/2016</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72BC14-5446-4DD6-A04E-E77579230F90}"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140563-66CB-4037-ADBF-49D949BF74E0}"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FA98E5-80EF-407B-8CEF-2938FE424C43}"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D54AC28-20D0-4A8F-B474-A27471E22672}" type="datetimeFigureOut">
              <a:rPr lang="en-US"/>
              <a:pPr>
                <a:defRPr/>
              </a:pPr>
              <a:t>11/17/2016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DCD5C5F-9BDF-4A04-81A9-5422E5671EA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0574FDF-BE10-4B89-B682-34B96E78226F}" type="datetimeFigureOut">
              <a:rPr lang="en-GB" smtClean="0"/>
              <a:pPr/>
              <a:t>17/11/2016</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3500438"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40815E-41AC-48E9-8FCB-55D73543A8C5}" type="slidenum">
              <a:rPr lang="en-GB" smtClean="0"/>
              <a:pPr/>
              <a:t>‹#›</a:t>
            </a:fld>
            <a:endParaRPr lang="en-GB"/>
          </a:p>
        </p:txBody>
      </p:sp>
      <p:pic>
        <p:nvPicPr>
          <p:cNvPr id="8" name="Picture 7" descr="bottom_graphic_black_lighter_grey_tif.tif"/>
          <p:cNvPicPr>
            <a:picLocks noChangeAspect="1"/>
          </p:cNvPicPr>
          <p:nvPr/>
        </p:nvPicPr>
        <p:blipFill>
          <a:blip r:embed="rId13" cstate="print"/>
          <a:stretch>
            <a:fillRect/>
          </a:stretch>
        </p:blipFill>
        <p:spPr>
          <a:xfrm>
            <a:off x="1" y="-1"/>
            <a:ext cx="9144000" cy="68817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4400">
          <a:solidFill>
            <a:srgbClr val="FF0000"/>
          </a:solidFill>
          <a:latin typeface="+mj-lt"/>
          <a:ea typeface="+mj-ea"/>
          <a:cs typeface="+mj-cs"/>
        </a:defRPr>
      </a:lvl1pPr>
      <a:lvl2pPr algn="l" rtl="0" eaLnBrk="1" fontAlgn="base" hangingPunct="1">
        <a:spcBef>
          <a:spcPct val="0"/>
        </a:spcBef>
        <a:spcAft>
          <a:spcPct val="0"/>
        </a:spcAft>
        <a:defRPr sz="4400">
          <a:solidFill>
            <a:srgbClr val="FF0000"/>
          </a:solidFill>
          <a:latin typeface="Arial" charset="0"/>
        </a:defRPr>
      </a:lvl2pPr>
      <a:lvl3pPr algn="l" rtl="0" eaLnBrk="1" fontAlgn="base" hangingPunct="1">
        <a:spcBef>
          <a:spcPct val="0"/>
        </a:spcBef>
        <a:spcAft>
          <a:spcPct val="0"/>
        </a:spcAft>
        <a:defRPr sz="4400">
          <a:solidFill>
            <a:srgbClr val="FF0000"/>
          </a:solidFill>
          <a:latin typeface="Arial" charset="0"/>
        </a:defRPr>
      </a:lvl3pPr>
      <a:lvl4pPr algn="l" rtl="0" eaLnBrk="1" fontAlgn="base" hangingPunct="1">
        <a:spcBef>
          <a:spcPct val="0"/>
        </a:spcBef>
        <a:spcAft>
          <a:spcPct val="0"/>
        </a:spcAft>
        <a:defRPr sz="4400">
          <a:solidFill>
            <a:srgbClr val="FF0000"/>
          </a:solidFill>
          <a:latin typeface="Arial" charset="0"/>
        </a:defRPr>
      </a:lvl4pPr>
      <a:lvl5pPr algn="l" rtl="0" eaLnBrk="1" fontAlgn="base" hangingPunct="1">
        <a:spcBef>
          <a:spcPct val="0"/>
        </a:spcBef>
        <a:spcAft>
          <a:spcPct val="0"/>
        </a:spcAft>
        <a:defRPr sz="4400">
          <a:solidFill>
            <a:srgbClr val="FF000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6987"/>
            <a:ext cx="8229600" cy="788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066800"/>
            <a:ext cx="8229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4000" kern="1200">
          <a:solidFill>
            <a:srgbClr val="C00000"/>
          </a:solidFill>
          <a:latin typeface="+mn-lt"/>
          <a:ea typeface="+mj-ea"/>
          <a:cs typeface="Arial" pitchFamily="34" charset="0"/>
        </a:defRPr>
      </a:lvl1pPr>
      <a:lvl2pPr algn="l" rtl="0" eaLnBrk="1" fontAlgn="base" hangingPunct="1">
        <a:spcBef>
          <a:spcPct val="0"/>
        </a:spcBef>
        <a:spcAft>
          <a:spcPct val="0"/>
        </a:spcAft>
        <a:defRPr sz="4400">
          <a:solidFill>
            <a:srgbClr val="C00000"/>
          </a:solidFill>
          <a:latin typeface="Arial" charset="0"/>
          <a:cs typeface="Arial" charset="0"/>
        </a:defRPr>
      </a:lvl2pPr>
      <a:lvl3pPr algn="l" rtl="0" eaLnBrk="1" fontAlgn="base" hangingPunct="1">
        <a:spcBef>
          <a:spcPct val="0"/>
        </a:spcBef>
        <a:spcAft>
          <a:spcPct val="0"/>
        </a:spcAft>
        <a:defRPr sz="4400">
          <a:solidFill>
            <a:srgbClr val="C00000"/>
          </a:solidFill>
          <a:latin typeface="Arial" charset="0"/>
          <a:cs typeface="Arial" charset="0"/>
        </a:defRPr>
      </a:lvl3pPr>
      <a:lvl4pPr algn="l" rtl="0" eaLnBrk="1" fontAlgn="base" hangingPunct="1">
        <a:spcBef>
          <a:spcPct val="0"/>
        </a:spcBef>
        <a:spcAft>
          <a:spcPct val="0"/>
        </a:spcAft>
        <a:defRPr sz="4400">
          <a:solidFill>
            <a:srgbClr val="C00000"/>
          </a:solidFill>
          <a:latin typeface="Arial" charset="0"/>
          <a:cs typeface="Arial" charset="0"/>
        </a:defRPr>
      </a:lvl4pPr>
      <a:lvl5pPr algn="l" rtl="0" eaLnBrk="1" fontAlgn="base" hangingPunct="1">
        <a:spcBef>
          <a:spcPct val="0"/>
        </a:spcBef>
        <a:spcAft>
          <a:spcPct val="0"/>
        </a:spcAft>
        <a:defRPr sz="4400">
          <a:solidFill>
            <a:srgbClr val="C00000"/>
          </a:solidFill>
          <a:latin typeface="Arial" charset="0"/>
          <a:cs typeface="Arial" charset="0"/>
        </a:defRPr>
      </a:lvl5pPr>
      <a:lvl6pPr marL="457200" algn="l" rtl="0" eaLnBrk="1" fontAlgn="base" hangingPunct="1">
        <a:spcBef>
          <a:spcPct val="0"/>
        </a:spcBef>
        <a:spcAft>
          <a:spcPct val="0"/>
        </a:spcAft>
        <a:defRPr sz="4400">
          <a:solidFill>
            <a:srgbClr val="FF0000"/>
          </a:solidFill>
          <a:latin typeface="Arial" charset="0"/>
          <a:cs typeface="Arial" charset="0"/>
        </a:defRPr>
      </a:lvl6pPr>
      <a:lvl7pPr marL="914400" algn="l" rtl="0" eaLnBrk="1" fontAlgn="base" hangingPunct="1">
        <a:spcBef>
          <a:spcPct val="0"/>
        </a:spcBef>
        <a:spcAft>
          <a:spcPct val="0"/>
        </a:spcAft>
        <a:defRPr sz="4400">
          <a:solidFill>
            <a:srgbClr val="FF0000"/>
          </a:solidFill>
          <a:latin typeface="Arial" charset="0"/>
          <a:cs typeface="Arial" charset="0"/>
        </a:defRPr>
      </a:lvl7pPr>
      <a:lvl8pPr marL="1371600" algn="l" rtl="0" eaLnBrk="1" fontAlgn="base" hangingPunct="1">
        <a:spcBef>
          <a:spcPct val="0"/>
        </a:spcBef>
        <a:spcAft>
          <a:spcPct val="0"/>
        </a:spcAft>
        <a:defRPr sz="4400">
          <a:solidFill>
            <a:srgbClr val="FF0000"/>
          </a:solidFill>
          <a:latin typeface="Arial" charset="0"/>
          <a:cs typeface="Arial" charset="0"/>
        </a:defRPr>
      </a:lvl8pPr>
      <a:lvl9pPr marL="1828800" algn="l" rtl="0" eaLnBrk="1" fontAlgn="base" hangingPunct="1">
        <a:spcBef>
          <a:spcPct val="0"/>
        </a:spcBef>
        <a:spcAft>
          <a:spcPct val="0"/>
        </a:spcAft>
        <a:defRPr sz="4400">
          <a:solidFill>
            <a:srgbClr val="FF0000"/>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69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268413"/>
            <a:ext cx="822960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rgbClr val="C00000"/>
          </a:solidFill>
          <a:latin typeface="+mn-lt"/>
          <a:ea typeface="+mj-ea"/>
          <a:cs typeface="Arial" pitchFamily="34" charset="0"/>
        </a:defRPr>
      </a:lvl1pPr>
      <a:lvl2pPr algn="l" rtl="0" eaLnBrk="1" fontAlgn="base" hangingPunct="1">
        <a:spcBef>
          <a:spcPct val="0"/>
        </a:spcBef>
        <a:spcAft>
          <a:spcPct val="0"/>
        </a:spcAft>
        <a:defRPr sz="4400">
          <a:solidFill>
            <a:srgbClr val="C00000"/>
          </a:solidFill>
          <a:latin typeface="Arial" charset="0"/>
          <a:cs typeface="Arial" charset="0"/>
        </a:defRPr>
      </a:lvl2pPr>
      <a:lvl3pPr algn="l" rtl="0" eaLnBrk="1" fontAlgn="base" hangingPunct="1">
        <a:spcBef>
          <a:spcPct val="0"/>
        </a:spcBef>
        <a:spcAft>
          <a:spcPct val="0"/>
        </a:spcAft>
        <a:defRPr sz="4400">
          <a:solidFill>
            <a:srgbClr val="C00000"/>
          </a:solidFill>
          <a:latin typeface="Arial" charset="0"/>
          <a:cs typeface="Arial" charset="0"/>
        </a:defRPr>
      </a:lvl3pPr>
      <a:lvl4pPr algn="l" rtl="0" eaLnBrk="1" fontAlgn="base" hangingPunct="1">
        <a:spcBef>
          <a:spcPct val="0"/>
        </a:spcBef>
        <a:spcAft>
          <a:spcPct val="0"/>
        </a:spcAft>
        <a:defRPr sz="4400">
          <a:solidFill>
            <a:srgbClr val="C00000"/>
          </a:solidFill>
          <a:latin typeface="Arial" charset="0"/>
          <a:cs typeface="Arial" charset="0"/>
        </a:defRPr>
      </a:lvl4pPr>
      <a:lvl5pPr algn="l" rtl="0" eaLnBrk="1" fontAlgn="base" hangingPunct="1">
        <a:spcBef>
          <a:spcPct val="0"/>
        </a:spcBef>
        <a:spcAft>
          <a:spcPct val="0"/>
        </a:spcAft>
        <a:defRPr sz="4400">
          <a:solidFill>
            <a:srgbClr val="C00000"/>
          </a:solidFill>
          <a:latin typeface="Arial" charset="0"/>
          <a:cs typeface="Arial" charset="0"/>
        </a:defRPr>
      </a:lvl5pPr>
      <a:lvl6pPr marL="457200" algn="l" rtl="0" eaLnBrk="1" fontAlgn="base" hangingPunct="1">
        <a:spcBef>
          <a:spcPct val="0"/>
        </a:spcBef>
        <a:spcAft>
          <a:spcPct val="0"/>
        </a:spcAft>
        <a:defRPr sz="4400">
          <a:solidFill>
            <a:srgbClr val="FF0000"/>
          </a:solidFill>
          <a:latin typeface="Arial" charset="0"/>
          <a:cs typeface="Arial" charset="0"/>
        </a:defRPr>
      </a:lvl6pPr>
      <a:lvl7pPr marL="914400" algn="l" rtl="0" eaLnBrk="1" fontAlgn="base" hangingPunct="1">
        <a:spcBef>
          <a:spcPct val="0"/>
        </a:spcBef>
        <a:spcAft>
          <a:spcPct val="0"/>
        </a:spcAft>
        <a:defRPr sz="4400">
          <a:solidFill>
            <a:srgbClr val="FF0000"/>
          </a:solidFill>
          <a:latin typeface="Arial" charset="0"/>
          <a:cs typeface="Arial" charset="0"/>
        </a:defRPr>
      </a:lvl7pPr>
      <a:lvl8pPr marL="1371600" algn="l" rtl="0" eaLnBrk="1" fontAlgn="base" hangingPunct="1">
        <a:spcBef>
          <a:spcPct val="0"/>
        </a:spcBef>
        <a:spcAft>
          <a:spcPct val="0"/>
        </a:spcAft>
        <a:defRPr sz="4400">
          <a:solidFill>
            <a:srgbClr val="FF0000"/>
          </a:solidFill>
          <a:latin typeface="Arial" charset="0"/>
          <a:cs typeface="Arial" charset="0"/>
        </a:defRPr>
      </a:lvl8pPr>
      <a:lvl9pPr marL="1828800" algn="l" rtl="0" eaLnBrk="1" fontAlgn="base" hangingPunct="1">
        <a:spcBef>
          <a:spcPct val="0"/>
        </a:spcBef>
        <a:spcAft>
          <a:spcPct val="0"/>
        </a:spcAft>
        <a:defRPr sz="4400">
          <a:solidFill>
            <a:srgbClr val="FF0000"/>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13.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18.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t>MOIC – Study Unit 2  Managing Change with Individuals</a:t>
            </a:r>
            <a:endParaRPr lang="en-GB" sz="3600" dirty="0"/>
          </a:p>
        </p:txBody>
      </p:sp>
      <p:sp>
        <p:nvSpPr>
          <p:cNvPr id="3" name="Subtitle 2"/>
          <p:cNvSpPr>
            <a:spLocks noGrp="1"/>
          </p:cNvSpPr>
          <p:nvPr>
            <p:ph type="subTitle" idx="1"/>
          </p:nvPr>
        </p:nvSpPr>
        <p:spPr>
          <a:xfrm>
            <a:off x="539552" y="2492896"/>
            <a:ext cx="7704856" cy="1944216"/>
          </a:xfrm>
        </p:spPr>
        <p:txBody>
          <a:bodyPr/>
          <a:lstStyle/>
          <a:p>
            <a:r>
              <a:rPr lang="en-US" b="1" dirty="0" smtClean="0"/>
              <a:t>Required reading: </a:t>
            </a:r>
            <a:r>
              <a:rPr lang="en-US" dirty="0" smtClean="0"/>
              <a:t>Cameron &amp; Green (2012) Chapter One Individual Change  </a:t>
            </a:r>
            <a:r>
              <a:rPr lang="en-US" i="1" dirty="0" smtClean="0">
                <a:solidFill>
                  <a:srgbClr val="C00000"/>
                </a:solidFill>
              </a:rPr>
              <a:t>[digitalised]</a:t>
            </a:r>
            <a:r>
              <a:rPr lang="en-US" dirty="0" smtClean="0"/>
              <a:t> </a:t>
            </a:r>
          </a:p>
          <a:p>
            <a:r>
              <a:rPr lang="en-US" dirty="0" smtClean="0"/>
              <a:t>Dr</a:t>
            </a:r>
            <a:r>
              <a:rPr lang="en-US" dirty="0"/>
              <a:t>. Roz </a:t>
            </a:r>
            <a:r>
              <a:rPr lang="en-US" dirty="0" smtClean="0"/>
              <a:t>Gasper</a:t>
            </a: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
            <a:ext cx="8229600" cy="503659"/>
          </a:xfrm>
        </p:spPr>
        <p:txBody>
          <a:bodyPr/>
          <a:lstStyle/>
          <a:p>
            <a:r>
              <a:rPr lang="en-GB" sz="3000" dirty="0" smtClean="0"/>
              <a:t>Achieving results, setting goals &amp; making sense</a:t>
            </a:r>
            <a:endParaRPr lang="en-GB" sz="3000" dirty="0"/>
          </a:p>
        </p:txBody>
      </p:sp>
      <p:sp>
        <p:nvSpPr>
          <p:cNvPr id="3" name="Content Placeholder 2"/>
          <p:cNvSpPr>
            <a:spLocks noGrp="1"/>
          </p:cNvSpPr>
          <p:nvPr>
            <p:ph sz="half" idx="1"/>
          </p:nvPr>
        </p:nvSpPr>
        <p:spPr>
          <a:xfrm>
            <a:off x="307337" y="764704"/>
            <a:ext cx="3249401" cy="2016224"/>
          </a:xfrm>
          <a:solidFill>
            <a:schemeClr val="bg1"/>
          </a:solidFill>
        </p:spPr>
        <p:txBody>
          <a:bodyPr/>
          <a:lstStyle/>
          <a:p>
            <a:pPr marL="0" indent="0">
              <a:buNone/>
            </a:pPr>
            <a:r>
              <a:rPr lang="en-GB" sz="1800" dirty="0" smtClean="0">
                <a:solidFill>
                  <a:srgbClr val="002060"/>
                </a:solidFill>
              </a:rPr>
              <a:t>3% of graduates at Yale University with clear goals were worth more than the other 97% put together (oft quoted in self help books –  perhaps an exaggeration of the basic truth to this apocryphal story) </a:t>
            </a:r>
            <a:r>
              <a:rPr lang="en-GB" sz="1400" dirty="0" smtClean="0">
                <a:solidFill>
                  <a:srgbClr val="002060"/>
                </a:solidFill>
              </a:rPr>
              <a:t>(ibid:31)</a:t>
            </a:r>
          </a:p>
        </p:txBody>
      </p:sp>
      <p:sp>
        <p:nvSpPr>
          <p:cNvPr id="4" name="Content Placeholder 3"/>
          <p:cNvSpPr>
            <a:spLocks noGrp="1"/>
          </p:cNvSpPr>
          <p:nvPr>
            <p:ph sz="half" idx="2"/>
          </p:nvPr>
        </p:nvSpPr>
        <p:spPr>
          <a:xfrm>
            <a:off x="3923928" y="692696"/>
            <a:ext cx="4762872" cy="5976664"/>
          </a:xfrm>
          <a:solidFill>
            <a:schemeClr val="bg1"/>
          </a:solidFill>
        </p:spPr>
        <p:txBody>
          <a:bodyPr/>
          <a:lstStyle/>
          <a:p>
            <a:pPr marL="0" indent="0">
              <a:buNone/>
            </a:pPr>
            <a:r>
              <a:rPr lang="en-GB" dirty="0" smtClean="0"/>
              <a:t>“Need to pay attention to how we talk to ourselves about results”</a:t>
            </a:r>
          </a:p>
          <a:p>
            <a:pPr marL="0" indent="0" algn="ctr">
              <a:spcBef>
                <a:spcPts val="0"/>
              </a:spcBef>
              <a:buNone/>
            </a:pPr>
            <a:r>
              <a:rPr lang="en-GB" sz="2200" i="1" dirty="0" smtClean="0">
                <a:solidFill>
                  <a:srgbClr val="002060"/>
                </a:solidFill>
                <a:effectLst>
                  <a:outerShdw blurRad="38100" dist="38100" dir="2700000" algn="tl">
                    <a:srgbClr val="000000">
                      <a:alpha val="43137"/>
                    </a:srgbClr>
                  </a:outerShdw>
                </a:effectLst>
              </a:rPr>
              <a:t>Usual responses to our achievements </a:t>
            </a:r>
          </a:p>
          <a:p>
            <a:pPr marL="0" indent="0">
              <a:spcBef>
                <a:spcPts val="0"/>
              </a:spcBef>
              <a:buNone/>
            </a:pPr>
            <a:r>
              <a:rPr lang="en-GB" dirty="0" smtClean="0"/>
              <a:t>Positive/ good performance:</a:t>
            </a:r>
          </a:p>
          <a:p>
            <a:pPr>
              <a:spcBef>
                <a:spcPts val="0"/>
              </a:spcBef>
            </a:pPr>
            <a:r>
              <a:rPr lang="en-GB" i="1" dirty="0" smtClean="0">
                <a:solidFill>
                  <a:srgbClr val="C00000"/>
                </a:solidFill>
              </a:rPr>
              <a:t>I knew I could do it, I’ll be able to do it again</a:t>
            </a:r>
          </a:p>
          <a:p>
            <a:pPr>
              <a:spcBef>
                <a:spcPts val="0"/>
              </a:spcBef>
            </a:pPr>
            <a:r>
              <a:rPr lang="en-GB" i="1" dirty="0" smtClean="0">
                <a:solidFill>
                  <a:srgbClr val="C00000"/>
                </a:solidFill>
              </a:rPr>
              <a:t>That was lucky, I doubt I’ll be able to repeat that</a:t>
            </a:r>
          </a:p>
          <a:p>
            <a:pPr marL="0" indent="0">
              <a:buNone/>
            </a:pPr>
            <a:r>
              <a:rPr lang="en-GB" dirty="0" smtClean="0"/>
              <a:t>Ineffective/ poor performance:</a:t>
            </a:r>
          </a:p>
          <a:p>
            <a:pPr>
              <a:spcBef>
                <a:spcPts val="0"/>
              </a:spcBef>
            </a:pPr>
            <a:r>
              <a:rPr lang="en-GB" i="1" dirty="0" smtClean="0">
                <a:solidFill>
                  <a:srgbClr val="C00000"/>
                </a:solidFill>
              </a:rPr>
              <a:t>I could do a lot better next time</a:t>
            </a:r>
          </a:p>
          <a:p>
            <a:pPr>
              <a:spcBef>
                <a:spcPts val="0"/>
              </a:spcBef>
            </a:pPr>
            <a:r>
              <a:rPr lang="en-GB" i="1" dirty="0" smtClean="0">
                <a:solidFill>
                  <a:srgbClr val="C00000"/>
                </a:solidFill>
              </a:rPr>
              <a:t>I thought as much, I knew it would turn out like this</a:t>
            </a:r>
          </a:p>
          <a:p>
            <a:endParaRPr lang="en-GB" dirty="0" smtClean="0">
              <a:solidFill>
                <a:srgbClr val="C00000"/>
              </a:solidFill>
            </a:endParaRPr>
          </a:p>
          <a:p>
            <a:pPr marL="0" indent="0">
              <a:buNone/>
            </a:pPr>
            <a:endParaRPr lang="en-GB" i="1" dirty="0">
              <a:solidFill>
                <a:srgbClr val="C00000"/>
              </a:solidFill>
            </a:endParaRPr>
          </a:p>
          <a:p>
            <a:endParaRPr lang="en-GB" dirty="0"/>
          </a:p>
        </p:txBody>
      </p:sp>
      <p:sp>
        <p:nvSpPr>
          <p:cNvPr id="5" name="TextBox 4"/>
          <p:cNvSpPr txBox="1"/>
          <p:nvPr/>
        </p:nvSpPr>
        <p:spPr>
          <a:xfrm>
            <a:off x="132011" y="2924944"/>
            <a:ext cx="3605312" cy="2215991"/>
          </a:xfrm>
          <a:prstGeom prst="rect">
            <a:avLst/>
          </a:prstGeom>
          <a:noFill/>
        </p:spPr>
        <p:txBody>
          <a:bodyPr wrap="square" rtlCol="0">
            <a:spAutoFit/>
          </a:bodyPr>
          <a:lstStyle/>
          <a:p>
            <a:r>
              <a:rPr lang="en-GB" sz="2300" b="1" dirty="0" smtClean="0"/>
              <a:t>Achieving </a:t>
            </a:r>
            <a:r>
              <a:rPr lang="en-GB" sz="2300" b="1" dirty="0"/>
              <a:t>results does improve if we set clear and challenging BUT achievable goals (e.g. career planning, work targets, study planning</a:t>
            </a:r>
            <a:r>
              <a:rPr lang="en-GB" sz="2300" b="1" dirty="0" smtClean="0"/>
              <a:t>)</a:t>
            </a:r>
            <a:endParaRPr lang="en-GB" sz="2300" b="1" dirty="0"/>
          </a:p>
        </p:txBody>
      </p:sp>
      <p:sp>
        <p:nvSpPr>
          <p:cNvPr id="6" name="TextBox 5"/>
          <p:cNvSpPr txBox="1"/>
          <p:nvPr/>
        </p:nvSpPr>
        <p:spPr>
          <a:xfrm>
            <a:off x="129382" y="5239717"/>
            <a:ext cx="3605312" cy="1477328"/>
          </a:xfrm>
          <a:prstGeom prst="rect">
            <a:avLst/>
          </a:prstGeom>
          <a:solidFill>
            <a:schemeClr val="bg2">
              <a:lumMod val="90000"/>
            </a:schemeClr>
          </a:solidFill>
        </p:spPr>
        <p:txBody>
          <a:bodyPr wrap="square" rtlCol="0">
            <a:spAutoFit/>
          </a:bodyPr>
          <a:lstStyle/>
          <a:p>
            <a:r>
              <a:rPr lang="en-GB" b="1" dirty="0" smtClean="0"/>
              <a:t>Techniques for change</a:t>
            </a:r>
            <a:r>
              <a:rPr lang="en-GB" dirty="0" smtClean="0"/>
              <a:t>: positive listings, affirmations, visualisations, pattern breaking, detachment, anchoring &amp; resource states, rational analysis (ibid:32-35)</a:t>
            </a:r>
            <a:endParaRPr lang="en-GB" dirty="0"/>
          </a:p>
        </p:txBody>
      </p:sp>
    </p:spTree>
    <p:extLst>
      <p:ext uri="{BB962C8B-B14F-4D97-AF65-F5344CB8AC3E}">
        <p14:creationId xmlns:p14="http://schemas.microsoft.com/office/powerpoint/2010/main" val="2094202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79512" y="188640"/>
            <a:ext cx="8435975" cy="850900"/>
          </a:xfrm>
        </p:spPr>
        <p:txBody>
          <a:bodyPr/>
          <a:lstStyle/>
          <a:p>
            <a:pPr eaLnBrk="1" hangingPunct="1">
              <a:defRPr/>
            </a:pPr>
            <a:r>
              <a:rPr lang="en-GB" sz="3000" b="1" dirty="0" smtClean="0">
                <a:effectLst>
                  <a:outerShdw blurRad="38100" dist="38100" dir="2700000" algn="tl">
                    <a:srgbClr val="000000">
                      <a:alpha val="43137"/>
                    </a:srgbClr>
                  </a:outerShdw>
                </a:effectLst>
                <a:latin typeface="Arial" charset="0"/>
                <a:cs typeface="Arial" charset="0"/>
              </a:rPr>
              <a:t>Negative Capability &amp; Tolerance of Ambiguity </a:t>
            </a:r>
          </a:p>
        </p:txBody>
      </p:sp>
      <p:sp>
        <p:nvSpPr>
          <p:cNvPr id="9219" name="Content Placeholder 4"/>
          <p:cNvSpPr>
            <a:spLocks noGrp="1"/>
          </p:cNvSpPr>
          <p:nvPr>
            <p:ph idx="1"/>
          </p:nvPr>
        </p:nvSpPr>
        <p:spPr>
          <a:xfrm>
            <a:off x="323850" y="1484313"/>
            <a:ext cx="8229600" cy="3457575"/>
          </a:xfrm>
        </p:spPr>
        <p:txBody>
          <a:bodyPr/>
          <a:lstStyle/>
          <a:p>
            <a:pPr eaLnBrk="1" hangingPunct="1">
              <a:lnSpc>
                <a:spcPct val="110000"/>
              </a:lnSpc>
            </a:pPr>
            <a:r>
              <a:rPr lang="en-GB" altLang="en-US" sz="2000" dirty="0" smtClean="0">
                <a:latin typeface="Arial" charset="0"/>
                <a:cs typeface="Arial" charset="0"/>
              </a:rPr>
              <a:t>Keats:</a:t>
            </a:r>
          </a:p>
          <a:p>
            <a:pPr eaLnBrk="1" hangingPunct="1">
              <a:lnSpc>
                <a:spcPct val="110000"/>
              </a:lnSpc>
            </a:pPr>
            <a:endParaRPr lang="en-GB" altLang="en-US" sz="2000" dirty="0" smtClean="0">
              <a:latin typeface="Arial" charset="0"/>
              <a:cs typeface="Arial" charset="0"/>
            </a:endParaRPr>
          </a:p>
          <a:p>
            <a:pPr eaLnBrk="1" hangingPunct="1">
              <a:lnSpc>
                <a:spcPct val="110000"/>
              </a:lnSpc>
            </a:pPr>
            <a:endParaRPr lang="en-GB" altLang="en-US" sz="2000" dirty="0" smtClean="0">
              <a:latin typeface="Arial" charset="0"/>
              <a:cs typeface="Arial" charset="0"/>
            </a:endParaRPr>
          </a:p>
          <a:p>
            <a:pPr eaLnBrk="1" hangingPunct="1">
              <a:lnSpc>
                <a:spcPct val="110000"/>
              </a:lnSpc>
            </a:pPr>
            <a:endParaRPr lang="en-GB" altLang="en-US" sz="2000" dirty="0" smtClean="0">
              <a:latin typeface="Arial" charset="0"/>
              <a:cs typeface="Arial" charset="0"/>
            </a:endParaRPr>
          </a:p>
          <a:p>
            <a:pPr eaLnBrk="1" hangingPunct="1">
              <a:lnSpc>
                <a:spcPct val="110000"/>
              </a:lnSpc>
            </a:pPr>
            <a:endParaRPr lang="en-GB" altLang="en-US" dirty="0" smtClean="0">
              <a:latin typeface="Arial" charset="0"/>
              <a:cs typeface="Arial" charset="0"/>
            </a:endParaRPr>
          </a:p>
          <a:p>
            <a:pPr>
              <a:lnSpc>
                <a:spcPct val="110000"/>
              </a:lnSpc>
            </a:pPr>
            <a:r>
              <a:rPr lang="en-GB" altLang="en-US" sz="2000" dirty="0" smtClean="0">
                <a:latin typeface="Arial" charset="0"/>
                <a:cs typeface="Arial" charset="0"/>
              </a:rPr>
              <a:t>Tolerance of ambiguity  - can cope with disorder, complexity and chaos of ‘unknowns’ </a:t>
            </a:r>
            <a:r>
              <a:rPr lang="en-GB" altLang="en-US" sz="2000" dirty="0" smtClean="0">
                <a:latin typeface="Book Antiqua" pitchFamily="18" charset="0"/>
              </a:rPr>
              <a:t>(Mackinnon</a:t>
            </a:r>
            <a:r>
              <a:rPr lang="en-GB" altLang="en-US" sz="2000" dirty="0">
                <a:latin typeface="Book Antiqua" pitchFamily="18" charset="0"/>
              </a:rPr>
              <a:t>, 1962</a:t>
            </a:r>
            <a:r>
              <a:rPr lang="en-GB" altLang="en-US" sz="2000" dirty="0" smtClean="0">
                <a:latin typeface="Book Antiqua" pitchFamily="18" charset="0"/>
              </a:rPr>
              <a:t>)</a:t>
            </a:r>
          </a:p>
          <a:p>
            <a:pPr marL="0" indent="0">
              <a:lnSpc>
                <a:spcPct val="110000"/>
              </a:lnSpc>
              <a:buNone/>
            </a:pPr>
            <a:endParaRPr lang="en-GB" altLang="en-US" sz="1000" dirty="0" smtClean="0">
              <a:latin typeface="Arial" charset="0"/>
              <a:cs typeface="Arial" charset="0"/>
            </a:endParaRPr>
          </a:p>
          <a:p>
            <a:pPr eaLnBrk="1" hangingPunct="1">
              <a:lnSpc>
                <a:spcPct val="110000"/>
              </a:lnSpc>
            </a:pPr>
            <a:r>
              <a:rPr lang="en-GB" altLang="en-US" sz="2000" dirty="0" smtClean="0">
                <a:latin typeface="Arial" charset="0"/>
                <a:cs typeface="Arial" charset="0"/>
              </a:rPr>
              <a:t>Simpson, et al (2002) “…can create an </a:t>
            </a:r>
            <a:r>
              <a:rPr lang="en-GB" altLang="en-US" sz="2000" i="1" dirty="0" smtClean="0">
                <a:latin typeface="Arial" charset="0"/>
                <a:cs typeface="Arial" charset="0"/>
              </a:rPr>
              <a:t>intermediate </a:t>
            </a:r>
            <a:r>
              <a:rPr lang="en-GB" altLang="en-US" sz="2000" b="1" i="1" dirty="0" smtClean="0">
                <a:latin typeface="Arial" charset="0"/>
                <a:cs typeface="Arial" charset="0"/>
              </a:rPr>
              <a:t>space</a:t>
            </a:r>
            <a:r>
              <a:rPr lang="en-GB" altLang="en-US" sz="2000" dirty="0" smtClean="0">
                <a:latin typeface="Arial" charset="0"/>
                <a:cs typeface="Arial" charset="0"/>
              </a:rPr>
              <a:t> that enables one to continue to think in difficult situations”, a “</a:t>
            </a:r>
            <a:r>
              <a:rPr lang="en-GB" altLang="en-US" sz="2000" i="1" dirty="0" smtClean="0">
                <a:latin typeface="Arial" charset="0"/>
                <a:cs typeface="Arial" charset="0"/>
              </a:rPr>
              <a:t>mental and emotional </a:t>
            </a:r>
            <a:r>
              <a:rPr lang="en-GB" altLang="en-US" sz="2000" b="1" i="1" dirty="0" smtClean="0">
                <a:latin typeface="Arial" charset="0"/>
                <a:cs typeface="Arial" charset="0"/>
              </a:rPr>
              <a:t>space</a:t>
            </a:r>
            <a:r>
              <a:rPr lang="en-GB" altLang="en-US" sz="2000" dirty="0" smtClean="0">
                <a:latin typeface="Arial" charset="0"/>
                <a:cs typeface="Arial" charset="0"/>
              </a:rPr>
              <a:t>, in which a new thought may emerge…” </a:t>
            </a:r>
          </a:p>
        </p:txBody>
      </p:sp>
      <p:sp>
        <p:nvSpPr>
          <p:cNvPr id="9220" name="TextBox 3"/>
          <p:cNvSpPr txBox="1">
            <a:spLocks noChangeArrowheads="1"/>
          </p:cNvSpPr>
          <p:nvPr/>
        </p:nvSpPr>
        <p:spPr bwMode="auto">
          <a:xfrm>
            <a:off x="611188" y="1858963"/>
            <a:ext cx="5761037"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i="1" dirty="0"/>
              <a:t>“a state in which a person is capable of being in uncertainties, mysteries, doubts, without any irritable reaching after fact &amp; </a:t>
            </a:r>
            <a:r>
              <a:rPr lang="en-GB" altLang="en-US" i="1" dirty="0" smtClean="0"/>
              <a:t>reason” (quoted Bion1961)</a:t>
            </a:r>
            <a:endParaRPr lang="en-GB" altLang="en-US" i="1" dirty="0"/>
          </a:p>
        </p:txBody>
      </p:sp>
      <p:sp>
        <p:nvSpPr>
          <p:cNvPr id="9221" name="TextBox 4"/>
          <p:cNvSpPr txBox="1">
            <a:spLocks noChangeArrowheads="1"/>
          </p:cNvSpPr>
          <p:nvPr/>
        </p:nvSpPr>
        <p:spPr bwMode="auto">
          <a:xfrm>
            <a:off x="2700338" y="2854325"/>
            <a:ext cx="5761037"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i="1" dirty="0"/>
              <a:t>“the state of mind that underpins the creative genius of high achieving individuals” </a:t>
            </a:r>
            <a:r>
              <a:rPr lang="en-GB" altLang="en-US" i="1" dirty="0" smtClean="0"/>
              <a:t>(ibid)</a:t>
            </a:r>
            <a:endParaRPr lang="en-GB" altLang="en-US" i="1" dirty="0"/>
          </a:p>
        </p:txBody>
      </p:sp>
      <p:pic>
        <p:nvPicPr>
          <p:cNvPr id="9222" name="Picture 5" descr="http://static.guim.co.uk/sys-images/Books/Pix/pictures/2010/1/22/1264163419469/John-Keats-001.jpg"/>
          <p:cNvPicPr>
            <a:picLocks noChangeAspect="1" noChangeArrowheads="1"/>
          </p:cNvPicPr>
          <p:nvPr/>
        </p:nvPicPr>
        <p:blipFill>
          <a:blip r:embed="rId3">
            <a:extLst>
              <a:ext uri="{28A0092B-C50C-407E-A947-70E740481C1C}">
                <a14:useLocalDpi xmlns:a14="http://schemas.microsoft.com/office/drawing/2010/main" val="0"/>
              </a:ext>
            </a:extLst>
          </a:blip>
          <a:srcRect l="19720" r="11253"/>
          <a:stretch>
            <a:fillRect/>
          </a:stretch>
        </p:blipFill>
        <p:spPr bwMode="auto">
          <a:xfrm>
            <a:off x="6443663" y="1198563"/>
            <a:ext cx="1987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6166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908720"/>
            <a:ext cx="8964488" cy="5400600"/>
          </a:xfrm>
        </p:spPr>
        <p:txBody>
          <a:bodyPr/>
          <a:lstStyle/>
          <a:p>
            <a:pPr>
              <a:buFont typeface="Arial" charset="0"/>
              <a:buNone/>
            </a:pPr>
            <a:r>
              <a:rPr lang="en-GB" altLang="en-US" sz="2400" dirty="0" smtClean="0">
                <a:latin typeface="Arial" charset="0"/>
                <a:cs typeface="Arial" charset="0"/>
              </a:rPr>
              <a:t>	</a:t>
            </a:r>
            <a:r>
              <a:rPr lang="en-GB" altLang="en-US" sz="2400" i="1" dirty="0" smtClean="0">
                <a:solidFill>
                  <a:srgbClr val="C00000"/>
                </a:solidFill>
                <a:latin typeface="Arial" charset="0"/>
                <a:cs typeface="Arial" charset="0"/>
              </a:rPr>
              <a:t>Those with ‘high negative capability’ will thrive with change and face less challenges to their personal performance, before, during and after change…. </a:t>
            </a:r>
          </a:p>
          <a:p>
            <a:pPr>
              <a:buFont typeface="Arial" charset="0"/>
              <a:buNone/>
            </a:pPr>
            <a:endParaRPr lang="en-GB" altLang="en-US" sz="800" i="1" dirty="0" smtClean="0">
              <a:solidFill>
                <a:srgbClr val="C00000"/>
              </a:solidFill>
              <a:latin typeface="Arial" charset="0"/>
              <a:cs typeface="Arial" charset="0"/>
            </a:endParaRPr>
          </a:p>
          <a:p>
            <a:pPr lvl="1">
              <a:buFont typeface="Arial" charset="0"/>
              <a:buChar char="•"/>
            </a:pPr>
            <a:r>
              <a:rPr lang="en-GB" altLang="en-US" sz="2000" dirty="0" smtClean="0">
                <a:latin typeface="Arial" charset="0"/>
                <a:cs typeface="Arial" charset="0"/>
              </a:rPr>
              <a:t>mental and emotional space… (Simpson et al., 2002)</a:t>
            </a:r>
          </a:p>
          <a:p>
            <a:pPr lvl="1">
              <a:buFont typeface="Arial" charset="0"/>
              <a:buChar char="•"/>
            </a:pPr>
            <a:r>
              <a:rPr lang="en-GB" altLang="en-US" sz="2000" dirty="0" smtClean="0">
                <a:latin typeface="Arial" charset="0"/>
                <a:cs typeface="Arial" charset="0"/>
              </a:rPr>
              <a:t>hesitation, resisting urge into action… (</a:t>
            </a:r>
            <a:r>
              <a:rPr lang="en-GB" altLang="en-US" sz="2000" dirty="0" err="1" smtClean="0">
                <a:latin typeface="Arial" charset="0"/>
                <a:cs typeface="Arial" charset="0"/>
              </a:rPr>
              <a:t>Wigod</a:t>
            </a:r>
            <a:r>
              <a:rPr lang="en-GB" altLang="en-US" sz="2000" dirty="0" smtClean="0">
                <a:latin typeface="Arial" charset="0"/>
                <a:cs typeface="Arial" charset="0"/>
              </a:rPr>
              <a:t>, 1952)</a:t>
            </a:r>
          </a:p>
          <a:p>
            <a:pPr lvl="1">
              <a:buFont typeface="Arial" charset="0"/>
              <a:buChar char="•"/>
            </a:pPr>
            <a:r>
              <a:rPr lang="en-GB" altLang="en-US" sz="2000" dirty="0" smtClean="0">
                <a:latin typeface="Arial" charset="0"/>
                <a:cs typeface="Arial" charset="0"/>
              </a:rPr>
              <a:t>capacity to tolerate ambiguity… (Ward, 1963)</a:t>
            </a:r>
          </a:p>
          <a:p>
            <a:pPr lvl="1">
              <a:buFont typeface="Arial" charset="0"/>
              <a:buChar char="•"/>
            </a:pPr>
            <a:r>
              <a:rPr lang="en-GB" altLang="en-US" sz="2000" dirty="0" smtClean="0">
                <a:latin typeface="Arial" charset="0"/>
                <a:cs typeface="Arial" charset="0"/>
              </a:rPr>
              <a:t>remain content with half knowledge… (Starr, 1966)</a:t>
            </a:r>
          </a:p>
          <a:p>
            <a:pPr lvl="1">
              <a:buFont typeface="Arial" charset="0"/>
              <a:buChar char="•"/>
            </a:pPr>
            <a:r>
              <a:rPr lang="en-GB" altLang="en-US" sz="2000" dirty="0" smtClean="0">
                <a:latin typeface="Arial" charset="0"/>
                <a:cs typeface="Arial" charset="0"/>
              </a:rPr>
              <a:t>capacity to experience emotion… (French, 2001)</a:t>
            </a:r>
          </a:p>
          <a:p>
            <a:pPr lvl="1">
              <a:buFont typeface="Arial" charset="0"/>
              <a:buChar char="•"/>
            </a:pPr>
            <a:r>
              <a:rPr lang="en-GB" altLang="en-US" sz="2000" dirty="0" smtClean="0">
                <a:latin typeface="Arial" charset="0"/>
                <a:cs typeface="Arial" charset="0"/>
              </a:rPr>
              <a:t>focused watchfulness…refrain from drawing premature conclusions (Cornish, 2011)</a:t>
            </a:r>
          </a:p>
          <a:p>
            <a:pPr lvl="1">
              <a:buFont typeface="Arial" charset="0"/>
              <a:buChar char="•"/>
            </a:pPr>
            <a:r>
              <a:rPr lang="en-GB" altLang="en-US" sz="2000" dirty="0" smtClean="0">
                <a:latin typeface="Arial" charset="0"/>
                <a:cs typeface="Arial" charset="0"/>
              </a:rPr>
              <a:t>patience… (</a:t>
            </a:r>
            <a:r>
              <a:rPr lang="en-GB" altLang="en-US" sz="2000" dirty="0" err="1" smtClean="0">
                <a:latin typeface="Arial" charset="0"/>
                <a:cs typeface="Arial" charset="0"/>
              </a:rPr>
              <a:t>Bion</a:t>
            </a:r>
            <a:r>
              <a:rPr lang="en-GB" altLang="en-US" sz="2000" dirty="0" smtClean="0">
                <a:latin typeface="Arial" charset="0"/>
                <a:cs typeface="Arial" charset="0"/>
              </a:rPr>
              <a:t>, 1970)</a:t>
            </a:r>
          </a:p>
          <a:p>
            <a:pPr marL="457200" lvl="1" indent="0">
              <a:buNone/>
            </a:pPr>
            <a:endParaRPr lang="en-GB" altLang="en-US" sz="1200" dirty="0" smtClean="0">
              <a:latin typeface="Arial" charset="0"/>
              <a:cs typeface="Arial" charset="0"/>
            </a:endParaRPr>
          </a:p>
          <a:p>
            <a:pPr marL="457200" lvl="1" indent="0">
              <a:buNone/>
            </a:pPr>
            <a:r>
              <a:rPr lang="en-GB" altLang="en-US" sz="2400" b="1" i="1" dirty="0" smtClean="0">
                <a:solidFill>
                  <a:srgbClr val="C00000"/>
                </a:solidFill>
                <a:latin typeface="Arial" charset="0"/>
                <a:cs typeface="Arial" charset="0"/>
              </a:rPr>
              <a:t>Key 21st C employability factor and work survival skill </a:t>
            </a:r>
            <a:endParaRPr lang="en-GB" altLang="en-US" sz="2000" b="1" dirty="0" smtClean="0">
              <a:latin typeface="Arial" charset="0"/>
              <a:cs typeface="Arial" charset="0"/>
            </a:endParaRPr>
          </a:p>
        </p:txBody>
      </p:sp>
      <p:sp>
        <p:nvSpPr>
          <p:cNvPr id="5" name="Title 3"/>
          <p:cNvSpPr>
            <a:spLocks noGrp="1"/>
          </p:cNvSpPr>
          <p:nvPr>
            <p:ph type="title"/>
          </p:nvPr>
        </p:nvSpPr>
        <p:spPr>
          <a:xfrm>
            <a:off x="250825" y="274638"/>
            <a:ext cx="8435975" cy="634082"/>
          </a:xfrm>
        </p:spPr>
        <p:txBody>
          <a:bodyPr/>
          <a:lstStyle/>
          <a:p>
            <a:pPr eaLnBrk="1" hangingPunct="1">
              <a:defRPr/>
            </a:pPr>
            <a:r>
              <a:rPr lang="en-GB" sz="3000" b="1" dirty="0" smtClean="0">
                <a:effectLst>
                  <a:outerShdw blurRad="38100" dist="38100" dir="2700000" algn="tl">
                    <a:srgbClr val="000000">
                      <a:alpha val="43137"/>
                    </a:srgbClr>
                  </a:outerShdw>
                </a:effectLst>
                <a:latin typeface="Arial" charset="0"/>
                <a:cs typeface="Arial" charset="0"/>
              </a:rPr>
              <a:t>Negative Capability</a:t>
            </a:r>
          </a:p>
        </p:txBody>
      </p:sp>
    </p:spTree>
    <p:extLst>
      <p:ext uri="{BB962C8B-B14F-4D97-AF65-F5344CB8AC3E}">
        <p14:creationId xmlns:p14="http://schemas.microsoft.com/office/powerpoint/2010/main" val="3410729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custDataLst>
              <p:tags r:id="rId2"/>
            </p:custDataLst>
          </p:nvPr>
        </p:nvSpPr>
        <p:spPr bwMode="auto">
          <a:xfrm flipV="1">
            <a:off x="1295400" y="1124743"/>
            <a:ext cx="0" cy="43457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4739" name="Line 3"/>
          <p:cNvSpPr>
            <a:spLocks noChangeShapeType="1"/>
          </p:cNvSpPr>
          <p:nvPr>
            <p:custDataLst>
              <p:tags r:id="rId3"/>
            </p:custDataLst>
          </p:nvPr>
        </p:nvSpPr>
        <p:spPr bwMode="auto">
          <a:xfrm>
            <a:off x="1295400" y="5486400"/>
            <a:ext cx="632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4740" name="Text Box 4"/>
          <p:cNvSpPr txBox="1">
            <a:spLocks noChangeArrowheads="1"/>
          </p:cNvSpPr>
          <p:nvPr>
            <p:custDataLst>
              <p:tags r:id="rId4"/>
            </p:custDataLst>
          </p:nvPr>
        </p:nvSpPr>
        <p:spPr bwMode="auto">
          <a:xfrm>
            <a:off x="668818" y="620712"/>
            <a:ext cx="12531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1600" b="1" dirty="0">
                <a:solidFill>
                  <a:srgbClr val="003366"/>
                </a:solidFill>
              </a:rPr>
              <a:t>Mood /</a:t>
            </a:r>
          </a:p>
          <a:p>
            <a:pPr algn="ctr"/>
            <a:r>
              <a:rPr lang="en-GB" sz="1600" b="1" dirty="0">
                <a:solidFill>
                  <a:srgbClr val="003366"/>
                </a:solidFill>
              </a:rPr>
              <a:t>Competence</a:t>
            </a:r>
            <a:endParaRPr lang="en-US" sz="1600" b="1" dirty="0">
              <a:solidFill>
                <a:srgbClr val="003366"/>
              </a:solidFill>
            </a:endParaRPr>
          </a:p>
        </p:txBody>
      </p:sp>
      <p:sp>
        <p:nvSpPr>
          <p:cNvPr id="244741" name="Text Box 5"/>
          <p:cNvSpPr txBox="1">
            <a:spLocks noChangeArrowheads="1"/>
          </p:cNvSpPr>
          <p:nvPr>
            <p:custDataLst>
              <p:tags r:id="rId5"/>
            </p:custDataLst>
          </p:nvPr>
        </p:nvSpPr>
        <p:spPr bwMode="auto">
          <a:xfrm>
            <a:off x="7782421" y="5355193"/>
            <a:ext cx="7726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b="1" dirty="0">
                <a:solidFill>
                  <a:srgbClr val="003366"/>
                </a:solidFill>
              </a:rPr>
              <a:t>Time</a:t>
            </a:r>
            <a:endParaRPr lang="en-US" b="1" dirty="0">
              <a:solidFill>
                <a:srgbClr val="003366"/>
              </a:solidFill>
            </a:endParaRPr>
          </a:p>
        </p:txBody>
      </p:sp>
      <p:grpSp>
        <p:nvGrpSpPr>
          <p:cNvPr id="244742" name="Group 6"/>
          <p:cNvGrpSpPr>
            <a:grpSpLocks/>
          </p:cNvGrpSpPr>
          <p:nvPr>
            <p:custDataLst>
              <p:tags r:id="rId6"/>
            </p:custDataLst>
          </p:nvPr>
        </p:nvGrpSpPr>
        <p:grpSpPr bwMode="auto">
          <a:xfrm>
            <a:off x="1752600" y="1371600"/>
            <a:ext cx="1463675" cy="1676400"/>
            <a:chOff x="1248" y="1008"/>
            <a:chExt cx="922" cy="1056"/>
          </a:xfrm>
        </p:grpSpPr>
        <p:sp>
          <p:nvSpPr>
            <p:cNvPr id="244743" name="Text Box 7"/>
            <p:cNvSpPr txBox="1">
              <a:spLocks noChangeArrowheads="1"/>
            </p:cNvSpPr>
            <p:nvPr/>
          </p:nvSpPr>
          <p:spPr bwMode="auto">
            <a:xfrm>
              <a:off x="1248" y="1008"/>
              <a:ext cx="922" cy="83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dirty="0">
                  <a:solidFill>
                    <a:srgbClr val="003366"/>
                  </a:solidFill>
                </a:rPr>
                <a:t>2.</a:t>
              </a:r>
              <a:r>
                <a:rPr lang="en-GB" sz="900" b="1" u="sng" dirty="0"/>
                <a:t> </a:t>
              </a:r>
              <a:r>
                <a:rPr lang="en-GB" sz="900" b="1" u="sng" dirty="0">
                  <a:solidFill>
                    <a:srgbClr val="0066FF"/>
                  </a:solidFill>
                </a:rPr>
                <a:t>DENIAL</a:t>
              </a:r>
            </a:p>
            <a:p>
              <a:r>
                <a:rPr lang="en-GB" sz="900" dirty="0">
                  <a:solidFill>
                    <a:srgbClr val="003366"/>
                  </a:solidFill>
                </a:rPr>
                <a:t>Denial or minimisation of change. “It will never work”, “It won’t affect me”. Temporary retreat “Oh well, I wanted a new job anyway”, “No I won’t feel too upset by this situation”..</a:t>
              </a:r>
              <a:endParaRPr lang="en-US" sz="900" dirty="0">
                <a:solidFill>
                  <a:srgbClr val="003366"/>
                </a:solidFill>
              </a:endParaRPr>
            </a:p>
          </p:txBody>
        </p:sp>
        <p:sp>
          <p:nvSpPr>
            <p:cNvPr id="244744" name="Line 8"/>
            <p:cNvSpPr>
              <a:spLocks noChangeShapeType="1"/>
            </p:cNvSpPr>
            <p:nvPr/>
          </p:nvSpPr>
          <p:spPr bwMode="auto">
            <a:xfrm>
              <a:off x="1680" y="1877"/>
              <a:ext cx="0" cy="187"/>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44745" name="Group 9"/>
          <p:cNvGrpSpPr>
            <a:grpSpLocks/>
          </p:cNvGrpSpPr>
          <p:nvPr>
            <p:custDataLst>
              <p:tags r:id="rId7"/>
            </p:custDataLst>
          </p:nvPr>
        </p:nvGrpSpPr>
        <p:grpSpPr bwMode="auto">
          <a:xfrm>
            <a:off x="1357313" y="3810000"/>
            <a:ext cx="1143000" cy="1660525"/>
            <a:chOff x="999" y="2544"/>
            <a:chExt cx="720" cy="1046"/>
          </a:xfrm>
        </p:grpSpPr>
        <p:sp>
          <p:nvSpPr>
            <p:cNvPr id="244746" name="Text Box 10"/>
            <p:cNvSpPr txBox="1">
              <a:spLocks noChangeArrowheads="1"/>
            </p:cNvSpPr>
            <p:nvPr/>
          </p:nvSpPr>
          <p:spPr bwMode="auto">
            <a:xfrm>
              <a:off x="999" y="2838"/>
              <a:ext cx="720" cy="75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dirty="0">
                  <a:solidFill>
                    <a:srgbClr val="003366"/>
                  </a:solidFill>
                </a:rPr>
                <a:t>1.</a:t>
              </a:r>
              <a:r>
                <a:rPr lang="en-GB" sz="900" b="1" u="sng" dirty="0"/>
                <a:t> </a:t>
              </a:r>
              <a:r>
                <a:rPr lang="en-GB" sz="900" b="1" u="sng" dirty="0">
                  <a:solidFill>
                    <a:srgbClr val="0066FF"/>
                  </a:solidFill>
                </a:rPr>
                <a:t>SHOCK</a:t>
              </a:r>
            </a:p>
            <a:p>
              <a:r>
                <a:rPr lang="en-GB" sz="900" dirty="0">
                  <a:solidFill>
                    <a:srgbClr val="003366"/>
                  </a:solidFill>
                </a:rPr>
                <a:t>Immobilisation. Surprise. Overwhelmed. Numbness. “I can’t believe it”. Confused. “How dare they do this”</a:t>
              </a:r>
              <a:endParaRPr lang="en-US" sz="900" dirty="0">
                <a:solidFill>
                  <a:srgbClr val="003366"/>
                </a:solidFill>
              </a:endParaRPr>
            </a:p>
          </p:txBody>
        </p:sp>
        <p:sp>
          <p:nvSpPr>
            <p:cNvPr id="244747" name="Line 11"/>
            <p:cNvSpPr>
              <a:spLocks noChangeShapeType="1"/>
            </p:cNvSpPr>
            <p:nvPr/>
          </p:nvSpPr>
          <p:spPr bwMode="auto">
            <a:xfrm flipV="1">
              <a:off x="1134" y="2544"/>
              <a:ext cx="0" cy="264"/>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44751" name="Group 15"/>
          <p:cNvGrpSpPr>
            <a:grpSpLocks/>
          </p:cNvGrpSpPr>
          <p:nvPr>
            <p:custDataLst>
              <p:tags r:id="rId8"/>
            </p:custDataLst>
          </p:nvPr>
        </p:nvGrpSpPr>
        <p:grpSpPr bwMode="auto">
          <a:xfrm>
            <a:off x="3352800" y="4038600"/>
            <a:ext cx="2667000" cy="1295400"/>
            <a:chOff x="2256" y="2688"/>
            <a:chExt cx="1680" cy="816"/>
          </a:xfrm>
        </p:grpSpPr>
        <p:sp>
          <p:nvSpPr>
            <p:cNvPr id="244752" name="Text Box 16"/>
            <p:cNvSpPr txBox="1">
              <a:spLocks noChangeArrowheads="1"/>
            </p:cNvSpPr>
            <p:nvPr/>
          </p:nvSpPr>
          <p:spPr bwMode="auto">
            <a:xfrm>
              <a:off x="2256" y="2924"/>
              <a:ext cx="1680" cy="58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dirty="0">
                  <a:solidFill>
                    <a:srgbClr val="003366"/>
                  </a:solidFill>
                </a:rPr>
                <a:t>4.</a:t>
              </a:r>
              <a:r>
                <a:rPr lang="en-GB" sz="900" b="1" u="sng" dirty="0"/>
                <a:t> </a:t>
              </a:r>
              <a:r>
                <a:rPr lang="en-GB" sz="900" b="1" u="sng" dirty="0">
                  <a:solidFill>
                    <a:srgbClr val="0066FF"/>
                  </a:solidFill>
                </a:rPr>
                <a:t>ACCEPTANCE</a:t>
              </a:r>
            </a:p>
            <a:p>
              <a:r>
                <a:rPr lang="en-GB" sz="900" dirty="0">
                  <a:solidFill>
                    <a:srgbClr val="003366"/>
                  </a:solidFill>
                </a:rPr>
                <a:t>Acceptance of reality by doing something different</a:t>
              </a:r>
              <a:r>
                <a:rPr lang="en-GB" sz="900" dirty="0" smtClean="0">
                  <a:solidFill>
                    <a:srgbClr val="003366"/>
                  </a:solidFill>
                </a:rPr>
                <a:t>. Letting </a:t>
              </a:r>
              <a:r>
                <a:rPr lang="en-GB" sz="900" dirty="0">
                  <a:solidFill>
                    <a:srgbClr val="003366"/>
                  </a:solidFill>
                </a:rPr>
                <a:t>go of the past. Comfortable attitudes and behaviours. Something has to change “I can’t go on like this anymore, I’ve got to do something”. Putting things into perspective.</a:t>
              </a:r>
              <a:endParaRPr lang="en-US" sz="900" dirty="0">
                <a:solidFill>
                  <a:srgbClr val="003366"/>
                </a:solidFill>
              </a:endParaRPr>
            </a:p>
          </p:txBody>
        </p:sp>
        <p:sp>
          <p:nvSpPr>
            <p:cNvPr id="244753" name="Line 17"/>
            <p:cNvSpPr>
              <a:spLocks noChangeShapeType="1"/>
            </p:cNvSpPr>
            <p:nvPr/>
          </p:nvSpPr>
          <p:spPr bwMode="auto">
            <a:xfrm flipV="1">
              <a:off x="3408" y="2688"/>
              <a:ext cx="0" cy="24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44754" name="Group 18"/>
          <p:cNvGrpSpPr>
            <a:grpSpLocks/>
          </p:cNvGrpSpPr>
          <p:nvPr>
            <p:custDataLst>
              <p:tags r:id="rId9"/>
            </p:custDataLst>
          </p:nvPr>
        </p:nvGrpSpPr>
        <p:grpSpPr bwMode="auto">
          <a:xfrm>
            <a:off x="5651500" y="3315949"/>
            <a:ext cx="2928938" cy="2018053"/>
            <a:chOff x="3205" y="2087"/>
            <a:chExt cx="1845" cy="1369"/>
          </a:xfrm>
        </p:grpSpPr>
        <p:sp>
          <p:nvSpPr>
            <p:cNvPr id="244755" name="Text Box 19"/>
            <p:cNvSpPr txBox="1">
              <a:spLocks noChangeArrowheads="1"/>
            </p:cNvSpPr>
            <p:nvPr/>
          </p:nvSpPr>
          <p:spPr bwMode="auto">
            <a:xfrm>
              <a:off x="4128" y="2360"/>
              <a:ext cx="922" cy="1096"/>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dirty="0">
                  <a:solidFill>
                    <a:srgbClr val="003366"/>
                  </a:solidFill>
                </a:rPr>
                <a:t>5.</a:t>
              </a:r>
              <a:r>
                <a:rPr lang="en-GB" sz="900" b="1" u="sng" dirty="0"/>
                <a:t> </a:t>
              </a:r>
              <a:r>
                <a:rPr lang="en-GB" sz="900" b="1" u="sng" dirty="0">
                  <a:solidFill>
                    <a:srgbClr val="0066FF"/>
                  </a:solidFill>
                </a:rPr>
                <a:t>EXPERIMENTATION</a:t>
              </a:r>
            </a:p>
            <a:p>
              <a:r>
                <a:rPr lang="en-GB" sz="900" dirty="0">
                  <a:solidFill>
                    <a:srgbClr val="003366"/>
                  </a:solidFill>
                </a:rPr>
                <a:t>Testing new behaviours &amp; approaches. Stepping outside comfort zone. Tendency to be influenced by ideas of how things ‘should’ be done. Lots of energy, anger and frustration. Beginning to deal with new reality. “Perhaps if I try…”</a:t>
              </a:r>
              <a:endParaRPr lang="en-US" sz="900" dirty="0">
                <a:solidFill>
                  <a:srgbClr val="003366"/>
                </a:solidFill>
              </a:endParaRPr>
            </a:p>
          </p:txBody>
        </p:sp>
        <p:sp>
          <p:nvSpPr>
            <p:cNvPr id="244756" name="Line 20"/>
            <p:cNvSpPr>
              <a:spLocks noChangeShapeType="1"/>
            </p:cNvSpPr>
            <p:nvPr/>
          </p:nvSpPr>
          <p:spPr bwMode="auto">
            <a:xfrm flipH="1" flipV="1">
              <a:off x="3205" y="2087"/>
              <a:ext cx="971" cy="26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44757" name="Group 21"/>
          <p:cNvGrpSpPr>
            <a:grpSpLocks/>
          </p:cNvGrpSpPr>
          <p:nvPr>
            <p:custDataLst>
              <p:tags r:id="rId10"/>
            </p:custDataLst>
          </p:nvPr>
        </p:nvGrpSpPr>
        <p:grpSpPr bwMode="auto">
          <a:xfrm>
            <a:off x="6724675" y="2352230"/>
            <a:ext cx="2027238" cy="1039813"/>
            <a:chOff x="3955" y="1632"/>
            <a:chExt cx="1277" cy="655"/>
          </a:xfrm>
        </p:grpSpPr>
        <p:sp>
          <p:nvSpPr>
            <p:cNvPr id="244758" name="Text Box 22"/>
            <p:cNvSpPr txBox="1">
              <a:spLocks noChangeArrowheads="1"/>
            </p:cNvSpPr>
            <p:nvPr/>
          </p:nvSpPr>
          <p:spPr bwMode="auto">
            <a:xfrm>
              <a:off x="4272" y="1707"/>
              <a:ext cx="960" cy="58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a:solidFill>
                    <a:srgbClr val="003366"/>
                  </a:solidFill>
                </a:rPr>
                <a:t>6.</a:t>
              </a:r>
              <a:r>
                <a:rPr lang="en-GB" sz="900" b="1" u="sng">
                  <a:solidFill>
                    <a:srgbClr val="0066FF"/>
                  </a:solidFill>
                </a:rPr>
                <a:t> UNDERSTANDING</a:t>
              </a:r>
            </a:p>
            <a:p>
              <a:r>
                <a:rPr lang="en-GB" sz="900">
                  <a:solidFill>
                    <a:srgbClr val="003366"/>
                  </a:solidFill>
                </a:rPr>
                <a:t>Search for meaning. “Is this right for me?” Seeking understanding to make sense of why things are different.</a:t>
              </a:r>
              <a:endParaRPr lang="en-US" sz="900">
                <a:solidFill>
                  <a:srgbClr val="003366"/>
                </a:solidFill>
              </a:endParaRPr>
            </a:p>
          </p:txBody>
        </p:sp>
        <p:sp>
          <p:nvSpPr>
            <p:cNvPr id="244759" name="Line 23"/>
            <p:cNvSpPr>
              <a:spLocks noChangeShapeType="1"/>
            </p:cNvSpPr>
            <p:nvPr/>
          </p:nvSpPr>
          <p:spPr bwMode="auto">
            <a:xfrm flipH="1" flipV="1">
              <a:off x="3955" y="1632"/>
              <a:ext cx="317" cy="19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44760" name="Group 24"/>
          <p:cNvGrpSpPr>
            <a:grpSpLocks/>
          </p:cNvGrpSpPr>
          <p:nvPr>
            <p:custDataLst>
              <p:tags r:id="rId11"/>
            </p:custDataLst>
          </p:nvPr>
        </p:nvGrpSpPr>
        <p:grpSpPr bwMode="auto">
          <a:xfrm>
            <a:off x="6725444" y="863600"/>
            <a:ext cx="1524000" cy="1422400"/>
            <a:chOff x="4456" y="864"/>
            <a:chExt cx="960" cy="896"/>
          </a:xfrm>
        </p:grpSpPr>
        <p:sp>
          <p:nvSpPr>
            <p:cNvPr id="244761" name="Text Box 25"/>
            <p:cNvSpPr txBox="1">
              <a:spLocks noChangeArrowheads="1"/>
            </p:cNvSpPr>
            <p:nvPr/>
          </p:nvSpPr>
          <p:spPr bwMode="auto">
            <a:xfrm>
              <a:off x="4456" y="864"/>
              <a:ext cx="960" cy="49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dirty="0">
                  <a:solidFill>
                    <a:srgbClr val="003366"/>
                  </a:solidFill>
                </a:rPr>
                <a:t>7.</a:t>
              </a:r>
              <a:r>
                <a:rPr lang="en-GB" sz="900" b="1" u="sng" dirty="0"/>
                <a:t> </a:t>
              </a:r>
              <a:r>
                <a:rPr lang="en-GB" sz="900" b="1" u="sng" dirty="0">
                  <a:solidFill>
                    <a:srgbClr val="0066FF"/>
                  </a:solidFill>
                </a:rPr>
                <a:t>INTEGRATION</a:t>
              </a:r>
            </a:p>
            <a:p>
              <a:r>
                <a:rPr lang="en-GB" sz="900" dirty="0">
                  <a:solidFill>
                    <a:srgbClr val="003366"/>
                  </a:solidFill>
                </a:rPr>
                <a:t>Incorporation of meaning into new behaviours. “Now I can see the way ahead”. ‘It wasn’t so bad.’</a:t>
              </a:r>
              <a:endParaRPr lang="en-US" sz="900" dirty="0">
                <a:solidFill>
                  <a:srgbClr val="003366"/>
                </a:solidFill>
              </a:endParaRPr>
            </a:p>
          </p:txBody>
        </p:sp>
        <p:sp>
          <p:nvSpPr>
            <p:cNvPr id="244762" name="Line 26"/>
            <p:cNvSpPr>
              <a:spLocks noChangeShapeType="1"/>
            </p:cNvSpPr>
            <p:nvPr/>
          </p:nvSpPr>
          <p:spPr bwMode="auto">
            <a:xfrm>
              <a:off x="4596" y="1358"/>
              <a:ext cx="0" cy="40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44763" name="Text Box 27"/>
          <p:cNvSpPr txBox="1">
            <a:spLocks noChangeArrowheads="1"/>
          </p:cNvSpPr>
          <p:nvPr>
            <p:custDataLst>
              <p:tags r:id="rId12"/>
            </p:custDataLst>
          </p:nvPr>
        </p:nvSpPr>
        <p:spPr bwMode="auto">
          <a:xfrm>
            <a:off x="1380208" y="5572125"/>
            <a:ext cx="1751632" cy="304800"/>
          </a:xfrm>
          <a:prstGeom prst="rect">
            <a:avLst/>
          </a:prstGeom>
          <a:solidFill>
            <a:schemeClr val="accent6">
              <a:lumMod val="60000"/>
              <a:lumOff val="40000"/>
            </a:schemeClr>
          </a:solidFill>
          <a:ln>
            <a:noFill/>
          </a:ln>
          <a:effectLst/>
          <a:extLst/>
        </p:spPr>
        <p:txBody>
          <a:bodyPr wrap="square">
            <a:spAutoFit/>
          </a:bodyPr>
          <a:lstStyle/>
          <a:p>
            <a:pPr algn="ctr"/>
            <a:r>
              <a:rPr lang="en-GB" sz="1400" b="1" dirty="0">
                <a:solidFill>
                  <a:srgbClr val="0066FF"/>
                </a:solidFill>
              </a:rPr>
              <a:t>ENDING</a:t>
            </a:r>
            <a:r>
              <a:rPr lang="en-GB" sz="1400" dirty="0"/>
              <a:t> </a:t>
            </a:r>
            <a:r>
              <a:rPr lang="en-GB" sz="1400" dirty="0">
                <a:solidFill>
                  <a:schemeClr val="accent2"/>
                </a:solidFill>
              </a:rPr>
              <a:t>– </a:t>
            </a:r>
            <a:r>
              <a:rPr lang="en-GB" sz="1400" dirty="0">
                <a:solidFill>
                  <a:srgbClr val="003366"/>
                </a:solidFill>
              </a:rPr>
              <a:t>Letting Go</a:t>
            </a:r>
            <a:endParaRPr lang="en-US" sz="1400" dirty="0">
              <a:solidFill>
                <a:srgbClr val="003366"/>
              </a:solidFill>
            </a:endParaRPr>
          </a:p>
        </p:txBody>
      </p:sp>
      <p:sp>
        <p:nvSpPr>
          <p:cNvPr id="244764" name="Text Box 28"/>
          <p:cNvSpPr txBox="1">
            <a:spLocks noChangeArrowheads="1"/>
          </p:cNvSpPr>
          <p:nvPr>
            <p:custDataLst>
              <p:tags r:id="rId13"/>
            </p:custDataLst>
          </p:nvPr>
        </p:nvSpPr>
        <p:spPr bwMode="auto">
          <a:xfrm>
            <a:off x="3518297" y="5572125"/>
            <a:ext cx="1989807" cy="307777"/>
          </a:xfrm>
          <a:prstGeom prst="rect">
            <a:avLst/>
          </a:prstGeom>
          <a:solidFill>
            <a:schemeClr val="accent6">
              <a:lumMod val="60000"/>
              <a:lumOff val="40000"/>
            </a:schemeClr>
          </a:solidFill>
          <a:ln>
            <a:noFill/>
          </a:ln>
          <a:effectLst/>
          <a:extLst/>
        </p:spPr>
        <p:txBody>
          <a:bodyPr wrap="square">
            <a:spAutoFit/>
          </a:bodyPr>
          <a:lstStyle/>
          <a:p>
            <a:pPr algn="ctr"/>
            <a:r>
              <a:rPr lang="en-GB" sz="1400" b="1" dirty="0" smtClean="0">
                <a:solidFill>
                  <a:srgbClr val="0066FF"/>
                </a:solidFill>
              </a:rPr>
              <a:t>TRANSITION </a:t>
            </a:r>
            <a:r>
              <a:rPr lang="en-GB" sz="1400" dirty="0" smtClean="0">
                <a:solidFill>
                  <a:schemeClr val="accent2"/>
                </a:solidFill>
              </a:rPr>
              <a:t>- </a:t>
            </a:r>
            <a:r>
              <a:rPr lang="en-GB" sz="1400" dirty="0" smtClean="0">
                <a:solidFill>
                  <a:srgbClr val="003366"/>
                </a:solidFill>
              </a:rPr>
              <a:t>Passage</a:t>
            </a:r>
            <a:endParaRPr lang="en-US" sz="1400" dirty="0">
              <a:solidFill>
                <a:srgbClr val="003366"/>
              </a:solidFill>
            </a:endParaRPr>
          </a:p>
        </p:txBody>
      </p:sp>
      <p:sp>
        <p:nvSpPr>
          <p:cNvPr id="244765" name="Text Box 29"/>
          <p:cNvSpPr txBox="1">
            <a:spLocks noChangeArrowheads="1"/>
          </p:cNvSpPr>
          <p:nvPr>
            <p:custDataLst>
              <p:tags r:id="rId14"/>
            </p:custDataLst>
          </p:nvPr>
        </p:nvSpPr>
        <p:spPr bwMode="auto">
          <a:xfrm>
            <a:off x="5948511" y="5572125"/>
            <a:ext cx="1538933" cy="304800"/>
          </a:xfrm>
          <a:prstGeom prst="rect">
            <a:avLst/>
          </a:prstGeom>
          <a:solidFill>
            <a:schemeClr val="accent6">
              <a:lumMod val="60000"/>
              <a:lumOff val="40000"/>
            </a:schemeClr>
          </a:solidFill>
          <a:ln>
            <a:noFill/>
          </a:ln>
          <a:effectLst/>
          <a:extLst/>
        </p:spPr>
        <p:txBody>
          <a:bodyPr wrap="square">
            <a:spAutoFit/>
          </a:bodyPr>
          <a:lstStyle/>
          <a:p>
            <a:pPr algn="ctr"/>
            <a:r>
              <a:rPr lang="en-GB" sz="1400" b="1" dirty="0">
                <a:solidFill>
                  <a:srgbClr val="0066FF"/>
                </a:solidFill>
              </a:rPr>
              <a:t>NEW BEGINNING</a:t>
            </a:r>
            <a:endParaRPr lang="en-US" sz="1400" b="1" dirty="0">
              <a:solidFill>
                <a:srgbClr val="0066FF"/>
              </a:solidFill>
            </a:endParaRPr>
          </a:p>
        </p:txBody>
      </p:sp>
      <p:sp>
        <p:nvSpPr>
          <p:cNvPr id="244766" name="Text Box 30"/>
          <p:cNvSpPr txBox="1">
            <a:spLocks noChangeArrowheads="1"/>
          </p:cNvSpPr>
          <p:nvPr>
            <p:custDataLst>
              <p:tags r:id="rId15"/>
            </p:custDataLst>
          </p:nvPr>
        </p:nvSpPr>
        <p:spPr bwMode="auto">
          <a:xfrm rot="-5400000">
            <a:off x="-307975" y="4395788"/>
            <a:ext cx="183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dirty="0">
                <a:solidFill>
                  <a:srgbClr val="003366"/>
                </a:solidFill>
              </a:rPr>
              <a:t>PREPARATION PHASE</a:t>
            </a:r>
          </a:p>
          <a:p>
            <a:r>
              <a:rPr lang="en-GB" sz="1200" dirty="0">
                <a:solidFill>
                  <a:srgbClr val="003366"/>
                </a:solidFill>
              </a:rPr>
              <a:t>- before the impulse</a:t>
            </a:r>
            <a:endParaRPr lang="en-US" sz="1200" dirty="0">
              <a:solidFill>
                <a:srgbClr val="003366"/>
              </a:solidFill>
            </a:endParaRPr>
          </a:p>
        </p:txBody>
      </p:sp>
      <p:sp>
        <p:nvSpPr>
          <p:cNvPr id="244767" name="Text Box 31"/>
          <p:cNvSpPr txBox="1">
            <a:spLocks noChangeArrowheads="1"/>
          </p:cNvSpPr>
          <p:nvPr>
            <p:custDataLst>
              <p:tags r:id="rId16"/>
            </p:custDataLst>
          </p:nvPr>
        </p:nvSpPr>
        <p:spPr bwMode="auto">
          <a:xfrm rot="-5400000">
            <a:off x="-178594" y="3036094"/>
            <a:ext cx="844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dirty="0">
                <a:solidFill>
                  <a:srgbClr val="003366"/>
                </a:solidFill>
              </a:rPr>
              <a:t>SIGNALS</a:t>
            </a:r>
            <a:endParaRPr lang="en-US" sz="1200" dirty="0">
              <a:solidFill>
                <a:srgbClr val="003366"/>
              </a:solidFill>
            </a:endParaRPr>
          </a:p>
        </p:txBody>
      </p:sp>
      <p:sp>
        <p:nvSpPr>
          <p:cNvPr id="244768" name="Text Box 32"/>
          <p:cNvSpPr txBox="1">
            <a:spLocks noChangeArrowheads="1"/>
          </p:cNvSpPr>
          <p:nvPr>
            <p:custDataLst>
              <p:tags r:id="rId17"/>
            </p:custDataLst>
          </p:nvPr>
        </p:nvSpPr>
        <p:spPr bwMode="auto">
          <a:xfrm rot="-5400000">
            <a:off x="44451" y="1763712"/>
            <a:ext cx="11033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dirty="0">
                <a:solidFill>
                  <a:srgbClr val="003366"/>
                </a:solidFill>
              </a:rPr>
              <a:t>Unease</a:t>
            </a:r>
          </a:p>
          <a:p>
            <a:r>
              <a:rPr lang="en-GB" sz="1200" dirty="0">
                <a:solidFill>
                  <a:srgbClr val="003366"/>
                </a:solidFill>
              </a:rPr>
              <a:t>Carelessness</a:t>
            </a:r>
          </a:p>
          <a:p>
            <a:r>
              <a:rPr lang="en-GB" sz="1200" dirty="0">
                <a:solidFill>
                  <a:srgbClr val="003366"/>
                </a:solidFill>
              </a:rPr>
              <a:t>Restless</a:t>
            </a:r>
            <a:endParaRPr lang="en-US" sz="1200" dirty="0">
              <a:solidFill>
                <a:srgbClr val="003366"/>
              </a:solidFill>
            </a:endParaRPr>
          </a:p>
        </p:txBody>
      </p:sp>
      <p:sp>
        <p:nvSpPr>
          <p:cNvPr id="244769" name="Freeform 33"/>
          <p:cNvSpPr>
            <a:spLocks/>
          </p:cNvSpPr>
          <p:nvPr>
            <p:custDataLst>
              <p:tags r:id="rId18"/>
            </p:custDataLst>
          </p:nvPr>
        </p:nvSpPr>
        <p:spPr bwMode="auto">
          <a:xfrm>
            <a:off x="1295400" y="2287588"/>
            <a:ext cx="6019800" cy="2057400"/>
          </a:xfrm>
          <a:custGeom>
            <a:avLst/>
            <a:gdLst>
              <a:gd name="T0" fmla="*/ 0 w 3792"/>
              <a:gd name="T1" fmla="*/ 712 h 1296"/>
              <a:gd name="T2" fmla="*/ 192 w 3792"/>
              <a:gd name="T3" fmla="*/ 952 h 1296"/>
              <a:gd name="T4" fmla="*/ 480 w 3792"/>
              <a:gd name="T5" fmla="*/ 568 h 1296"/>
              <a:gd name="T6" fmla="*/ 1152 w 3792"/>
              <a:gd name="T7" fmla="*/ 520 h 1296"/>
              <a:gd name="T8" fmla="*/ 1536 w 3792"/>
              <a:gd name="T9" fmla="*/ 1096 h 1296"/>
              <a:gd name="T10" fmla="*/ 2400 w 3792"/>
              <a:gd name="T11" fmla="*/ 1144 h 1296"/>
              <a:gd name="T12" fmla="*/ 3024 w 3792"/>
              <a:gd name="T13" fmla="*/ 184 h 1296"/>
              <a:gd name="T14" fmla="*/ 3792 w 3792"/>
              <a:gd name="T15" fmla="*/ 40 h 1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2" h="1296">
                <a:moveTo>
                  <a:pt x="0" y="712"/>
                </a:moveTo>
                <a:cubicBezTo>
                  <a:pt x="56" y="844"/>
                  <a:pt x="112" y="976"/>
                  <a:pt x="192" y="952"/>
                </a:cubicBezTo>
                <a:cubicBezTo>
                  <a:pt x="272" y="928"/>
                  <a:pt x="320" y="640"/>
                  <a:pt x="480" y="568"/>
                </a:cubicBezTo>
                <a:cubicBezTo>
                  <a:pt x="640" y="496"/>
                  <a:pt x="976" y="432"/>
                  <a:pt x="1152" y="520"/>
                </a:cubicBezTo>
                <a:cubicBezTo>
                  <a:pt x="1328" y="608"/>
                  <a:pt x="1328" y="992"/>
                  <a:pt x="1536" y="1096"/>
                </a:cubicBezTo>
                <a:cubicBezTo>
                  <a:pt x="1744" y="1200"/>
                  <a:pt x="2152" y="1296"/>
                  <a:pt x="2400" y="1144"/>
                </a:cubicBezTo>
                <a:cubicBezTo>
                  <a:pt x="2648" y="992"/>
                  <a:pt x="2792" y="368"/>
                  <a:pt x="3024" y="184"/>
                </a:cubicBezTo>
                <a:cubicBezTo>
                  <a:pt x="3256" y="0"/>
                  <a:pt x="3524" y="20"/>
                  <a:pt x="3792" y="4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4770" name="Text Box 34"/>
          <p:cNvSpPr txBox="1">
            <a:spLocks noChangeArrowheads="1"/>
          </p:cNvSpPr>
          <p:nvPr>
            <p:custDataLst>
              <p:tags r:id="rId19"/>
            </p:custDataLst>
          </p:nvPr>
        </p:nvSpPr>
        <p:spPr bwMode="auto">
          <a:xfrm>
            <a:off x="333375" y="159047"/>
            <a:ext cx="8517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sz="2400" b="1" dirty="0">
                <a:solidFill>
                  <a:srgbClr val="003366"/>
                </a:solidFill>
              </a:rPr>
              <a:t>Transition </a:t>
            </a:r>
            <a:r>
              <a:rPr lang="en-GB" sz="2400" b="1" dirty="0" smtClean="0">
                <a:solidFill>
                  <a:srgbClr val="003366"/>
                </a:solidFill>
              </a:rPr>
              <a:t>Curve – dealing with the Psychodynamic </a:t>
            </a:r>
            <a:r>
              <a:rPr lang="en-GB" sz="2400" dirty="0">
                <a:solidFill>
                  <a:srgbClr val="003366"/>
                </a:solidFill>
              </a:rPr>
              <a:t>		</a:t>
            </a:r>
          </a:p>
        </p:txBody>
      </p:sp>
      <p:grpSp>
        <p:nvGrpSpPr>
          <p:cNvPr id="244771" name="Group 35"/>
          <p:cNvGrpSpPr>
            <a:grpSpLocks/>
          </p:cNvGrpSpPr>
          <p:nvPr>
            <p:custDataLst>
              <p:tags r:id="rId20"/>
            </p:custDataLst>
          </p:nvPr>
        </p:nvGrpSpPr>
        <p:grpSpPr bwMode="auto">
          <a:xfrm>
            <a:off x="3518297" y="1097756"/>
            <a:ext cx="1501775" cy="2681288"/>
            <a:chOff x="2424" y="1200"/>
            <a:chExt cx="946" cy="1689"/>
          </a:xfrm>
        </p:grpSpPr>
        <p:sp>
          <p:nvSpPr>
            <p:cNvPr id="244772" name="Text Box 36"/>
            <p:cNvSpPr txBox="1">
              <a:spLocks noChangeArrowheads="1"/>
            </p:cNvSpPr>
            <p:nvPr/>
          </p:nvSpPr>
          <p:spPr bwMode="auto">
            <a:xfrm>
              <a:off x="2448" y="1200"/>
              <a:ext cx="922" cy="1096"/>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900" b="1" u="sng" dirty="0">
                  <a:solidFill>
                    <a:srgbClr val="003366"/>
                  </a:solidFill>
                </a:rPr>
                <a:t>3.</a:t>
              </a:r>
              <a:r>
                <a:rPr lang="en-GB" sz="900" b="1" u="sng" dirty="0"/>
                <a:t> </a:t>
              </a:r>
              <a:r>
                <a:rPr lang="en-GB" sz="900" b="1" u="sng" dirty="0">
                  <a:solidFill>
                    <a:srgbClr val="0066FF"/>
                  </a:solidFill>
                </a:rPr>
                <a:t>SENSE OF INCOMPETENCE</a:t>
              </a:r>
            </a:p>
            <a:p>
              <a:r>
                <a:rPr lang="en-GB" sz="900" dirty="0">
                  <a:solidFill>
                    <a:srgbClr val="003366"/>
                  </a:solidFill>
                </a:rPr>
                <a:t>Uncertainty about how to deal with change. Anger Grief. Blaming, Self-doubt. Guilt. “I’m not sure I’m up to this”. Hopelessness. Depression. Frustration. Dependency. Fussing over trivial things. Can’t sleep. Get colds.</a:t>
              </a:r>
              <a:endParaRPr lang="en-US" sz="900" dirty="0">
                <a:solidFill>
                  <a:srgbClr val="003366"/>
                </a:solidFill>
              </a:endParaRPr>
            </a:p>
          </p:txBody>
        </p:sp>
        <p:sp>
          <p:nvSpPr>
            <p:cNvPr id="244773" name="Line 37"/>
            <p:cNvSpPr>
              <a:spLocks noChangeShapeType="1"/>
            </p:cNvSpPr>
            <p:nvPr/>
          </p:nvSpPr>
          <p:spPr bwMode="auto">
            <a:xfrm flipH="1">
              <a:off x="2424" y="2304"/>
              <a:ext cx="120" cy="58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3" name="Straight Connector 2"/>
          <p:cNvCxnSpPr/>
          <p:nvPr>
            <p:custDataLst>
              <p:tags r:id="rId21"/>
            </p:custDataLst>
          </p:nvPr>
        </p:nvCxnSpPr>
        <p:spPr>
          <a:xfrm>
            <a:off x="3352800" y="1143000"/>
            <a:ext cx="0" cy="469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2"/>
            </p:custDataLst>
          </p:nvPr>
        </p:nvCxnSpPr>
        <p:spPr>
          <a:xfrm>
            <a:off x="5652120" y="1124744"/>
            <a:ext cx="0" cy="4699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79912" y="5981629"/>
            <a:ext cx="5364088" cy="338554"/>
          </a:xfrm>
          <a:prstGeom prst="rect">
            <a:avLst/>
          </a:prstGeom>
          <a:noFill/>
        </p:spPr>
        <p:txBody>
          <a:bodyPr wrap="square" rtlCol="0">
            <a:spAutoFit/>
          </a:bodyPr>
          <a:lstStyle/>
          <a:p>
            <a:r>
              <a:rPr lang="en-GB" sz="1600" dirty="0" smtClean="0"/>
              <a:t>Adapted from Cameron &amp; Green 2012 (36-37;40-1,53,134-40)</a:t>
            </a:r>
            <a:endParaRPr lang="en-GB" sz="1600" dirty="0"/>
          </a:p>
        </p:txBody>
      </p:sp>
      <p:sp>
        <p:nvSpPr>
          <p:cNvPr id="6" name="TextBox 5"/>
          <p:cNvSpPr txBox="1"/>
          <p:nvPr/>
        </p:nvSpPr>
        <p:spPr>
          <a:xfrm>
            <a:off x="380999" y="2933700"/>
            <a:ext cx="1207741" cy="646331"/>
          </a:xfrm>
          <a:prstGeom prst="rect">
            <a:avLst/>
          </a:prstGeom>
          <a:solidFill>
            <a:schemeClr val="bg2">
              <a:lumMod val="90000"/>
            </a:schemeClr>
          </a:solidFill>
        </p:spPr>
        <p:txBody>
          <a:bodyPr wrap="square" rtlCol="0">
            <a:spAutoFit/>
          </a:bodyPr>
          <a:lstStyle/>
          <a:p>
            <a:r>
              <a:rPr lang="en-GB" b="1" dirty="0" smtClean="0">
                <a:solidFill>
                  <a:srgbClr val="C00000"/>
                </a:solidFill>
              </a:rPr>
              <a:t>Tied to old status quo</a:t>
            </a:r>
            <a:endParaRPr lang="en-GB" b="1" dirty="0">
              <a:solidFill>
                <a:srgbClr val="C00000"/>
              </a:solidFill>
            </a:endParaRPr>
          </a:p>
        </p:txBody>
      </p:sp>
      <p:sp>
        <p:nvSpPr>
          <p:cNvPr id="7" name="TextBox 6"/>
          <p:cNvSpPr txBox="1"/>
          <p:nvPr/>
        </p:nvSpPr>
        <p:spPr>
          <a:xfrm>
            <a:off x="1744588" y="3589119"/>
            <a:ext cx="1059011" cy="646331"/>
          </a:xfrm>
          <a:prstGeom prst="rect">
            <a:avLst/>
          </a:prstGeom>
          <a:solidFill>
            <a:schemeClr val="bg2">
              <a:lumMod val="90000"/>
            </a:schemeClr>
          </a:solidFill>
          <a:ln>
            <a:solidFill>
              <a:schemeClr val="accent1"/>
            </a:solidFill>
          </a:ln>
        </p:spPr>
        <p:txBody>
          <a:bodyPr wrap="square" rtlCol="0">
            <a:spAutoFit/>
          </a:bodyPr>
          <a:lstStyle/>
          <a:p>
            <a:r>
              <a:rPr lang="en-GB" b="1" dirty="0" smtClean="0">
                <a:solidFill>
                  <a:srgbClr val="C00000"/>
                </a:solidFill>
              </a:rPr>
              <a:t>Foreign Element</a:t>
            </a:r>
            <a:endParaRPr lang="en-GB" b="1" dirty="0">
              <a:solidFill>
                <a:srgbClr val="C00000"/>
              </a:solidFill>
            </a:endParaRPr>
          </a:p>
        </p:txBody>
      </p:sp>
      <p:sp>
        <p:nvSpPr>
          <p:cNvPr id="10" name="TextBox 9"/>
          <p:cNvSpPr txBox="1"/>
          <p:nvPr/>
        </p:nvSpPr>
        <p:spPr>
          <a:xfrm>
            <a:off x="7102480" y="1898927"/>
            <a:ext cx="1717992" cy="369332"/>
          </a:xfrm>
          <a:prstGeom prst="rect">
            <a:avLst/>
          </a:prstGeom>
          <a:solidFill>
            <a:schemeClr val="bg2">
              <a:lumMod val="90000"/>
            </a:schemeClr>
          </a:solidFill>
        </p:spPr>
        <p:txBody>
          <a:bodyPr wrap="square" rtlCol="0">
            <a:spAutoFit/>
          </a:bodyPr>
          <a:lstStyle/>
          <a:p>
            <a:r>
              <a:rPr lang="en-GB" b="1" dirty="0" smtClean="0">
                <a:solidFill>
                  <a:srgbClr val="C00000"/>
                </a:solidFill>
              </a:rPr>
              <a:t>New status quo</a:t>
            </a:r>
            <a:endParaRPr lang="en-GB" b="1" dirty="0">
              <a:solidFill>
                <a:srgbClr val="C00000"/>
              </a:solidFill>
            </a:endParaRPr>
          </a:p>
        </p:txBody>
      </p:sp>
      <p:sp>
        <p:nvSpPr>
          <p:cNvPr id="13" name="Freeform 12"/>
          <p:cNvSpPr/>
          <p:nvPr/>
        </p:nvSpPr>
        <p:spPr>
          <a:xfrm>
            <a:off x="523875" y="2286000"/>
            <a:ext cx="6200800" cy="2191286"/>
          </a:xfrm>
          <a:custGeom>
            <a:avLst/>
            <a:gdLst>
              <a:gd name="connsiteX0" fmla="*/ 0 w 6200800"/>
              <a:gd name="connsiteY0" fmla="*/ 1333500 h 2191286"/>
              <a:gd name="connsiteX1" fmla="*/ 28575 w 6200800"/>
              <a:gd name="connsiteY1" fmla="*/ 1285875 h 2191286"/>
              <a:gd name="connsiteX2" fmla="*/ 85725 w 6200800"/>
              <a:gd name="connsiteY2" fmla="*/ 1257300 h 2191286"/>
              <a:gd name="connsiteX3" fmla="*/ 142875 w 6200800"/>
              <a:gd name="connsiteY3" fmla="*/ 1266825 h 2191286"/>
              <a:gd name="connsiteX4" fmla="*/ 200025 w 6200800"/>
              <a:gd name="connsiteY4" fmla="*/ 1314450 h 2191286"/>
              <a:gd name="connsiteX5" fmla="*/ 219075 w 6200800"/>
              <a:gd name="connsiteY5" fmla="*/ 1343025 h 2191286"/>
              <a:gd name="connsiteX6" fmla="*/ 276225 w 6200800"/>
              <a:gd name="connsiteY6" fmla="*/ 1371600 h 2191286"/>
              <a:gd name="connsiteX7" fmla="*/ 323850 w 6200800"/>
              <a:gd name="connsiteY7" fmla="*/ 1362075 h 2191286"/>
              <a:gd name="connsiteX8" fmla="*/ 361950 w 6200800"/>
              <a:gd name="connsiteY8" fmla="*/ 1304925 h 2191286"/>
              <a:gd name="connsiteX9" fmla="*/ 381000 w 6200800"/>
              <a:gd name="connsiteY9" fmla="*/ 1276350 h 2191286"/>
              <a:gd name="connsiteX10" fmla="*/ 409575 w 6200800"/>
              <a:gd name="connsiteY10" fmla="*/ 1266825 h 2191286"/>
              <a:gd name="connsiteX11" fmla="*/ 438150 w 6200800"/>
              <a:gd name="connsiteY11" fmla="*/ 1295400 h 2191286"/>
              <a:gd name="connsiteX12" fmla="*/ 457200 w 6200800"/>
              <a:gd name="connsiteY12" fmla="*/ 1352550 h 2191286"/>
              <a:gd name="connsiteX13" fmla="*/ 466725 w 6200800"/>
              <a:gd name="connsiteY13" fmla="*/ 1381125 h 2191286"/>
              <a:gd name="connsiteX14" fmla="*/ 533400 w 6200800"/>
              <a:gd name="connsiteY14" fmla="*/ 1466850 h 2191286"/>
              <a:gd name="connsiteX15" fmla="*/ 581025 w 6200800"/>
              <a:gd name="connsiteY15" fmla="*/ 1390650 h 2191286"/>
              <a:gd name="connsiteX16" fmla="*/ 619125 w 6200800"/>
              <a:gd name="connsiteY16" fmla="*/ 1333500 h 2191286"/>
              <a:gd name="connsiteX17" fmla="*/ 752475 w 6200800"/>
              <a:gd name="connsiteY17" fmla="*/ 1333500 h 2191286"/>
              <a:gd name="connsiteX18" fmla="*/ 781050 w 6200800"/>
              <a:gd name="connsiteY18" fmla="*/ 1276350 h 2191286"/>
              <a:gd name="connsiteX19" fmla="*/ 828675 w 6200800"/>
              <a:gd name="connsiteY19" fmla="*/ 1219200 h 2191286"/>
              <a:gd name="connsiteX20" fmla="*/ 857250 w 6200800"/>
              <a:gd name="connsiteY20" fmla="*/ 1200150 h 2191286"/>
              <a:gd name="connsiteX21" fmla="*/ 885825 w 6200800"/>
              <a:gd name="connsiteY21" fmla="*/ 1209675 h 2191286"/>
              <a:gd name="connsiteX22" fmla="*/ 914400 w 6200800"/>
              <a:gd name="connsiteY22" fmla="*/ 1295400 h 2191286"/>
              <a:gd name="connsiteX23" fmla="*/ 933450 w 6200800"/>
              <a:gd name="connsiteY23" fmla="*/ 1371600 h 2191286"/>
              <a:gd name="connsiteX24" fmla="*/ 952500 w 6200800"/>
              <a:gd name="connsiteY24" fmla="*/ 1457325 h 2191286"/>
              <a:gd name="connsiteX25" fmla="*/ 971550 w 6200800"/>
              <a:gd name="connsiteY25" fmla="*/ 1533525 h 2191286"/>
              <a:gd name="connsiteX26" fmla="*/ 1019175 w 6200800"/>
              <a:gd name="connsiteY26" fmla="*/ 1590675 h 2191286"/>
              <a:gd name="connsiteX27" fmla="*/ 1047750 w 6200800"/>
              <a:gd name="connsiteY27" fmla="*/ 1609725 h 2191286"/>
              <a:gd name="connsiteX28" fmla="*/ 1114425 w 6200800"/>
              <a:gd name="connsiteY28" fmla="*/ 1600200 h 2191286"/>
              <a:gd name="connsiteX29" fmla="*/ 1171575 w 6200800"/>
              <a:gd name="connsiteY29" fmla="*/ 1562100 h 2191286"/>
              <a:gd name="connsiteX30" fmla="*/ 1190625 w 6200800"/>
              <a:gd name="connsiteY30" fmla="*/ 1504950 h 2191286"/>
              <a:gd name="connsiteX31" fmla="*/ 1171575 w 6200800"/>
              <a:gd name="connsiteY31" fmla="*/ 1362075 h 2191286"/>
              <a:gd name="connsiteX32" fmla="*/ 1190625 w 6200800"/>
              <a:gd name="connsiteY32" fmla="*/ 1285875 h 2191286"/>
              <a:gd name="connsiteX33" fmla="*/ 1209675 w 6200800"/>
              <a:gd name="connsiteY33" fmla="*/ 1257300 h 2191286"/>
              <a:gd name="connsiteX34" fmla="*/ 1257300 w 6200800"/>
              <a:gd name="connsiteY34" fmla="*/ 1266825 h 2191286"/>
              <a:gd name="connsiteX35" fmla="*/ 1314450 w 6200800"/>
              <a:gd name="connsiteY35" fmla="*/ 1304925 h 2191286"/>
              <a:gd name="connsiteX36" fmla="*/ 1343025 w 6200800"/>
              <a:gd name="connsiteY36" fmla="*/ 1323975 h 2191286"/>
              <a:gd name="connsiteX37" fmla="*/ 1400175 w 6200800"/>
              <a:gd name="connsiteY37" fmla="*/ 1343025 h 2191286"/>
              <a:gd name="connsiteX38" fmla="*/ 1428750 w 6200800"/>
              <a:gd name="connsiteY38" fmla="*/ 1333500 h 2191286"/>
              <a:gd name="connsiteX39" fmla="*/ 1428750 w 6200800"/>
              <a:gd name="connsiteY39" fmla="*/ 1238250 h 2191286"/>
              <a:gd name="connsiteX40" fmla="*/ 1419225 w 6200800"/>
              <a:gd name="connsiteY40" fmla="*/ 1104900 h 2191286"/>
              <a:gd name="connsiteX41" fmla="*/ 1428750 w 6200800"/>
              <a:gd name="connsiteY41" fmla="*/ 904875 h 2191286"/>
              <a:gd name="connsiteX42" fmla="*/ 1457325 w 6200800"/>
              <a:gd name="connsiteY42" fmla="*/ 885825 h 2191286"/>
              <a:gd name="connsiteX43" fmla="*/ 1495425 w 6200800"/>
              <a:gd name="connsiteY43" fmla="*/ 904875 h 2191286"/>
              <a:gd name="connsiteX44" fmla="*/ 1504950 w 6200800"/>
              <a:gd name="connsiteY44" fmla="*/ 933450 h 2191286"/>
              <a:gd name="connsiteX45" fmla="*/ 1533525 w 6200800"/>
              <a:gd name="connsiteY45" fmla="*/ 952500 h 2191286"/>
              <a:gd name="connsiteX46" fmla="*/ 1552575 w 6200800"/>
              <a:gd name="connsiteY46" fmla="*/ 1028700 h 2191286"/>
              <a:gd name="connsiteX47" fmla="*/ 1562100 w 6200800"/>
              <a:gd name="connsiteY47" fmla="*/ 1057275 h 2191286"/>
              <a:gd name="connsiteX48" fmla="*/ 1581150 w 6200800"/>
              <a:gd name="connsiteY48" fmla="*/ 1152525 h 2191286"/>
              <a:gd name="connsiteX49" fmla="*/ 1647825 w 6200800"/>
              <a:gd name="connsiteY49" fmla="*/ 1238250 h 2191286"/>
              <a:gd name="connsiteX50" fmla="*/ 1666875 w 6200800"/>
              <a:gd name="connsiteY50" fmla="*/ 1209675 h 2191286"/>
              <a:gd name="connsiteX51" fmla="*/ 1685925 w 6200800"/>
              <a:gd name="connsiteY51" fmla="*/ 1152525 h 2191286"/>
              <a:gd name="connsiteX52" fmla="*/ 1704975 w 6200800"/>
              <a:gd name="connsiteY52" fmla="*/ 1114425 h 2191286"/>
              <a:gd name="connsiteX53" fmla="*/ 1695450 w 6200800"/>
              <a:gd name="connsiteY53" fmla="*/ 914400 h 2191286"/>
              <a:gd name="connsiteX54" fmla="*/ 1685925 w 6200800"/>
              <a:gd name="connsiteY54" fmla="*/ 885825 h 2191286"/>
              <a:gd name="connsiteX55" fmla="*/ 1704975 w 6200800"/>
              <a:gd name="connsiteY55" fmla="*/ 952500 h 2191286"/>
              <a:gd name="connsiteX56" fmla="*/ 1724025 w 6200800"/>
              <a:gd name="connsiteY56" fmla="*/ 914400 h 2191286"/>
              <a:gd name="connsiteX57" fmla="*/ 1733550 w 6200800"/>
              <a:gd name="connsiteY57" fmla="*/ 790575 h 2191286"/>
              <a:gd name="connsiteX58" fmla="*/ 1800225 w 6200800"/>
              <a:gd name="connsiteY58" fmla="*/ 800100 h 2191286"/>
              <a:gd name="connsiteX59" fmla="*/ 1838325 w 6200800"/>
              <a:gd name="connsiteY59" fmla="*/ 819150 h 2191286"/>
              <a:gd name="connsiteX60" fmla="*/ 1876425 w 6200800"/>
              <a:gd name="connsiteY60" fmla="*/ 876300 h 2191286"/>
              <a:gd name="connsiteX61" fmla="*/ 1885950 w 6200800"/>
              <a:gd name="connsiteY61" fmla="*/ 914400 h 2191286"/>
              <a:gd name="connsiteX62" fmla="*/ 1905000 w 6200800"/>
              <a:gd name="connsiteY62" fmla="*/ 971550 h 2191286"/>
              <a:gd name="connsiteX63" fmla="*/ 1933575 w 6200800"/>
              <a:gd name="connsiteY63" fmla="*/ 962025 h 2191286"/>
              <a:gd name="connsiteX64" fmla="*/ 1952625 w 6200800"/>
              <a:gd name="connsiteY64" fmla="*/ 904875 h 2191286"/>
              <a:gd name="connsiteX65" fmla="*/ 1962150 w 6200800"/>
              <a:gd name="connsiteY65" fmla="*/ 876300 h 2191286"/>
              <a:gd name="connsiteX66" fmla="*/ 1971675 w 6200800"/>
              <a:gd name="connsiteY66" fmla="*/ 847725 h 2191286"/>
              <a:gd name="connsiteX67" fmla="*/ 1981200 w 6200800"/>
              <a:gd name="connsiteY67" fmla="*/ 790575 h 2191286"/>
              <a:gd name="connsiteX68" fmla="*/ 1990725 w 6200800"/>
              <a:gd name="connsiteY68" fmla="*/ 752475 h 2191286"/>
              <a:gd name="connsiteX69" fmla="*/ 2019300 w 6200800"/>
              <a:gd name="connsiteY69" fmla="*/ 742950 h 2191286"/>
              <a:gd name="connsiteX70" fmla="*/ 2038350 w 6200800"/>
              <a:gd name="connsiteY70" fmla="*/ 771525 h 2191286"/>
              <a:gd name="connsiteX71" fmla="*/ 2057400 w 6200800"/>
              <a:gd name="connsiteY71" fmla="*/ 838200 h 2191286"/>
              <a:gd name="connsiteX72" fmla="*/ 2076450 w 6200800"/>
              <a:gd name="connsiteY72" fmla="*/ 895350 h 2191286"/>
              <a:gd name="connsiteX73" fmla="*/ 2124075 w 6200800"/>
              <a:gd name="connsiteY73" fmla="*/ 847725 h 2191286"/>
              <a:gd name="connsiteX74" fmla="*/ 2152650 w 6200800"/>
              <a:gd name="connsiteY74" fmla="*/ 819150 h 2191286"/>
              <a:gd name="connsiteX75" fmla="*/ 2200275 w 6200800"/>
              <a:gd name="connsiteY75" fmla="*/ 762000 h 2191286"/>
              <a:gd name="connsiteX76" fmla="*/ 2228850 w 6200800"/>
              <a:gd name="connsiteY76" fmla="*/ 752475 h 2191286"/>
              <a:gd name="connsiteX77" fmla="*/ 2343150 w 6200800"/>
              <a:gd name="connsiteY77" fmla="*/ 762000 h 2191286"/>
              <a:gd name="connsiteX78" fmla="*/ 2362200 w 6200800"/>
              <a:gd name="connsiteY78" fmla="*/ 790575 h 2191286"/>
              <a:gd name="connsiteX79" fmla="*/ 2371725 w 6200800"/>
              <a:gd name="connsiteY79" fmla="*/ 819150 h 2191286"/>
              <a:gd name="connsiteX80" fmla="*/ 2390775 w 6200800"/>
              <a:gd name="connsiteY80" fmla="*/ 895350 h 2191286"/>
              <a:gd name="connsiteX81" fmla="*/ 2400300 w 6200800"/>
              <a:gd name="connsiteY81" fmla="*/ 923925 h 2191286"/>
              <a:gd name="connsiteX82" fmla="*/ 2428875 w 6200800"/>
              <a:gd name="connsiteY82" fmla="*/ 1028700 h 2191286"/>
              <a:gd name="connsiteX83" fmla="*/ 2447925 w 6200800"/>
              <a:gd name="connsiteY83" fmla="*/ 1066800 h 2191286"/>
              <a:gd name="connsiteX84" fmla="*/ 2514600 w 6200800"/>
              <a:gd name="connsiteY84" fmla="*/ 1133475 h 2191286"/>
              <a:gd name="connsiteX85" fmla="*/ 2628900 w 6200800"/>
              <a:gd name="connsiteY85" fmla="*/ 1114425 h 2191286"/>
              <a:gd name="connsiteX86" fmla="*/ 2667000 w 6200800"/>
              <a:gd name="connsiteY86" fmla="*/ 1095375 h 2191286"/>
              <a:gd name="connsiteX87" fmla="*/ 2724150 w 6200800"/>
              <a:gd name="connsiteY87" fmla="*/ 1066800 h 2191286"/>
              <a:gd name="connsiteX88" fmla="*/ 2771775 w 6200800"/>
              <a:gd name="connsiteY88" fmla="*/ 981075 h 2191286"/>
              <a:gd name="connsiteX89" fmla="*/ 2790825 w 6200800"/>
              <a:gd name="connsiteY89" fmla="*/ 952500 h 2191286"/>
              <a:gd name="connsiteX90" fmla="*/ 2809875 w 6200800"/>
              <a:gd name="connsiteY90" fmla="*/ 923925 h 2191286"/>
              <a:gd name="connsiteX91" fmla="*/ 2886075 w 6200800"/>
              <a:gd name="connsiteY91" fmla="*/ 933450 h 2191286"/>
              <a:gd name="connsiteX92" fmla="*/ 2914650 w 6200800"/>
              <a:gd name="connsiteY92" fmla="*/ 962025 h 2191286"/>
              <a:gd name="connsiteX93" fmla="*/ 2905125 w 6200800"/>
              <a:gd name="connsiteY93" fmla="*/ 1276350 h 2191286"/>
              <a:gd name="connsiteX94" fmla="*/ 2914650 w 6200800"/>
              <a:gd name="connsiteY94" fmla="*/ 1628775 h 2191286"/>
              <a:gd name="connsiteX95" fmla="*/ 2924175 w 6200800"/>
              <a:gd name="connsiteY95" fmla="*/ 1704975 h 2191286"/>
              <a:gd name="connsiteX96" fmla="*/ 2943225 w 6200800"/>
              <a:gd name="connsiteY96" fmla="*/ 1743075 h 2191286"/>
              <a:gd name="connsiteX97" fmla="*/ 2952750 w 6200800"/>
              <a:gd name="connsiteY97" fmla="*/ 1800225 h 2191286"/>
              <a:gd name="connsiteX98" fmla="*/ 2971800 w 6200800"/>
              <a:gd name="connsiteY98" fmla="*/ 1866900 h 2191286"/>
              <a:gd name="connsiteX99" fmla="*/ 2990850 w 6200800"/>
              <a:gd name="connsiteY99" fmla="*/ 1962150 h 2191286"/>
              <a:gd name="connsiteX100" fmla="*/ 3009900 w 6200800"/>
              <a:gd name="connsiteY100" fmla="*/ 1990725 h 2191286"/>
              <a:gd name="connsiteX101" fmla="*/ 3038475 w 6200800"/>
              <a:gd name="connsiteY101" fmla="*/ 2019300 h 2191286"/>
              <a:gd name="connsiteX102" fmla="*/ 3095625 w 6200800"/>
              <a:gd name="connsiteY102" fmla="*/ 2095500 h 2191286"/>
              <a:gd name="connsiteX103" fmla="*/ 3105150 w 6200800"/>
              <a:gd name="connsiteY103" fmla="*/ 2124075 h 2191286"/>
              <a:gd name="connsiteX104" fmla="*/ 3124200 w 6200800"/>
              <a:gd name="connsiteY104" fmla="*/ 2095500 h 2191286"/>
              <a:gd name="connsiteX105" fmla="*/ 3114675 w 6200800"/>
              <a:gd name="connsiteY105" fmla="*/ 1943100 h 2191286"/>
              <a:gd name="connsiteX106" fmla="*/ 3105150 w 6200800"/>
              <a:gd name="connsiteY106" fmla="*/ 1847850 h 2191286"/>
              <a:gd name="connsiteX107" fmla="*/ 3095625 w 6200800"/>
              <a:gd name="connsiteY107" fmla="*/ 1733550 h 2191286"/>
              <a:gd name="connsiteX108" fmla="*/ 3105150 w 6200800"/>
              <a:gd name="connsiteY108" fmla="*/ 1400175 h 2191286"/>
              <a:gd name="connsiteX109" fmla="*/ 3114675 w 6200800"/>
              <a:gd name="connsiteY109" fmla="*/ 1371600 h 2191286"/>
              <a:gd name="connsiteX110" fmla="*/ 3152775 w 6200800"/>
              <a:gd name="connsiteY110" fmla="*/ 1390650 h 2191286"/>
              <a:gd name="connsiteX111" fmla="*/ 3162300 w 6200800"/>
              <a:gd name="connsiteY111" fmla="*/ 1438275 h 2191286"/>
              <a:gd name="connsiteX112" fmla="*/ 3190875 w 6200800"/>
              <a:gd name="connsiteY112" fmla="*/ 1476375 h 2191286"/>
              <a:gd name="connsiteX113" fmla="*/ 3238500 w 6200800"/>
              <a:gd name="connsiteY113" fmla="*/ 1552575 h 2191286"/>
              <a:gd name="connsiteX114" fmla="*/ 3267075 w 6200800"/>
              <a:gd name="connsiteY114" fmla="*/ 1628775 h 2191286"/>
              <a:gd name="connsiteX115" fmla="*/ 3286125 w 6200800"/>
              <a:gd name="connsiteY115" fmla="*/ 1695450 h 2191286"/>
              <a:gd name="connsiteX116" fmla="*/ 3305175 w 6200800"/>
              <a:gd name="connsiteY116" fmla="*/ 1752600 h 2191286"/>
              <a:gd name="connsiteX117" fmla="*/ 3314700 w 6200800"/>
              <a:gd name="connsiteY117" fmla="*/ 1809750 h 2191286"/>
              <a:gd name="connsiteX118" fmla="*/ 3324225 w 6200800"/>
              <a:gd name="connsiteY118" fmla="*/ 1847850 h 2191286"/>
              <a:gd name="connsiteX119" fmla="*/ 3333750 w 6200800"/>
              <a:gd name="connsiteY119" fmla="*/ 1924050 h 2191286"/>
              <a:gd name="connsiteX120" fmla="*/ 3343275 w 6200800"/>
              <a:gd name="connsiteY120" fmla="*/ 1952625 h 2191286"/>
              <a:gd name="connsiteX121" fmla="*/ 3362325 w 6200800"/>
              <a:gd name="connsiteY121" fmla="*/ 2028825 h 2191286"/>
              <a:gd name="connsiteX122" fmla="*/ 3381375 w 6200800"/>
              <a:gd name="connsiteY122" fmla="*/ 2057400 h 2191286"/>
              <a:gd name="connsiteX123" fmla="*/ 3400425 w 6200800"/>
              <a:gd name="connsiteY123" fmla="*/ 2095500 h 2191286"/>
              <a:gd name="connsiteX124" fmla="*/ 3409950 w 6200800"/>
              <a:gd name="connsiteY124" fmla="*/ 2133600 h 2191286"/>
              <a:gd name="connsiteX125" fmla="*/ 3438525 w 6200800"/>
              <a:gd name="connsiteY125" fmla="*/ 2152650 h 2191286"/>
              <a:gd name="connsiteX126" fmla="*/ 3448050 w 6200800"/>
              <a:gd name="connsiteY126" fmla="*/ 2181225 h 2191286"/>
              <a:gd name="connsiteX127" fmla="*/ 3505200 w 6200800"/>
              <a:gd name="connsiteY127" fmla="*/ 2181225 h 2191286"/>
              <a:gd name="connsiteX128" fmla="*/ 3533775 w 6200800"/>
              <a:gd name="connsiteY128" fmla="*/ 2152650 h 2191286"/>
              <a:gd name="connsiteX129" fmla="*/ 3562350 w 6200800"/>
              <a:gd name="connsiteY129" fmla="*/ 2133600 h 2191286"/>
              <a:gd name="connsiteX130" fmla="*/ 3581400 w 6200800"/>
              <a:gd name="connsiteY130" fmla="*/ 2105025 h 2191286"/>
              <a:gd name="connsiteX131" fmla="*/ 3609975 w 6200800"/>
              <a:gd name="connsiteY131" fmla="*/ 2076450 h 2191286"/>
              <a:gd name="connsiteX132" fmla="*/ 3648075 w 6200800"/>
              <a:gd name="connsiteY132" fmla="*/ 2009775 h 2191286"/>
              <a:gd name="connsiteX133" fmla="*/ 3657600 w 6200800"/>
              <a:gd name="connsiteY133" fmla="*/ 1971675 h 2191286"/>
              <a:gd name="connsiteX134" fmla="*/ 3648075 w 6200800"/>
              <a:gd name="connsiteY134" fmla="*/ 1809750 h 2191286"/>
              <a:gd name="connsiteX135" fmla="*/ 3667125 w 6200800"/>
              <a:gd name="connsiteY135" fmla="*/ 1390650 h 2191286"/>
              <a:gd name="connsiteX136" fmla="*/ 3695700 w 6200800"/>
              <a:gd name="connsiteY136" fmla="*/ 1400175 h 2191286"/>
              <a:gd name="connsiteX137" fmla="*/ 3752850 w 6200800"/>
              <a:gd name="connsiteY137" fmla="*/ 1495425 h 2191286"/>
              <a:gd name="connsiteX138" fmla="*/ 3762375 w 6200800"/>
              <a:gd name="connsiteY138" fmla="*/ 1524000 h 2191286"/>
              <a:gd name="connsiteX139" fmla="*/ 3781425 w 6200800"/>
              <a:gd name="connsiteY139" fmla="*/ 1562100 h 2191286"/>
              <a:gd name="connsiteX140" fmla="*/ 3790950 w 6200800"/>
              <a:gd name="connsiteY140" fmla="*/ 1590675 h 2191286"/>
              <a:gd name="connsiteX141" fmla="*/ 3810000 w 6200800"/>
              <a:gd name="connsiteY141" fmla="*/ 1619250 h 2191286"/>
              <a:gd name="connsiteX142" fmla="*/ 3829050 w 6200800"/>
              <a:gd name="connsiteY142" fmla="*/ 1676400 h 2191286"/>
              <a:gd name="connsiteX143" fmla="*/ 3867150 w 6200800"/>
              <a:gd name="connsiteY143" fmla="*/ 1762125 h 2191286"/>
              <a:gd name="connsiteX144" fmla="*/ 3876675 w 6200800"/>
              <a:gd name="connsiteY144" fmla="*/ 1819275 h 2191286"/>
              <a:gd name="connsiteX145" fmla="*/ 3886200 w 6200800"/>
              <a:gd name="connsiteY145" fmla="*/ 1847850 h 2191286"/>
              <a:gd name="connsiteX146" fmla="*/ 3905250 w 6200800"/>
              <a:gd name="connsiteY146" fmla="*/ 1943100 h 2191286"/>
              <a:gd name="connsiteX147" fmla="*/ 3914775 w 6200800"/>
              <a:gd name="connsiteY147" fmla="*/ 1971675 h 2191286"/>
              <a:gd name="connsiteX148" fmla="*/ 3962400 w 6200800"/>
              <a:gd name="connsiteY148" fmla="*/ 2028825 h 2191286"/>
              <a:gd name="connsiteX149" fmla="*/ 4038600 w 6200800"/>
              <a:gd name="connsiteY149" fmla="*/ 2095500 h 2191286"/>
              <a:gd name="connsiteX150" fmla="*/ 4067175 w 6200800"/>
              <a:gd name="connsiteY150" fmla="*/ 2114550 h 2191286"/>
              <a:gd name="connsiteX151" fmla="*/ 4152900 w 6200800"/>
              <a:gd name="connsiteY151" fmla="*/ 2143125 h 2191286"/>
              <a:gd name="connsiteX152" fmla="*/ 4181475 w 6200800"/>
              <a:gd name="connsiteY152" fmla="*/ 2152650 h 2191286"/>
              <a:gd name="connsiteX153" fmla="*/ 4210050 w 6200800"/>
              <a:gd name="connsiteY153" fmla="*/ 2114550 h 2191286"/>
              <a:gd name="connsiteX154" fmla="*/ 4191000 w 6200800"/>
              <a:gd name="connsiteY154" fmla="*/ 1857375 h 2191286"/>
              <a:gd name="connsiteX155" fmla="*/ 4200525 w 6200800"/>
              <a:gd name="connsiteY155" fmla="*/ 1609725 h 2191286"/>
              <a:gd name="connsiteX156" fmla="*/ 4210050 w 6200800"/>
              <a:gd name="connsiteY156" fmla="*/ 1562100 h 2191286"/>
              <a:gd name="connsiteX157" fmla="*/ 4219575 w 6200800"/>
              <a:gd name="connsiteY157" fmla="*/ 1381125 h 2191286"/>
              <a:gd name="connsiteX158" fmla="*/ 4248150 w 6200800"/>
              <a:gd name="connsiteY158" fmla="*/ 1400175 h 2191286"/>
              <a:gd name="connsiteX159" fmla="*/ 4276725 w 6200800"/>
              <a:gd name="connsiteY159" fmla="*/ 1457325 h 2191286"/>
              <a:gd name="connsiteX160" fmla="*/ 4324350 w 6200800"/>
              <a:gd name="connsiteY160" fmla="*/ 1524000 h 2191286"/>
              <a:gd name="connsiteX161" fmla="*/ 4352925 w 6200800"/>
              <a:gd name="connsiteY161" fmla="*/ 1581150 h 2191286"/>
              <a:gd name="connsiteX162" fmla="*/ 4362450 w 6200800"/>
              <a:gd name="connsiteY162" fmla="*/ 1609725 h 2191286"/>
              <a:gd name="connsiteX163" fmla="*/ 4381500 w 6200800"/>
              <a:gd name="connsiteY163" fmla="*/ 1647825 h 2191286"/>
              <a:gd name="connsiteX164" fmla="*/ 4400550 w 6200800"/>
              <a:gd name="connsiteY164" fmla="*/ 1704975 h 2191286"/>
              <a:gd name="connsiteX165" fmla="*/ 4419600 w 6200800"/>
              <a:gd name="connsiteY165" fmla="*/ 1762125 h 2191286"/>
              <a:gd name="connsiteX166" fmla="*/ 4429125 w 6200800"/>
              <a:gd name="connsiteY166" fmla="*/ 1790700 h 2191286"/>
              <a:gd name="connsiteX167" fmla="*/ 4438650 w 6200800"/>
              <a:gd name="connsiteY167" fmla="*/ 1819275 h 2191286"/>
              <a:gd name="connsiteX168" fmla="*/ 4457700 w 6200800"/>
              <a:gd name="connsiteY168" fmla="*/ 1847850 h 2191286"/>
              <a:gd name="connsiteX169" fmla="*/ 4476750 w 6200800"/>
              <a:gd name="connsiteY169" fmla="*/ 1924050 h 2191286"/>
              <a:gd name="connsiteX170" fmla="*/ 4486275 w 6200800"/>
              <a:gd name="connsiteY170" fmla="*/ 1952625 h 2191286"/>
              <a:gd name="connsiteX171" fmla="*/ 4505325 w 6200800"/>
              <a:gd name="connsiteY171" fmla="*/ 1981200 h 2191286"/>
              <a:gd name="connsiteX172" fmla="*/ 4514850 w 6200800"/>
              <a:gd name="connsiteY172" fmla="*/ 2019300 h 2191286"/>
              <a:gd name="connsiteX173" fmla="*/ 4533900 w 6200800"/>
              <a:gd name="connsiteY173" fmla="*/ 2076450 h 2191286"/>
              <a:gd name="connsiteX174" fmla="*/ 4562475 w 6200800"/>
              <a:gd name="connsiteY174" fmla="*/ 2095500 h 2191286"/>
              <a:gd name="connsiteX175" fmla="*/ 4638675 w 6200800"/>
              <a:gd name="connsiteY175" fmla="*/ 2114550 h 2191286"/>
              <a:gd name="connsiteX176" fmla="*/ 4676775 w 6200800"/>
              <a:gd name="connsiteY176" fmla="*/ 2133600 h 2191286"/>
              <a:gd name="connsiteX177" fmla="*/ 4762500 w 6200800"/>
              <a:gd name="connsiteY177" fmla="*/ 2114550 h 2191286"/>
              <a:gd name="connsiteX178" fmla="*/ 4743450 w 6200800"/>
              <a:gd name="connsiteY178" fmla="*/ 1943100 h 2191286"/>
              <a:gd name="connsiteX179" fmla="*/ 4714875 w 6200800"/>
              <a:gd name="connsiteY179" fmla="*/ 1685925 h 2191286"/>
              <a:gd name="connsiteX180" fmla="*/ 4695825 w 6200800"/>
              <a:gd name="connsiteY180" fmla="*/ 1609725 h 2191286"/>
              <a:gd name="connsiteX181" fmla="*/ 4676775 w 6200800"/>
              <a:gd name="connsiteY181" fmla="*/ 1552575 h 2191286"/>
              <a:gd name="connsiteX182" fmla="*/ 4724400 w 6200800"/>
              <a:gd name="connsiteY182" fmla="*/ 1257300 h 2191286"/>
              <a:gd name="connsiteX183" fmla="*/ 4752975 w 6200800"/>
              <a:gd name="connsiteY183" fmla="*/ 1276350 h 2191286"/>
              <a:gd name="connsiteX184" fmla="*/ 4772025 w 6200800"/>
              <a:gd name="connsiteY184" fmla="*/ 1304925 h 2191286"/>
              <a:gd name="connsiteX185" fmla="*/ 4791075 w 6200800"/>
              <a:gd name="connsiteY185" fmla="*/ 1362075 h 2191286"/>
              <a:gd name="connsiteX186" fmla="*/ 4810125 w 6200800"/>
              <a:gd name="connsiteY186" fmla="*/ 1390650 h 2191286"/>
              <a:gd name="connsiteX187" fmla="*/ 4838700 w 6200800"/>
              <a:gd name="connsiteY187" fmla="*/ 1457325 h 2191286"/>
              <a:gd name="connsiteX188" fmla="*/ 4857750 w 6200800"/>
              <a:gd name="connsiteY188" fmla="*/ 1533525 h 2191286"/>
              <a:gd name="connsiteX189" fmla="*/ 4886325 w 6200800"/>
              <a:gd name="connsiteY189" fmla="*/ 1638300 h 2191286"/>
              <a:gd name="connsiteX190" fmla="*/ 4895850 w 6200800"/>
              <a:gd name="connsiteY190" fmla="*/ 1676400 h 2191286"/>
              <a:gd name="connsiteX191" fmla="*/ 4905375 w 6200800"/>
              <a:gd name="connsiteY191" fmla="*/ 1743075 h 2191286"/>
              <a:gd name="connsiteX192" fmla="*/ 4924425 w 6200800"/>
              <a:gd name="connsiteY192" fmla="*/ 1781175 h 2191286"/>
              <a:gd name="connsiteX193" fmla="*/ 4962525 w 6200800"/>
              <a:gd name="connsiteY193" fmla="*/ 1866900 h 2191286"/>
              <a:gd name="connsiteX194" fmla="*/ 5010150 w 6200800"/>
              <a:gd name="connsiteY194" fmla="*/ 1943100 h 2191286"/>
              <a:gd name="connsiteX195" fmla="*/ 5029200 w 6200800"/>
              <a:gd name="connsiteY195" fmla="*/ 1971675 h 2191286"/>
              <a:gd name="connsiteX196" fmla="*/ 5057775 w 6200800"/>
              <a:gd name="connsiteY196" fmla="*/ 1990725 h 2191286"/>
              <a:gd name="connsiteX197" fmla="*/ 5114925 w 6200800"/>
              <a:gd name="connsiteY197" fmla="*/ 2028825 h 2191286"/>
              <a:gd name="connsiteX198" fmla="*/ 5153025 w 6200800"/>
              <a:gd name="connsiteY198" fmla="*/ 2000250 h 2191286"/>
              <a:gd name="connsiteX199" fmla="*/ 5114925 w 6200800"/>
              <a:gd name="connsiteY199" fmla="*/ 1762125 h 2191286"/>
              <a:gd name="connsiteX200" fmla="*/ 5086350 w 6200800"/>
              <a:gd name="connsiteY200" fmla="*/ 1714500 h 2191286"/>
              <a:gd name="connsiteX201" fmla="*/ 5057775 w 6200800"/>
              <a:gd name="connsiteY201" fmla="*/ 1676400 h 2191286"/>
              <a:gd name="connsiteX202" fmla="*/ 5010150 w 6200800"/>
              <a:gd name="connsiteY202" fmla="*/ 1609725 h 2191286"/>
              <a:gd name="connsiteX203" fmla="*/ 4981575 w 6200800"/>
              <a:gd name="connsiteY203" fmla="*/ 1590675 h 2191286"/>
              <a:gd name="connsiteX204" fmla="*/ 4962525 w 6200800"/>
              <a:gd name="connsiteY204" fmla="*/ 1533525 h 2191286"/>
              <a:gd name="connsiteX205" fmla="*/ 4953000 w 6200800"/>
              <a:gd name="connsiteY205" fmla="*/ 1504950 h 2191286"/>
              <a:gd name="connsiteX206" fmla="*/ 4933950 w 6200800"/>
              <a:gd name="connsiteY206" fmla="*/ 1476375 h 2191286"/>
              <a:gd name="connsiteX207" fmla="*/ 4924425 w 6200800"/>
              <a:gd name="connsiteY207" fmla="*/ 1438275 h 2191286"/>
              <a:gd name="connsiteX208" fmla="*/ 4914900 w 6200800"/>
              <a:gd name="connsiteY208" fmla="*/ 1409700 h 2191286"/>
              <a:gd name="connsiteX209" fmla="*/ 4905375 w 6200800"/>
              <a:gd name="connsiteY209" fmla="*/ 1362075 h 2191286"/>
              <a:gd name="connsiteX210" fmla="*/ 4895850 w 6200800"/>
              <a:gd name="connsiteY210" fmla="*/ 1190625 h 2191286"/>
              <a:gd name="connsiteX211" fmla="*/ 4905375 w 6200800"/>
              <a:gd name="connsiteY211" fmla="*/ 1123950 h 2191286"/>
              <a:gd name="connsiteX212" fmla="*/ 5038725 w 6200800"/>
              <a:gd name="connsiteY212" fmla="*/ 1133475 h 2191286"/>
              <a:gd name="connsiteX213" fmla="*/ 5086350 w 6200800"/>
              <a:gd name="connsiteY213" fmla="*/ 1143000 h 2191286"/>
              <a:gd name="connsiteX214" fmla="*/ 5114925 w 6200800"/>
              <a:gd name="connsiteY214" fmla="*/ 1162050 h 2191286"/>
              <a:gd name="connsiteX215" fmla="*/ 5200650 w 6200800"/>
              <a:gd name="connsiteY215" fmla="*/ 1152525 h 2191286"/>
              <a:gd name="connsiteX216" fmla="*/ 5229225 w 6200800"/>
              <a:gd name="connsiteY216" fmla="*/ 1133475 h 2191286"/>
              <a:gd name="connsiteX217" fmla="*/ 5248275 w 6200800"/>
              <a:gd name="connsiteY217" fmla="*/ 1076325 h 2191286"/>
              <a:gd name="connsiteX218" fmla="*/ 5267325 w 6200800"/>
              <a:gd name="connsiteY218" fmla="*/ 1038225 h 2191286"/>
              <a:gd name="connsiteX219" fmla="*/ 5286375 w 6200800"/>
              <a:gd name="connsiteY219" fmla="*/ 981075 h 2191286"/>
              <a:gd name="connsiteX220" fmla="*/ 5334000 w 6200800"/>
              <a:gd name="connsiteY220" fmla="*/ 895350 h 2191286"/>
              <a:gd name="connsiteX221" fmla="*/ 5362575 w 6200800"/>
              <a:gd name="connsiteY221" fmla="*/ 885825 h 2191286"/>
              <a:gd name="connsiteX222" fmla="*/ 5419725 w 6200800"/>
              <a:gd name="connsiteY222" fmla="*/ 904875 h 2191286"/>
              <a:gd name="connsiteX223" fmla="*/ 5505450 w 6200800"/>
              <a:gd name="connsiteY223" fmla="*/ 952500 h 2191286"/>
              <a:gd name="connsiteX224" fmla="*/ 5534025 w 6200800"/>
              <a:gd name="connsiteY224" fmla="*/ 942975 h 2191286"/>
              <a:gd name="connsiteX225" fmla="*/ 5562600 w 6200800"/>
              <a:gd name="connsiteY225" fmla="*/ 847725 h 2191286"/>
              <a:gd name="connsiteX226" fmla="*/ 5553075 w 6200800"/>
              <a:gd name="connsiteY226" fmla="*/ 523875 h 2191286"/>
              <a:gd name="connsiteX227" fmla="*/ 5543550 w 6200800"/>
              <a:gd name="connsiteY227" fmla="*/ 495300 h 2191286"/>
              <a:gd name="connsiteX228" fmla="*/ 5553075 w 6200800"/>
              <a:gd name="connsiteY228" fmla="*/ 323850 h 2191286"/>
              <a:gd name="connsiteX229" fmla="*/ 5581650 w 6200800"/>
              <a:gd name="connsiteY229" fmla="*/ 266700 h 2191286"/>
              <a:gd name="connsiteX230" fmla="*/ 5638800 w 6200800"/>
              <a:gd name="connsiteY230" fmla="*/ 247650 h 2191286"/>
              <a:gd name="connsiteX231" fmla="*/ 5695950 w 6200800"/>
              <a:gd name="connsiteY231" fmla="*/ 257175 h 2191286"/>
              <a:gd name="connsiteX232" fmla="*/ 5753100 w 6200800"/>
              <a:gd name="connsiteY232" fmla="*/ 276225 h 2191286"/>
              <a:gd name="connsiteX233" fmla="*/ 5791200 w 6200800"/>
              <a:gd name="connsiteY233" fmla="*/ 285750 h 2191286"/>
              <a:gd name="connsiteX234" fmla="*/ 5848350 w 6200800"/>
              <a:gd name="connsiteY234" fmla="*/ 304800 h 2191286"/>
              <a:gd name="connsiteX235" fmla="*/ 5876925 w 6200800"/>
              <a:gd name="connsiteY235" fmla="*/ 314325 h 2191286"/>
              <a:gd name="connsiteX236" fmla="*/ 5972175 w 6200800"/>
              <a:gd name="connsiteY236" fmla="*/ 323850 h 2191286"/>
              <a:gd name="connsiteX237" fmla="*/ 6010275 w 6200800"/>
              <a:gd name="connsiteY237" fmla="*/ 304800 h 2191286"/>
              <a:gd name="connsiteX238" fmla="*/ 5991225 w 6200800"/>
              <a:gd name="connsiteY238" fmla="*/ 95250 h 2191286"/>
              <a:gd name="connsiteX239" fmla="*/ 6019800 w 6200800"/>
              <a:gd name="connsiteY239" fmla="*/ 19050 h 2191286"/>
              <a:gd name="connsiteX240" fmla="*/ 6076950 w 6200800"/>
              <a:gd name="connsiteY240" fmla="*/ 0 h 2191286"/>
              <a:gd name="connsiteX241" fmla="*/ 6105525 w 6200800"/>
              <a:gd name="connsiteY241" fmla="*/ 9525 h 2191286"/>
              <a:gd name="connsiteX242" fmla="*/ 6143625 w 6200800"/>
              <a:gd name="connsiteY242" fmla="*/ 66675 h 2191286"/>
              <a:gd name="connsiteX243" fmla="*/ 6162675 w 6200800"/>
              <a:gd name="connsiteY243" fmla="*/ 95250 h 2191286"/>
              <a:gd name="connsiteX244" fmla="*/ 6172200 w 6200800"/>
              <a:gd name="connsiteY244" fmla="*/ 123825 h 2191286"/>
              <a:gd name="connsiteX245" fmla="*/ 6191250 w 6200800"/>
              <a:gd name="connsiteY245" fmla="*/ 152400 h 2191286"/>
              <a:gd name="connsiteX246" fmla="*/ 6200775 w 6200800"/>
              <a:gd name="connsiteY246" fmla="*/ 190500 h 21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6200800" h="2191286">
                <a:moveTo>
                  <a:pt x="0" y="1333500"/>
                </a:moveTo>
                <a:cubicBezTo>
                  <a:pt x="9525" y="1317625"/>
                  <a:pt x="16527" y="1299931"/>
                  <a:pt x="28575" y="1285875"/>
                </a:cubicBezTo>
                <a:cubicBezTo>
                  <a:pt x="43347" y="1268641"/>
                  <a:pt x="65723" y="1263967"/>
                  <a:pt x="85725" y="1257300"/>
                </a:cubicBezTo>
                <a:cubicBezTo>
                  <a:pt x="104775" y="1260475"/>
                  <a:pt x="124553" y="1260718"/>
                  <a:pt x="142875" y="1266825"/>
                </a:cubicBezTo>
                <a:cubicBezTo>
                  <a:pt x="160165" y="1272588"/>
                  <a:pt x="189822" y="1302207"/>
                  <a:pt x="200025" y="1314450"/>
                </a:cubicBezTo>
                <a:cubicBezTo>
                  <a:pt x="207354" y="1323244"/>
                  <a:pt x="210980" y="1334930"/>
                  <a:pt x="219075" y="1343025"/>
                </a:cubicBezTo>
                <a:cubicBezTo>
                  <a:pt x="237539" y="1361489"/>
                  <a:pt x="252984" y="1363853"/>
                  <a:pt x="276225" y="1371600"/>
                </a:cubicBezTo>
                <a:cubicBezTo>
                  <a:pt x="292100" y="1368425"/>
                  <a:pt x="311071" y="1372014"/>
                  <a:pt x="323850" y="1362075"/>
                </a:cubicBezTo>
                <a:cubicBezTo>
                  <a:pt x="341922" y="1348019"/>
                  <a:pt x="349250" y="1323975"/>
                  <a:pt x="361950" y="1304925"/>
                </a:cubicBezTo>
                <a:cubicBezTo>
                  <a:pt x="368300" y="1295400"/>
                  <a:pt x="370140" y="1279970"/>
                  <a:pt x="381000" y="1276350"/>
                </a:cubicBezTo>
                <a:lnTo>
                  <a:pt x="409575" y="1266825"/>
                </a:lnTo>
                <a:cubicBezTo>
                  <a:pt x="419100" y="1276350"/>
                  <a:pt x="431608" y="1283625"/>
                  <a:pt x="438150" y="1295400"/>
                </a:cubicBezTo>
                <a:cubicBezTo>
                  <a:pt x="447902" y="1312953"/>
                  <a:pt x="450850" y="1333500"/>
                  <a:pt x="457200" y="1352550"/>
                </a:cubicBezTo>
                <a:cubicBezTo>
                  <a:pt x="460375" y="1362075"/>
                  <a:pt x="461156" y="1372771"/>
                  <a:pt x="466725" y="1381125"/>
                </a:cubicBezTo>
                <a:cubicBezTo>
                  <a:pt x="512297" y="1449483"/>
                  <a:pt x="488636" y="1422086"/>
                  <a:pt x="533400" y="1466850"/>
                </a:cubicBezTo>
                <a:cubicBezTo>
                  <a:pt x="601946" y="1421153"/>
                  <a:pt x="517549" y="1485864"/>
                  <a:pt x="581025" y="1390650"/>
                </a:cubicBezTo>
                <a:lnTo>
                  <a:pt x="619125" y="1333500"/>
                </a:lnTo>
                <a:cubicBezTo>
                  <a:pt x="662374" y="1339678"/>
                  <a:pt x="709226" y="1352722"/>
                  <a:pt x="752475" y="1333500"/>
                </a:cubicBezTo>
                <a:cubicBezTo>
                  <a:pt x="770023" y="1325701"/>
                  <a:pt x="774107" y="1290237"/>
                  <a:pt x="781050" y="1276350"/>
                </a:cubicBezTo>
                <a:cubicBezTo>
                  <a:pt x="791754" y="1254943"/>
                  <a:pt x="810619" y="1234247"/>
                  <a:pt x="828675" y="1219200"/>
                </a:cubicBezTo>
                <a:cubicBezTo>
                  <a:pt x="837469" y="1211871"/>
                  <a:pt x="847725" y="1206500"/>
                  <a:pt x="857250" y="1200150"/>
                </a:cubicBezTo>
                <a:cubicBezTo>
                  <a:pt x="866775" y="1203325"/>
                  <a:pt x="877985" y="1203403"/>
                  <a:pt x="885825" y="1209675"/>
                </a:cubicBezTo>
                <a:cubicBezTo>
                  <a:pt x="912531" y="1231040"/>
                  <a:pt x="908150" y="1266231"/>
                  <a:pt x="914400" y="1295400"/>
                </a:cubicBezTo>
                <a:cubicBezTo>
                  <a:pt x="919886" y="1321001"/>
                  <a:pt x="925171" y="1346762"/>
                  <a:pt x="933450" y="1371600"/>
                </a:cubicBezTo>
                <a:cubicBezTo>
                  <a:pt x="950244" y="1421983"/>
                  <a:pt x="939089" y="1383566"/>
                  <a:pt x="952500" y="1457325"/>
                </a:cubicBezTo>
                <a:cubicBezTo>
                  <a:pt x="955605" y="1474404"/>
                  <a:pt x="962108" y="1514641"/>
                  <a:pt x="971550" y="1533525"/>
                </a:cubicBezTo>
                <a:cubicBezTo>
                  <a:pt x="982254" y="1554932"/>
                  <a:pt x="1001119" y="1575628"/>
                  <a:pt x="1019175" y="1590675"/>
                </a:cubicBezTo>
                <a:cubicBezTo>
                  <a:pt x="1027969" y="1598004"/>
                  <a:pt x="1038225" y="1603375"/>
                  <a:pt x="1047750" y="1609725"/>
                </a:cubicBezTo>
                <a:cubicBezTo>
                  <a:pt x="1069975" y="1606550"/>
                  <a:pt x="1093471" y="1608259"/>
                  <a:pt x="1114425" y="1600200"/>
                </a:cubicBezTo>
                <a:cubicBezTo>
                  <a:pt x="1135794" y="1591981"/>
                  <a:pt x="1171575" y="1562100"/>
                  <a:pt x="1171575" y="1562100"/>
                </a:cubicBezTo>
                <a:cubicBezTo>
                  <a:pt x="1177925" y="1543050"/>
                  <a:pt x="1192843" y="1524908"/>
                  <a:pt x="1190625" y="1504950"/>
                </a:cubicBezTo>
                <a:cubicBezTo>
                  <a:pt x="1178967" y="1400030"/>
                  <a:pt x="1185827" y="1447585"/>
                  <a:pt x="1171575" y="1362075"/>
                </a:cubicBezTo>
                <a:cubicBezTo>
                  <a:pt x="1175198" y="1343961"/>
                  <a:pt x="1180862" y="1305401"/>
                  <a:pt x="1190625" y="1285875"/>
                </a:cubicBezTo>
                <a:cubicBezTo>
                  <a:pt x="1195745" y="1275636"/>
                  <a:pt x="1203325" y="1266825"/>
                  <a:pt x="1209675" y="1257300"/>
                </a:cubicBezTo>
                <a:cubicBezTo>
                  <a:pt x="1225550" y="1260475"/>
                  <a:pt x="1242562" y="1260126"/>
                  <a:pt x="1257300" y="1266825"/>
                </a:cubicBezTo>
                <a:cubicBezTo>
                  <a:pt x="1278143" y="1276299"/>
                  <a:pt x="1295400" y="1292225"/>
                  <a:pt x="1314450" y="1304925"/>
                </a:cubicBezTo>
                <a:cubicBezTo>
                  <a:pt x="1323975" y="1311275"/>
                  <a:pt x="1332165" y="1320355"/>
                  <a:pt x="1343025" y="1323975"/>
                </a:cubicBezTo>
                <a:lnTo>
                  <a:pt x="1400175" y="1343025"/>
                </a:lnTo>
                <a:cubicBezTo>
                  <a:pt x="1409700" y="1339850"/>
                  <a:pt x="1421650" y="1340600"/>
                  <a:pt x="1428750" y="1333500"/>
                </a:cubicBezTo>
                <a:cubicBezTo>
                  <a:pt x="1449755" y="1312495"/>
                  <a:pt x="1429899" y="1250313"/>
                  <a:pt x="1428750" y="1238250"/>
                </a:cubicBezTo>
                <a:cubicBezTo>
                  <a:pt x="1424525" y="1193887"/>
                  <a:pt x="1422400" y="1149350"/>
                  <a:pt x="1419225" y="1104900"/>
                </a:cubicBezTo>
                <a:cubicBezTo>
                  <a:pt x="1422400" y="1038225"/>
                  <a:pt x="1417313" y="970638"/>
                  <a:pt x="1428750" y="904875"/>
                </a:cubicBezTo>
                <a:cubicBezTo>
                  <a:pt x="1430711" y="893597"/>
                  <a:pt x="1445877" y="885825"/>
                  <a:pt x="1457325" y="885825"/>
                </a:cubicBezTo>
                <a:cubicBezTo>
                  <a:pt x="1471524" y="885825"/>
                  <a:pt x="1482725" y="898525"/>
                  <a:pt x="1495425" y="904875"/>
                </a:cubicBezTo>
                <a:cubicBezTo>
                  <a:pt x="1498600" y="914400"/>
                  <a:pt x="1498678" y="925610"/>
                  <a:pt x="1504950" y="933450"/>
                </a:cubicBezTo>
                <a:cubicBezTo>
                  <a:pt x="1512101" y="942389"/>
                  <a:pt x="1528405" y="942261"/>
                  <a:pt x="1533525" y="952500"/>
                </a:cubicBezTo>
                <a:cubicBezTo>
                  <a:pt x="1545234" y="975918"/>
                  <a:pt x="1544296" y="1003862"/>
                  <a:pt x="1552575" y="1028700"/>
                </a:cubicBezTo>
                <a:cubicBezTo>
                  <a:pt x="1555750" y="1038225"/>
                  <a:pt x="1559922" y="1047474"/>
                  <a:pt x="1562100" y="1057275"/>
                </a:cubicBezTo>
                <a:cubicBezTo>
                  <a:pt x="1564013" y="1065886"/>
                  <a:pt x="1573559" y="1137343"/>
                  <a:pt x="1581150" y="1152525"/>
                </a:cubicBezTo>
                <a:cubicBezTo>
                  <a:pt x="1603936" y="1198097"/>
                  <a:pt x="1616467" y="1206892"/>
                  <a:pt x="1647825" y="1238250"/>
                </a:cubicBezTo>
                <a:cubicBezTo>
                  <a:pt x="1654175" y="1228725"/>
                  <a:pt x="1662226" y="1220136"/>
                  <a:pt x="1666875" y="1209675"/>
                </a:cubicBezTo>
                <a:cubicBezTo>
                  <a:pt x="1675030" y="1191325"/>
                  <a:pt x="1676945" y="1170486"/>
                  <a:pt x="1685925" y="1152525"/>
                </a:cubicBezTo>
                <a:lnTo>
                  <a:pt x="1704975" y="1114425"/>
                </a:lnTo>
                <a:cubicBezTo>
                  <a:pt x="1701800" y="1047750"/>
                  <a:pt x="1700993" y="980920"/>
                  <a:pt x="1695450" y="914400"/>
                </a:cubicBezTo>
                <a:cubicBezTo>
                  <a:pt x="1694616" y="904394"/>
                  <a:pt x="1685925" y="875785"/>
                  <a:pt x="1685925" y="885825"/>
                </a:cubicBezTo>
                <a:cubicBezTo>
                  <a:pt x="1685925" y="897785"/>
                  <a:pt x="1700483" y="939025"/>
                  <a:pt x="1704975" y="952500"/>
                </a:cubicBezTo>
                <a:cubicBezTo>
                  <a:pt x="1711325" y="939800"/>
                  <a:pt x="1721557" y="928383"/>
                  <a:pt x="1724025" y="914400"/>
                </a:cubicBezTo>
                <a:cubicBezTo>
                  <a:pt x="1731219" y="873633"/>
                  <a:pt x="1710587" y="825019"/>
                  <a:pt x="1733550" y="790575"/>
                </a:cubicBezTo>
                <a:cubicBezTo>
                  <a:pt x="1746003" y="771895"/>
                  <a:pt x="1778000" y="796925"/>
                  <a:pt x="1800225" y="800100"/>
                </a:cubicBezTo>
                <a:cubicBezTo>
                  <a:pt x="1812925" y="806450"/>
                  <a:pt x="1828285" y="809110"/>
                  <a:pt x="1838325" y="819150"/>
                </a:cubicBezTo>
                <a:cubicBezTo>
                  <a:pt x="1854514" y="835339"/>
                  <a:pt x="1876425" y="876300"/>
                  <a:pt x="1876425" y="876300"/>
                </a:cubicBezTo>
                <a:cubicBezTo>
                  <a:pt x="1879600" y="889000"/>
                  <a:pt x="1882188" y="901861"/>
                  <a:pt x="1885950" y="914400"/>
                </a:cubicBezTo>
                <a:cubicBezTo>
                  <a:pt x="1891720" y="933634"/>
                  <a:pt x="1905000" y="971550"/>
                  <a:pt x="1905000" y="971550"/>
                </a:cubicBezTo>
                <a:cubicBezTo>
                  <a:pt x="1914525" y="968375"/>
                  <a:pt x="1927739" y="970195"/>
                  <a:pt x="1933575" y="962025"/>
                </a:cubicBezTo>
                <a:cubicBezTo>
                  <a:pt x="1945247" y="945685"/>
                  <a:pt x="1946275" y="923925"/>
                  <a:pt x="1952625" y="904875"/>
                </a:cubicBezTo>
                <a:lnTo>
                  <a:pt x="1962150" y="876300"/>
                </a:lnTo>
                <a:cubicBezTo>
                  <a:pt x="1965325" y="866775"/>
                  <a:pt x="1970024" y="857629"/>
                  <a:pt x="1971675" y="847725"/>
                </a:cubicBezTo>
                <a:cubicBezTo>
                  <a:pt x="1974850" y="828675"/>
                  <a:pt x="1977412" y="809513"/>
                  <a:pt x="1981200" y="790575"/>
                </a:cubicBezTo>
                <a:cubicBezTo>
                  <a:pt x="1983767" y="777738"/>
                  <a:pt x="1982547" y="762697"/>
                  <a:pt x="1990725" y="752475"/>
                </a:cubicBezTo>
                <a:cubicBezTo>
                  <a:pt x="1996997" y="744635"/>
                  <a:pt x="2009775" y="746125"/>
                  <a:pt x="2019300" y="742950"/>
                </a:cubicBezTo>
                <a:cubicBezTo>
                  <a:pt x="2025650" y="752475"/>
                  <a:pt x="2033230" y="761286"/>
                  <a:pt x="2038350" y="771525"/>
                </a:cubicBezTo>
                <a:cubicBezTo>
                  <a:pt x="2046353" y="787530"/>
                  <a:pt x="2052822" y="822941"/>
                  <a:pt x="2057400" y="838200"/>
                </a:cubicBezTo>
                <a:cubicBezTo>
                  <a:pt x="2063170" y="857434"/>
                  <a:pt x="2076450" y="895350"/>
                  <a:pt x="2076450" y="895350"/>
                </a:cubicBezTo>
                <a:cubicBezTo>
                  <a:pt x="2128838" y="860425"/>
                  <a:pt x="2084388" y="895350"/>
                  <a:pt x="2124075" y="847725"/>
                </a:cubicBezTo>
                <a:cubicBezTo>
                  <a:pt x="2132699" y="837377"/>
                  <a:pt x="2144026" y="829498"/>
                  <a:pt x="2152650" y="819150"/>
                </a:cubicBezTo>
                <a:cubicBezTo>
                  <a:pt x="2174614" y="792794"/>
                  <a:pt x="2168969" y="782871"/>
                  <a:pt x="2200275" y="762000"/>
                </a:cubicBezTo>
                <a:cubicBezTo>
                  <a:pt x="2208629" y="756431"/>
                  <a:pt x="2219325" y="755650"/>
                  <a:pt x="2228850" y="752475"/>
                </a:cubicBezTo>
                <a:cubicBezTo>
                  <a:pt x="2266950" y="755650"/>
                  <a:pt x="2306389" y="751497"/>
                  <a:pt x="2343150" y="762000"/>
                </a:cubicBezTo>
                <a:cubicBezTo>
                  <a:pt x="2354157" y="765145"/>
                  <a:pt x="2357080" y="780336"/>
                  <a:pt x="2362200" y="790575"/>
                </a:cubicBezTo>
                <a:cubicBezTo>
                  <a:pt x="2366690" y="799555"/>
                  <a:pt x="2369083" y="809464"/>
                  <a:pt x="2371725" y="819150"/>
                </a:cubicBezTo>
                <a:cubicBezTo>
                  <a:pt x="2378614" y="844409"/>
                  <a:pt x="2382496" y="870512"/>
                  <a:pt x="2390775" y="895350"/>
                </a:cubicBezTo>
                <a:cubicBezTo>
                  <a:pt x="2393950" y="904875"/>
                  <a:pt x="2397658" y="914239"/>
                  <a:pt x="2400300" y="923925"/>
                </a:cubicBezTo>
                <a:cubicBezTo>
                  <a:pt x="2403942" y="937280"/>
                  <a:pt x="2417913" y="1003122"/>
                  <a:pt x="2428875" y="1028700"/>
                </a:cubicBezTo>
                <a:cubicBezTo>
                  <a:pt x="2434468" y="1041751"/>
                  <a:pt x="2440620" y="1054624"/>
                  <a:pt x="2447925" y="1066800"/>
                </a:cubicBezTo>
                <a:cubicBezTo>
                  <a:pt x="2486136" y="1130484"/>
                  <a:pt x="2466698" y="1117508"/>
                  <a:pt x="2514600" y="1133475"/>
                </a:cubicBezTo>
                <a:cubicBezTo>
                  <a:pt x="2542260" y="1130017"/>
                  <a:pt x="2597433" y="1126225"/>
                  <a:pt x="2628900" y="1114425"/>
                </a:cubicBezTo>
                <a:cubicBezTo>
                  <a:pt x="2642195" y="1109439"/>
                  <a:pt x="2653949" y="1100968"/>
                  <a:pt x="2667000" y="1095375"/>
                </a:cubicBezTo>
                <a:cubicBezTo>
                  <a:pt x="2722209" y="1071714"/>
                  <a:pt x="2669236" y="1103409"/>
                  <a:pt x="2724150" y="1066800"/>
                </a:cubicBezTo>
                <a:cubicBezTo>
                  <a:pt x="2740915" y="1016505"/>
                  <a:pt x="2728106" y="1046579"/>
                  <a:pt x="2771775" y="981075"/>
                </a:cubicBezTo>
                <a:lnTo>
                  <a:pt x="2790825" y="952500"/>
                </a:lnTo>
                <a:lnTo>
                  <a:pt x="2809875" y="923925"/>
                </a:lnTo>
                <a:cubicBezTo>
                  <a:pt x="2835275" y="927100"/>
                  <a:pt x="2862018" y="924702"/>
                  <a:pt x="2886075" y="933450"/>
                </a:cubicBezTo>
                <a:cubicBezTo>
                  <a:pt x="2898734" y="938053"/>
                  <a:pt x="2913903" y="948575"/>
                  <a:pt x="2914650" y="962025"/>
                </a:cubicBezTo>
                <a:cubicBezTo>
                  <a:pt x="2920465" y="1066687"/>
                  <a:pt x="2908300" y="1171575"/>
                  <a:pt x="2905125" y="1276350"/>
                </a:cubicBezTo>
                <a:cubicBezTo>
                  <a:pt x="2908300" y="1393825"/>
                  <a:pt x="2909432" y="1511373"/>
                  <a:pt x="2914650" y="1628775"/>
                </a:cubicBezTo>
                <a:cubicBezTo>
                  <a:pt x="2915787" y="1654347"/>
                  <a:pt x="2917967" y="1680142"/>
                  <a:pt x="2924175" y="1704975"/>
                </a:cubicBezTo>
                <a:cubicBezTo>
                  <a:pt x="2927619" y="1718750"/>
                  <a:pt x="2936875" y="1730375"/>
                  <a:pt x="2943225" y="1743075"/>
                </a:cubicBezTo>
                <a:cubicBezTo>
                  <a:pt x="2946400" y="1762125"/>
                  <a:pt x="2948560" y="1781372"/>
                  <a:pt x="2952750" y="1800225"/>
                </a:cubicBezTo>
                <a:cubicBezTo>
                  <a:pt x="2973152" y="1892035"/>
                  <a:pt x="2951055" y="1752804"/>
                  <a:pt x="2971800" y="1866900"/>
                </a:cubicBezTo>
                <a:cubicBezTo>
                  <a:pt x="2976815" y="1894480"/>
                  <a:pt x="2976878" y="1934205"/>
                  <a:pt x="2990850" y="1962150"/>
                </a:cubicBezTo>
                <a:cubicBezTo>
                  <a:pt x="2995970" y="1972389"/>
                  <a:pt x="3002571" y="1981931"/>
                  <a:pt x="3009900" y="1990725"/>
                </a:cubicBezTo>
                <a:cubicBezTo>
                  <a:pt x="3018524" y="2001073"/>
                  <a:pt x="3029945" y="2008874"/>
                  <a:pt x="3038475" y="2019300"/>
                </a:cubicBezTo>
                <a:cubicBezTo>
                  <a:pt x="3058580" y="2043873"/>
                  <a:pt x="3095625" y="2095500"/>
                  <a:pt x="3095625" y="2095500"/>
                </a:cubicBezTo>
                <a:cubicBezTo>
                  <a:pt x="3098800" y="2105025"/>
                  <a:pt x="3095110" y="2124075"/>
                  <a:pt x="3105150" y="2124075"/>
                </a:cubicBezTo>
                <a:cubicBezTo>
                  <a:pt x="3116598" y="2124075"/>
                  <a:pt x="3123598" y="2106932"/>
                  <a:pt x="3124200" y="2095500"/>
                </a:cubicBezTo>
                <a:cubicBezTo>
                  <a:pt x="3126875" y="2044671"/>
                  <a:pt x="3118579" y="1993849"/>
                  <a:pt x="3114675" y="1943100"/>
                </a:cubicBezTo>
                <a:cubicBezTo>
                  <a:pt x="3112228" y="1911286"/>
                  <a:pt x="3108039" y="1879627"/>
                  <a:pt x="3105150" y="1847850"/>
                </a:cubicBezTo>
                <a:cubicBezTo>
                  <a:pt x="3101689" y="1809775"/>
                  <a:pt x="3098800" y="1771650"/>
                  <a:pt x="3095625" y="1733550"/>
                </a:cubicBezTo>
                <a:cubicBezTo>
                  <a:pt x="3098800" y="1622425"/>
                  <a:pt x="3099307" y="1511192"/>
                  <a:pt x="3105150" y="1400175"/>
                </a:cubicBezTo>
                <a:cubicBezTo>
                  <a:pt x="3105678" y="1390149"/>
                  <a:pt x="3104830" y="1373569"/>
                  <a:pt x="3114675" y="1371600"/>
                </a:cubicBezTo>
                <a:cubicBezTo>
                  <a:pt x="3128598" y="1368815"/>
                  <a:pt x="3140075" y="1384300"/>
                  <a:pt x="3152775" y="1390650"/>
                </a:cubicBezTo>
                <a:cubicBezTo>
                  <a:pt x="3155950" y="1406525"/>
                  <a:pt x="3155725" y="1423481"/>
                  <a:pt x="3162300" y="1438275"/>
                </a:cubicBezTo>
                <a:cubicBezTo>
                  <a:pt x="3168747" y="1452782"/>
                  <a:pt x="3181648" y="1463457"/>
                  <a:pt x="3190875" y="1476375"/>
                </a:cubicBezTo>
                <a:cubicBezTo>
                  <a:pt x="3209200" y="1502029"/>
                  <a:pt x="3221816" y="1524769"/>
                  <a:pt x="3238500" y="1552575"/>
                </a:cubicBezTo>
                <a:cubicBezTo>
                  <a:pt x="3256061" y="1622819"/>
                  <a:pt x="3237190" y="1559043"/>
                  <a:pt x="3267075" y="1628775"/>
                </a:cubicBezTo>
                <a:cubicBezTo>
                  <a:pt x="3277745" y="1653672"/>
                  <a:pt x="3278069" y="1668597"/>
                  <a:pt x="3286125" y="1695450"/>
                </a:cubicBezTo>
                <a:cubicBezTo>
                  <a:pt x="3291895" y="1714684"/>
                  <a:pt x="3301874" y="1732793"/>
                  <a:pt x="3305175" y="1752600"/>
                </a:cubicBezTo>
                <a:cubicBezTo>
                  <a:pt x="3308350" y="1771650"/>
                  <a:pt x="3310912" y="1790812"/>
                  <a:pt x="3314700" y="1809750"/>
                </a:cubicBezTo>
                <a:cubicBezTo>
                  <a:pt x="3317267" y="1822587"/>
                  <a:pt x="3322073" y="1834937"/>
                  <a:pt x="3324225" y="1847850"/>
                </a:cubicBezTo>
                <a:cubicBezTo>
                  <a:pt x="3328433" y="1873099"/>
                  <a:pt x="3329171" y="1898865"/>
                  <a:pt x="3333750" y="1924050"/>
                </a:cubicBezTo>
                <a:cubicBezTo>
                  <a:pt x="3335546" y="1933928"/>
                  <a:pt x="3340840" y="1942885"/>
                  <a:pt x="3343275" y="1952625"/>
                </a:cubicBezTo>
                <a:cubicBezTo>
                  <a:pt x="3348709" y="1974362"/>
                  <a:pt x="3351439" y="2007052"/>
                  <a:pt x="3362325" y="2028825"/>
                </a:cubicBezTo>
                <a:cubicBezTo>
                  <a:pt x="3367445" y="2039064"/>
                  <a:pt x="3375695" y="2047461"/>
                  <a:pt x="3381375" y="2057400"/>
                </a:cubicBezTo>
                <a:cubicBezTo>
                  <a:pt x="3388420" y="2069728"/>
                  <a:pt x="3395439" y="2082205"/>
                  <a:pt x="3400425" y="2095500"/>
                </a:cubicBezTo>
                <a:cubicBezTo>
                  <a:pt x="3405022" y="2107757"/>
                  <a:pt x="3402688" y="2122708"/>
                  <a:pt x="3409950" y="2133600"/>
                </a:cubicBezTo>
                <a:cubicBezTo>
                  <a:pt x="3416300" y="2143125"/>
                  <a:pt x="3429000" y="2146300"/>
                  <a:pt x="3438525" y="2152650"/>
                </a:cubicBezTo>
                <a:cubicBezTo>
                  <a:pt x="3441700" y="2162175"/>
                  <a:pt x="3440950" y="2174125"/>
                  <a:pt x="3448050" y="2181225"/>
                </a:cubicBezTo>
                <a:cubicBezTo>
                  <a:pt x="3467100" y="2200275"/>
                  <a:pt x="3486150" y="2187575"/>
                  <a:pt x="3505200" y="2181225"/>
                </a:cubicBezTo>
                <a:cubicBezTo>
                  <a:pt x="3514725" y="2171700"/>
                  <a:pt x="3523427" y="2161274"/>
                  <a:pt x="3533775" y="2152650"/>
                </a:cubicBezTo>
                <a:cubicBezTo>
                  <a:pt x="3542569" y="2145321"/>
                  <a:pt x="3554255" y="2141695"/>
                  <a:pt x="3562350" y="2133600"/>
                </a:cubicBezTo>
                <a:cubicBezTo>
                  <a:pt x="3570445" y="2125505"/>
                  <a:pt x="3574071" y="2113819"/>
                  <a:pt x="3581400" y="2105025"/>
                </a:cubicBezTo>
                <a:cubicBezTo>
                  <a:pt x="3590024" y="2094677"/>
                  <a:pt x="3600450" y="2085975"/>
                  <a:pt x="3609975" y="2076450"/>
                </a:cubicBezTo>
                <a:cubicBezTo>
                  <a:pt x="3639108" y="1989050"/>
                  <a:pt x="3590410" y="2125105"/>
                  <a:pt x="3648075" y="2009775"/>
                </a:cubicBezTo>
                <a:cubicBezTo>
                  <a:pt x="3653929" y="1998066"/>
                  <a:pt x="3654425" y="1984375"/>
                  <a:pt x="3657600" y="1971675"/>
                </a:cubicBezTo>
                <a:cubicBezTo>
                  <a:pt x="3654425" y="1917700"/>
                  <a:pt x="3648075" y="1863818"/>
                  <a:pt x="3648075" y="1809750"/>
                </a:cubicBezTo>
                <a:cubicBezTo>
                  <a:pt x="3648075" y="1438497"/>
                  <a:pt x="3617176" y="1540497"/>
                  <a:pt x="3667125" y="1390650"/>
                </a:cubicBezTo>
                <a:cubicBezTo>
                  <a:pt x="3676650" y="1393825"/>
                  <a:pt x="3688600" y="1393075"/>
                  <a:pt x="3695700" y="1400175"/>
                </a:cubicBezTo>
                <a:cubicBezTo>
                  <a:pt x="3712628" y="1417103"/>
                  <a:pt x="3741576" y="1469118"/>
                  <a:pt x="3752850" y="1495425"/>
                </a:cubicBezTo>
                <a:cubicBezTo>
                  <a:pt x="3756805" y="1504653"/>
                  <a:pt x="3758420" y="1514772"/>
                  <a:pt x="3762375" y="1524000"/>
                </a:cubicBezTo>
                <a:cubicBezTo>
                  <a:pt x="3767968" y="1537051"/>
                  <a:pt x="3775832" y="1549049"/>
                  <a:pt x="3781425" y="1562100"/>
                </a:cubicBezTo>
                <a:cubicBezTo>
                  <a:pt x="3785380" y="1571328"/>
                  <a:pt x="3786460" y="1581695"/>
                  <a:pt x="3790950" y="1590675"/>
                </a:cubicBezTo>
                <a:cubicBezTo>
                  <a:pt x="3796070" y="1600914"/>
                  <a:pt x="3805351" y="1608789"/>
                  <a:pt x="3810000" y="1619250"/>
                </a:cubicBezTo>
                <a:cubicBezTo>
                  <a:pt x="3818155" y="1637600"/>
                  <a:pt x="3817911" y="1659692"/>
                  <a:pt x="3829050" y="1676400"/>
                </a:cubicBezTo>
                <a:cubicBezTo>
                  <a:pt x="3854069" y="1713929"/>
                  <a:pt x="3853548" y="1707717"/>
                  <a:pt x="3867150" y="1762125"/>
                </a:cubicBezTo>
                <a:cubicBezTo>
                  <a:pt x="3871834" y="1780861"/>
                  <a:pt x="3872485" y="1800422"/>
                  <a:pt x="3876675" y="1819275"/>
                </a:cubicBezTo>
                <a:cubicBezTo>
                  <a:pt x="3878853" y="1829076"/>
                  <a:pt x="3883942" y="1838067"/>
                  <a:pt x="3886200" y="1847850"/>
                </a:cubicBezTo>
                <a:cubicBezTo>
                  <a:pt x="3893481" y="1879400"/>
                  <a:pt x="3895011" y="1912383"/>
                  <a:pt x="3905250" y="1943100"/>
                </a:cubicBezTo>
                <a:cubicBezTo>
                  <a:pt x="3908425" y="1952625"/>
                  <a:pt x="3910285" y="1962695"/>
                  <a:pt x="3914775" y="1971675"/>
                </a:cubicBezTo>
                <a:cubicBezTo>
                  <a:pt x="3932512" y="2007148"/>
                  <a:pt x="3936068" y="1997227"/>
                  <a:pt x="3962400" y="2028825"/>
                </a:cubicBezTo>
                <a:cubicBezTo>
                  <a:pt x="4012009" y="2088356"/>
                  <a:pt x="3936206" y="2027238"/>
                  <a:pt x="4038600" y="2095500"/>
                </a:cubicBezTo>
                <a:cubicBezTo>
                  <a:pt x="4048125" y="2101850"/>
                  <a:pt x="4056315" y="2110930"/>
                  <a:pt x="4067175" y="2114550"/>
                </a:cubicBezTo>
                <a:lnTo>
                  <a:pt x="4152900" y="2143125"/>
                </a:lnTo>
                <a:lnTo>
                  <a:pt x="4181475" y="2152650"/>
                </a:lnTo>
                <a:cubicBezTo>
                  <a:pt x="4191000" y="2139950"/>
                  <a:pt x="4208470" y="2130346"/>
                  <a:pt x="4210050" y="2114550"/>
                </a:cubicBezTo>
                <a:cubicBezTo>
                  <a:pt x="4212839" y="2086663"/>
                  <a:pt x="4195142" y="1902937"/>
                  <a:pt x="4191000" y="1857375"/>
                </a:cubicBezTo>
                <a:cubicBezTo>
                  <a:pt x="4194175" y="1774825"/>
                  <a:pt x="4195206" y="1692165"/>
                  <a:pt x="4200525" y="1609725"/>
                </a:cubicBezTo>
                <a:cubicBezTo>
                  <a:pt x="4201567" y="1593569"/>
                  <a:pt x="4208706" y="1578233"/>
                  <a:pt x="4210050" y="1562100"/>
                </a:cubicBezTo>
                <a:cubicBezTo>
                  <a:pt x="4215067" y="1501900"/>
                  <a:pt x="4216400" y="1441450"/>
                  <a:pt x="4219575" y="1381125"/>
                </a:cubicBezTo>
                <a:cubicBezTo>
                  <a:pt x="4229100" y="1387475"/>
                  <a:pt x="4240055" y="1392080"/>
                  <a:pt x="4248150" y="1400175"/>
                </a:cubicBezTo>
                <a:cubicBezTo>
                  <a:pt x="4275447" y="1427472"/>
                  <a:pt x="4261231" y="1426337"/>
                  <a:pt x="4276725" y="1457325"/>
                </a:cubicBezTo>
                <a:cubicBezTo>
                  <a:pt x="4283689" y="1471253"/>
                  <a:pt x="4317878" y="1515371"/>
                  <a:pt x="4324350" y="1524000"/>
                </a:cubicBezTo>
                <a:cubicBezTo>
                  <a:pt x="4348291" y="1595824"/>
                  <a:pt x="4315996" y="1507292"/>
                  <a:pt x="4352925" y="1581150"/>
                </a:cubicBezTo>
                <a:cubicBezTo>
                  <a:pt x="4357415" y="1590130"/>
                  <a:pt x="4358495" y="1600497"/>
                  <a:pt x="4362450" y="1609725"/>
                </a:cubicBezTo>
                <a:cubicBezTo>
                  <a:pt x="4368043" y="1622776"/>
                  <a:pt x="4376227" y="1634642"/>
                  <a:pt x="4381500" y="1647825"/>
                </a:cubicBezTo>
                <a:cubicBezTo>
                  <a:pt x="4388958" y="1666469"/>
                  <a:pt x="4394200" y="1685925"/>
                  <a:pt x="4400550" y="1704975"/>
                </a:cubicBezTo>
                <a:lnTo>
                  <a:pt x="4419600" y="1762125"/>
                </a:lnTo>
                <a:lnTo>
                  <a:pt x="4429125" y="1790700"/>
                </a:lnTo>
                <a:cubicBezTo>
                  <a:pt x="4432300" y="1800225"/>
                  <a:pt x="4433081" y="1810921"/>
                  <a:pt x="4438650" y="1819275"/>
                </a:cubicBezTo>
                <a:lnTo>
                  <a:pt x="4457700" y="1847850"/>
                </a:lnTo>
                <a:cubicBezTo>
                  <a:pt x="4464050" y="1873250"/>
                  <a:pt x="4468471" y="1899212"/>
                  <a:pt x="4476750" y="1924050"/>
                </a:cubicBezTo>
                <a:cubicBezTo>
                  <a:pt x="4479925" y="1933575"/>
                  <a:pt x="4481785" y="1943645"/>
                  <a:pt x="4486275" y="1952625"/>
                </a:cubicBezTo>
                <a:cubicBezTo>
                  <a:pt x="4491395" y="1962864"/>
                  <a:pt x="4498975" y="1971675"/>
                  <a:pt x="4505325" y="1981200"/>
                </a:cubicBezTo>
                <a:cubicBezTo>
                  <a:pt x="4508500" y="1993900"/>
                  <a:pt x="4511088" y="2006761"/>
                  <a:pt x="4514850" y="2019300"/>
                </a:cubicBezTo>
                <a:cubicBezTo>
                  <a:pt x="4520620" y="2038534"/>
                  <a:pt x="4517192" y="2065311"/>
                  <a:pt x="4533900" y="2076450"/>
                </a:cubicBezTo>
                <a:cubicBezTo>
                  <a:pt x="4543425" y="2082800"/>
                  <a:pt x="4552236" y="2090380"/>
                  <a:pt x="4562475" y="2095500"/>
                </a:cubicBezTo>
                <a:cubicBezTo>
                  <a:pt x="4582001" y="2105263"/>
                  <a:pt x="4620561" y="2110927"/>
                  <a:pt x="4638675" y="2114550"/>
                </a:cubicBezTo>
                <a:cubicBezTo>
                  <a:pt x="4651375" y="2120900"/>
                  <a:pt x="4662576" y="2133600"/>
                  <a:pt x="4676775" y="2133600"/>
                </a:cubicBezTo>
                <a:cubicBezTo>
                  <a:pt x="4706047" y="2133600"/>
                  <a:pt x="4750036" y="2141036"/>
                  <a:pt x="4762500" y="2114550"/>
                </a:cubicBezTo>
                <a:cubicBezTo>
                  <a:pt x="4786366" y="2063834"/>
                  <a:pt x="4760904" y="1995463"/>
                  <a:pt x="4743450" y="1943100"/>
                </a:cubicBezTo>
                <a:cubicBezTo>
                  <a:pt x="4735833" y="1813606"/>
                  <a:pt x="4742248" y="1795415"/>
                  <a:pt x="4714875" y="1685925"/>
                </a:cubicBezTo>
                <a:cubicBezTo>
                  <a:pt x="4708525" y="1660525"/>
                  <a:pt x="4704104" y="1634563"/>
                  <a:pt x="4695825" y="1609725"/>
                </a:cubicBezTo>
                <a:lnTo>
                  <a:pt x="4676775" y="1552575"/>
                </a:lnTo>
                <a:cubicBezTo>
                  <a:pt x="4680863" y="1421753"/>
                  <a:pt x="4588438" y="1199031"/>
                  <a:pt x="4724400" y="1257300"/>
                </a:cubicBezTo>
                <a:cubicBezTo>
                  <a:pt x="4734922" y="1261809"/>
                  <a:pt x="4743450" y="1270000"/>
                  <a:pt x="4752975" y="1276350"/>
                </a:cubicBezTo>
                <a:cubicBezTo>
                  <a:pt x="4759325" y="1285875"/>
                  <a:pt x="4767376" y="1294464"/>
                  <a:pt x="4772025" y="1304925"/>
                </a:cubicBezTo>
                <a:cubicBezTo>
                  <a:pt x="4780180" y="1323275"/>
                  <a:pt x="4779936" y="1345367"/>
                  <a:pt x="4791075" y="1362075"/>
                </a:cubicBezTo>
                <a:cubicBezTo>
                  <a:pt x="4797425" y="1371600"/>
                  <a:pt x="4804445" y="1380711"/>
                  <a:pt x="4810125" y="1390650"/>
                </a:cubicBezTo>
                <a:cubicBezTo>
                  <a:pt x="4823701" y="1414407"/>
                  <a:pt x="4831731" y="1431771"/>
                  <a:pt x="4838700" y="1457325"/>
                </a:cubicBezTo>
                <a:cubicBezTo>
                  <a:pt x="4845589" y="1482584"/>
                  <a:pt x="4849471" y="1508687"/>
                  <a:pt x="4857750" y="1533525"/>
                </a:cubicBezTo>
                <a:cubicBezTo>
                  <a:pt x="4875554" y="1586938"/>
                  <a:pt x="4864840" y="1552360"/>
                  <a:pt x="4886325" y="1638300"/>
                </a:cubicBezTo>
                <a:cubicBezTo>
                  <a:pt x="4889500" y="1651000"/>
                  <a:pt x="4893999" y="1663441"/>
                  <a:pt x="4895850" y="1676400"/>
                </a:cubicBezTo>
                <a:cubicBezTo>
                  <a:pt x="4899025" y="1698625"/>
                  <a:pt x="4899468" y="1721415"/>
                  <a:pt x="4905375" y="1743075"/>
                </a:cubicBezTo>
                <a:cubicBezTo>
                  <a:pt x="4909111" y="1756774"/>
                  <a:pt x="4919152" y="1767992"/>
                  <a:pt x="4924425" y="1781175"/>
                </a:cubicBezTo>
                <a:cubicBezTo>
                  <a:pt x="4979860" y="1919762"/>
                  <a:pt x="4913658" y="1781382"/>
                  <a:pt x="4962525" y="1866900"/>
                </a:cubicBezTo>
                <a:cubicBezTo>
                  <a:pt x="5013672" y="1956408"/>
                  <a:pt x="4945107" y="1852040"/>
                  <a:pt x="5010150" y="1943100"/>
                </a:cubicBezTo>
                <a:cubicBezTo>
                  <a:pt x="5016804" y="1952415"/>
                  <a:pt x="5021105" y="1963580"/>
                  <a:pt x="5029200" y="1971675"/>
                </a:cubicBezTo>
                <a:cubicBezTo>
                  <a:pt x="5037295" y="1979770"/>
                  <a:pt x="5048981" y="1983396"/>
                  <a:pt x="5057775" y="1990725"/>
                </a:cubicBezTo>
                <a:cubicBezTo>
                  <a:pt x="5105341" y="2030363"/>
                  <a:pt x="5064707" y="2012086"/>
                  <a:pt x="5114925" y="2028825"/>
                </a:cubicBezTo>
                <a:cubicBezTo>
                  <a:pt x="5127625" y="2019300"/>
                  <a:pt x="5151707" y="2016070"/>
                  <a:pt x="5153025" y="2000250"/>
                </a:cubicBezTo>
                <a:cubicBezTo>
                  <a:pt x="5162534" y="1886148"/>
                  <a:pt x="5157588" y="1838919"/>
                  <a:pt x="5114925" y="1762125"/>
                </a:cubicBezTo>
                <a:cubicBezTo>
                  <a:pt x="5105934" y="1745941"/>
                  <a:pt x="5096619" y="1729904"/>
                  <a:pt x="5086350" y="1714500"/>
                </a:cubicBezTo>
                <a:cubicBezTo>
                  <a:pt x="5077544" y="1701291"/>
                  <a:pt x="5067002" y="1689318"/>
                  <a:pt x="5057775" y="1676400"/>
                </a:cubicBezTo>
                <a:cubicBezTo>
                  <a:pt x="5044254" y="1657471"/>
                  <a:pt x="5025715" y="1625290"/>
                  <a:pt x="5010150" y="1609725"/>
                </a:cubicBezTo>
                <a:cubicBezTo>
                  <a:pt x="5002055" y="1601630"/>
                  <a:pt x="4991100" y="1597025"/>
                  <a:pt x="4981575" y="1590675"/>
                </a:cubicBezTo>
                <a:lnTo>
                  <a:pt x="4962525" y="1533525"/>
                </a:lnTo>
                <a:cubicBezTo>
                  <a:pt x="4959350" y="1524000"/>
                  <a:pt x="4958569" y="1513304"/>
                  <a:pt x="4953000" y="1504950"/>
                </a:cubicBezTo>
                <a:lnTo>
                  <a:pt x="4933950" y="1476375"/>
                </a:lnTo>
                <a:cubicBezTo>
                  <a:pt x="4930775" y="1463675"/>
                  <a:pt x="4928021" y="1450862"/>
                  <a:pt x="4924425" y="1438275"/>
                </a:cubicBezTo>
                <a:cubicBezTo>
                  <a:pt x="4921667" y="1428621"/>
                  <a:pt x="4917335" y="1419440"/>
                  <a:pt x="4914900" y="1409700"/>
                </a:cubicBezTo>
                <a:cubicBezTo>
                  <a:pt x="4910973" y="1393994"/>
                  <a:pt x="4908550" y="1377950"/>
                  <a:pt x="4905375" y="1362075"/>
                </a:cubicBezTo>
                <a:cubicBezTo>
                  <a:pt x="4902200" y="1304925"/>
                  <a:pt x="4895850" y="1247863"/>
                  <a:pt x="4895850" y="1190625"/>
                </a:cubicBezTo>
                <a:cubicBezTo>
                  <a:pt x="4895850" y="1168174"/>
                  <a:pt x="4884530" y="1132288"/>
                  <a:pt x="4905375" y="1123950"/>
                </a:cubicBezTo>
                <a:cubicBezTo>
                  <a:pt x="4946751" y="1107400"/>
                  <a:pt x="4994275" y="1130300"/>
                  <a:pt x="5038725" y="1133475"/>
                </a:cubicBezTo>
                <a:cubicBezTo>
                  <a:pt x="5054600" y="1136650"/>
                  <a:pt x="5071191" y="1137316"/>
                  <a:pt x="5086350" y="1143000"/>
                </a:cubicBezTo>
                <a:cubicBezTo>
                  <a:pt x="5097069" y="1147020"/>
                  <a:pt x="5103517" y="1161099"/>
                  <a:pt x="5114925" y="1162050"/>
                </a:cubicBezTo>
                <a:cubicBezTo>
                  <a:pt x="5143577" y="1164438"/>
                  <a:pt x="5172075" y="1155700"/>
                  <a:pt x="5200650" y="1152525"/>
                </a:cubicBezTo>
                <a:cubicBezTo>
                  <a:pt x="5210175" y="1146175"/>
                  <a:pt x="5223158" y="1143183"/>
                  <a:pt x="5229225" y="1133475"/>
                </a:cubicBezTo>
                <a:cubicBezTo>
                  <a:pt x="5239868" y="1116447"/>
                  <a:pt x="5239295" y="1094286"/>
                  <a:pt x="5248275" y="1076325"/>
                </a:cubicBezTo>
                <a:cubicBezTo>
                  <a:pt x="5254625" y="1063625"/>
                  <a:pt x="5262052" y="1051408"/>
                  <a:pt x="5267325" y="1038225"/>
                </a:cubicBezTo>
                <a:cubicBezTo>
                  <a:pt x="5274783" y="1019581"/>
                  <a:pt x="5280025" y="1000125"/>
                  <a:pt x="5286375" y="981075"/>
                </a:cubicBezTo>
                <a:cubicBezTo>
                  <a:pt x="5294762" y="955914"/>
                  <a:pt x="5309436" y="903538"/>
                  <a:pt x="5334000" y="895350"/>
                </a:cubicBezTo>
                <a:lnTo>
                  <a:pt x="5362575" y="885825"/>
                </a:lnTo>
                <a:cubicBezTo>
                  <a:pt x="5381625" y="892175"/>
                  <a:pt x="5403017" y="893736"/>
                  <a:pt x="5419725" y="904875"/>
                </a:cubicBezTo>
                <a:cubicBezTo>
                  <a:pt x="5485229" y="948544"/>
                  <a:pt x="5455155" y="935735"/>
                  <a:pt x="5505450" y="952500"/>
                </a:cubicBezTo>
                <a:cubicBezTo>
                  <a:pt x="5514975" y="949325"/>
                  <a:pt x="5528189" y="951145"/>
                  <a:pt x="5534025" y="942975"/>
                </a:cubicBezTo>
                <a:cubicBezTo>
                  <a:pt x="5542944" y="930488"/>
                  <a:pt x="5557508" y="868093"/>
                  <a:pt x="5562600" y="847725"/>
                </a:cubicBezTo>
                <a:cubicBezTo>
                  <a:pt x="5559425" y="739775"/>
                  <a:pt x="5558904" y="631714"/>
                  <a:pt x="5553075" y="523875"/>
                </a:cubicBezTo>
                <a:cubicBezTo>
                  <a:pt x="5552533" y="513849"/>
                  <a:pt x="5543550" y="505340"/>
                  <a:pt x="5543550" y="495300"/>
                </a:cubicBezTo>
                <a:cubicBezTo>
                  <a:pt x="5543550" y="438062"/>
                  <a:pt x="5547648" y="380830"/>
                  <a:pt x="5553075" y="323850"/>
                </a:cubicBezTo>
                <a:cubicBezTo>
                  <a:pt x="5554323" y="310744"/>
                  <a:pt x="5570595" y="273609"/>
                  <a:pt x="5581650" y="266700"/>
                </a:cubicBezTo>
                <a:cubicBezTo>
                  <a:pt x="5598678" y="256057"/>
                  <a:pt x="5638800" y="247650"/>
                  <a:pt x="5638800" y="247650"/>
                </a:cubicBezTo>
                <a:cubicBezTo>
                  <a:pt x="5657850" y="250825"/>
                  <a:pt x="5677214" y="252491"/>
                  <a:pt x="5695950" y="257175"/>
                </a:cubicBezTo>
                <a:cubicBezTo>
                  <a:pt x="5715431" y="262045"/>
                  <a:pt x="5733619" y="271355"/>
                  <a:pt x="5753100" y="276225"/>
                </a:cubicBezTo>
                <a:cubicBezTo>
                  <a:pt x="5765800" y="279400"/>
                  <a:pt x="5778661" y="281988"/>
                  <a:pt x="5791200" y="285750"/>
                </a:cubicBezTo>
                <a:cubicBezTo>
                  <a:pt x="5810434" y="291520"/>
                  <a:pt x="5829300" y="298450"/>
                  <a:pt x="5848350" y="304800"/>
                </a:cubicBezTo>
                <a:cubicBezTo>
                  <a:pt x="5857875" y="307975"/>
                  <a:pt x="5866935" y="313326"/>
                  <a:pt x="5876925" y="314325"/>
                </a:cubicBezTo>
                <a:lnTo>
                  <a:pt x="5972175" y="323850"/>
                </a:lnTo>
                <a:cubicBezTo>
                  <a:pt x="5997575" y="332317"/>
                  <a:pt x="6010275" y="347133"/>
                  <a:pt x="6010275" y="304800"/>
                </a:cubicBezTo>
                <a:cubicBezTo>
                  <a:pt x="6010275" y="179092"/>
                  <a:pt x="6008217" y="180210"/>
                  <a:pt x="5991225" y="95250"/>
                </a:cubicBezTo>
                <a:cubicBezTo>
                  <a:pt x="5995067" y="76040"/>
                  <a:pt x="5997376" y="33065"/>
                  <a:pt x="6019800" y="19050"/>
                </a:cubicBezTo>
                <a:cubicBezTo>
                  <a:pt x="6036828" y="8407"/>
                  <a:pt x="6076950" y="0"/>
                  <a:pt x="6076950" y="0"/>
                </a:cubicBezTo>
                <a:cubicBezTo>
                  <a:pt x="6086475" y="3175"/>
                  <a:pt x="6098425" y="2425"/>
                  <a:pt x="6105525" y="9525"/>
                </a:cubicBezTo>
                <a:cubicBezTo>
                  <a:pt x="6121714" y="25714"/>
                  <a:pt x="6130925" y="47625"/>
                  <a:pt x="6143625" y="66675"/>
                </a:cubicBezTo>
                <a:cubicBezTo>
                  <a:pt x="6149975" y="76200"/>
                  <a:pt x="6159055" y="84390"/>
                  <a:pt x="6162675" y="95250"/>
                </a:cubicBezTo>
                <a:cubicBezTo>
                  <a:pt x="6165850" y="104775"/>
                  <a:pt x="6167710" y="114845"/>
                  <a:pt x="6172200" y="123825"/>
                </a:cubicBezTo>
                <a:cubicBezTo>
                  <a:pt x="6177320" y="134064"/>
                  <a:pt x="6186130" y="142161"/>
                  <a:pt x="6191250" y="152400"/>
                </a:cubicBezTo>
                <a:cubicBezTo>
                  <a:pt x="6201779" y="173458"/>
                  <a:pt x="6200775" y="174264"/>
                  <a:pt x="6200775" y="190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721298" y="3383421"/>
            <a:ext cx="1472803" cy="646331"/>
          </a:xfrm>
          <a:prstGeom prst="rect">
            <a:avLst/>
          </a:prstGeom>
          <a:solidFill>
            <a:schemeClr val="bg2">
              <a:lumMod val="90000"/>
            </a:schemeClr>
          </a:solidFill>
        </p:spPr>
        <p:txBody>
          <a:bodyPr wrap="square" rtlCol="0">
            <a:spAutoFit/>
          </a:bodyPr>
          <a:lstStyle/>
          <a:p>
            <a:r>
              <a:rPr lang="en-GB" b="1" dirty="0" smtClean="0">
                <a:solidFill>
                  <a:srgbClr val="C00000"/>
                </a:solidFill>
              </a:rPr>
              <a:t>Transforming Idea &amp; Chaos</a:t>
            </a:r>
            <a:endParaRPr lang="en-GB" b="1" dirty="0">
              <a:solidFill>
                <a:srgbClr val="C00000"/>
              </a:solidFill>
            </a:endParaRPr>
          </a:p>
        </p:txBody>
      </p:sp>
      <p:sp>
        <p:nvSpPr>
          <p:cNvPr id="9" name="TextBox 8"/>
          <p:cNvSpPr txBox="1"/>
          <p:nvPr/>
        </p:nvSpPr>
        <p:spPr>
          <a:xfrm>
            <a:off x="5399306" y="2427972"/>
            <a:ext cx="1257102" cy="646331"/>
          </a:xfrm>
          <a:prstGeom prst="rect">
            <a:avLst/>
          </a:prstGeom>
          <a:solidFill>
            <a:schemeClr val="bg2">
              <a:lumMod val="90000"/>
            </a:schemeClr>
          </a:solidFill>
        </p:spPr>
        <p:txBody>
          <a:bodyPr wrap="square" rtlCol="0">
            <a:spAutoFit/>
          </a:bodyPr>
          <a:lstStyle/>
          <a:p>
            <a:r>
              <a:rPr lang="en-GB" b="1" dirty="0" smtClean="0">
                <a:solidFill>
                  <a:srgbClr val="C00000"/>
                </a:solidFill>
              </a:rPr>
              <a:t>Integration &amp; Practice</a:t>
            </a:r>
            <a:endParaRPr lang="en-GB" b="1" dirty="0">
              <a:solidFill>
                <a:srgbClr val="C00000"/>
              </a:solidFill>
            </a:endParaRPr>
          </a:p>
        </p:txBody>
      </p:sp>
      <p:sp>
        <p:nvSpPr>
          <p:cNvPr id="15" name="TextBox 14"/>
          <p:cNvSpPr txBox="1"/>
          <p:nvPr/>
        </p:nvSpPr>
        <p:spPr>
          <a:xfrm>
            <a:off x="243681" y="6349970"/>
            <a:ext cx="933835" cy="369332"/>
          </a:xfrm>
          <a:prstGeom prst="rect">
            <a:avLst/>
          </a:prstGeom>
          <a:solidFill>
            <a:schemeClr val="accent6">
              <a:lumMod val="60000"/>
              <a:lumOff val="40000"/>
            </a:schemeClr>
          </a:solidFill>
          <a:ln>
            <a:solidFill>
              <a:schemeClr val="accent1"/>
            </a:solidFill>
          </a:ln>
        </p:spPr>
        <p:txBody>
          <a:bodyPr wrap="square" rtlCol="0">
            <a:spAutoFit/>
          </a:bodyPr>
          <a:lstStyle/>
          <a:p>
            <a:r>
              <a:rPr lang="en-GB" dirty="0" smtClean="0"/>
              <a:t>Bridges</a:t>
            </a:r>
            <a:endParaRPr lang="en-GB" dirty="0"/>
          </a:p>
        </p:txBody>
      </p:sp>
      <p:sp>
        <p:nvSpPr>
          <p:cNvPr id="16" name="TextBox 15"/>
          <p:cNvSpPr txBox="1"/>
          <p:nvPr/>
        </p:nvSpPr>
        <p:spPr>
          <a:xfrm>
            <a:off x="3076647" y="6365815"/>
            <a:ext cx="2032622" cy="369332"/>
          </a:xfrm>
          <a:prstGeom prst="rect">
            <a:avLst/>
          </a:prstGeom>
          <a:solidFill>
            <a:schemeClr val="bg2">
              <a:lumMod val="75000"/>
            </a:schemeClr>
          </a:solidFill>
          <a:ln>
            <a:solidFill>
              <a:schemeClr val="accent1"/>
            </a:solidFill>
          </a:ln>
        </p:spPr>
        <p:txBody>
          <a:bodyPr wrap="square" rtlCol="0">
            <a:spAutoFit/>
          </a:bodyPr>
          <a:lstStyle/>
          <a:p>
            <a:r>
              <a:rPr lang="en-GB" dirty="0" smtClean="0"/>
              <a:t>Virginia </a:t>
            </a:r>
            <a:r>
              <a:rPr lang="en-GB" dirty="0" err="1" smtClean="0"/>
              <a:t>Satir</a:t>
            </a:r>
            <a:r>
              <a:rPr lang="en-GB" dirty="0" smtClean="0"/>
              <a:t> model</a:t>
            </a:r>
            <a:endParaRPr lang="en-GB" dirty="0"/>
          </a:p>
        </p:txBody>
      </p:sp>
      <p:sp>
        <p:nvSpPr>
          <p:cNvPr id="18" name="TextBox 17"/>
          <p:cNvSpPr txBox="1"/>
          <p:nvPr/>
        </p:nvSpPr>
        <p:spPr>
          <a:xfrm>
            <a:off x="1471215" y="6349970"/>
            <a:ext cx="1332384" cy="369332"/>
          </a:xfrm>
          <a:prstGeom prst="rect">
            <a:avLst/>
          </a:prstGeom>
          <a:solidFill>
            <a:schemeClr val="bg1"/>
          </a:solidFill>
          <a:ln>
            <a:solidFill>
              <a:schemeClr val="accent1"/>
            </a:solidFill>
          </a:ln>
        </p:spPr>
        <p:txBody>
          <a:bodyPr wrap="square" rtlCol="0">
            <a:spAutoFit/>
          </a:bodyPr>
          <a:lstStyle/>
          <a:p>
            <a:r>
              <a:rPr lang="en-GB" dirty="0" err="1" smtClean="0"/>
              <a:t>Kubler</a:t>
            </a:r>
            <a:r>
              <a:rPr lang="en-GB" dirty="0" smtClean="0"/>
              <a:t>-Ross</a:t>
            </a:r>
            <a:endParaRPr lang="en-GB" dirty="0"/>
          </a:p>
        </p:txBody>
      </p:sp>
    </p:spTree>
    <p:custDataLst>
      <p:tags r:id="rId1"/>
    </p:custDataLst>
    <p:extLst>
      <p:ext uri="{BB962C8B-B14F-4D97-AF65-F5344CB8AC3E}">
        <p14:creationId xmlns:p14="http://schemas.microsoft.com/office/powerpoint/2010/main" val="39988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6632"/>
            <a:ext cx="8229600" cy="645368"/>
          </a:xfrm>
        </p:spPr>
        <p:txBody>
          <a:bodyPr/>
          <a:lstStyle/>
          <a:p>
            <a:r>
              <a:rPr lang="en-GB" sz="3200" dirty="0" smtClean="0"/>
              <a:t>Humanistic Psychology – Maximising Potential </a:t>
            </a:r>
            <a:endParaRPr lang="en-GB" sz="3200" dirty="0"/>
          </a:p>
        </p:txBody>
      </p:sp>
      <p:sp>
        <p:nvSpPr>
          <p:cNvPr id="8" name="Text Placeholder 7"/>
          <p:cNvSpPr>
            <a:spLocks noGrp="1"/>
          </p:cNvSpPr>
          <p:nvPr>
            <p:ph type="body" idx="1"/>
          </p:nvPr>
        </p:nvSpPr>
        <p:spPr>
          <a:xfrm>
            <a:off x="179512" y="692696"/>
            <a:ext cx="4256212" cy="432048"/>
          </a:xfrm>
        </p:spPr>
        <p:txBody>
          <a:bodyPr/>
          <a:lstStyle/>
          <a:p>
            <a:r>
              <a:rPr lang="en-GB" sz="2400" dirty="0" smtClean="0"/>
              <a:t>Whole Person &amp; Self-awareness</a:t>
            </a:r>
            <a:endParaRPr lang="en-GB" sz="2400" dirty="0"/>
          </a:p>
        </p:txBody>
      </p:sp>
      <p:sp>
        <p:nvSpPr>
          <p:cNvPr id="9" name="Content Placeholder 8"/>
          <p:cNvSpPr>
            <a:spLocks noGrp="1"/>
          </p:cNvSpPr>
          <p:nvPr>
            <p:ph sz="half" idx="2"/>
          </p:nvPr>
        </p:nvSpPr>
        <p:spPr>
          <a:xfrm>
            <a:off x="107504" y="1052736"/>
            <a:ext cx="4256212" cy="5688632"/>
          </a:xfrm>
          <a:solidFill>
            <a:schemeClr val="bg2"/>
          </a:solidFill>
        </p:spPr>
        <p:txBody>
          <a:bodyPr/>
          <a:lstStyle/>
          <a:p>
            <a:pPr marL="0" indent="0">
              <a:buNone/>
            </a:pPr>
            <a:r>
              <a:rPr lang="en-GB" sz="2000" dirty="0" smtClean="0"/>
              <a:t>Of what we </a:t>
            </a:r>
          </a:p>
          <a:p>
            <a:r>
              <a:rPr lang="en-GB" sz="2000" dirty="0" smtClean="0"/>
              <a:t>Sense </a:t>
            </a:r>
            <a:r>
              <a:rPr lang="en-GB" sz="2000" dirty="0" smtClean="0">
                <a:solidFill>
                  <a:srgbClr val="C00000"/>
                </a:solidFill>
              </a:rPr>
              <a:t>(e.g. sights, sounds etc.) </a:t>
            </a:r>
          </a:p>
          <a:p>
            <a:r>
              <a:rPr lang="en-GB" sz="2000" dirty="0" smtClean="0"/>
              <a:t>Verbalise &amp; visualise </a:t>
            </a:r>
            <a:r>
              <a:rPr lang="en-GB" sz="2000" dirty="0" smtClean="0">
                <a:solidFill>
                  <a:srgbClr val="C00000"/>
                </a:solidFill>
              </a:rPr>
              <a:t>(thinking, planning, remember, imagine) </a:t>
            </a:r>
          </a:p>
          <a:p>
            <a:r>
              <a:rPr lang="en-GB" sz="2000" dirty="0" smtClean="0"/>
              <a:t>Feel </a:t>
            </a:r>
            <a:r>
              <a:rPr lang="en-GB" sz="2000" dirty="0" smtClean="0">
                <a:solidFill>
                  <a:srgbClr val="C00000"/>
                </a:solidFill>
              </a:rPr>
              <a:t>(happiness, fear, anxiety, wonder, indifference etc.) </a:t>
            </a:r>
          </a:p>
          <a:p>
            <a:r>
              <a:rPr lang="en-GB" sz="2000" dirty="0" smtClean="0"/>
              <a:t>Value </a:t>
            </a:r>
            <a:r>
              <a:rPr lang="en-GB" sz="2000" dirty="0" smtClean="0">
                <a:solidFill>
                  <a:srgbClr val="C00000"/>
                </a:solidFill>
              </a:rPr>
              <a:t>(inclinations, judgements, conclusions, prejudices etc.)</a:t>
            </a:r>
          </a:p>
          <a:p>
            <a:r>
              <a:rPr lang="en-GB" sz="2000" dirty="0" smtClean="0"/>
              <a:t>how we interact </a:t>
            </a:r>
            <a:r>
              <a:rPr lang="en-GB" sz="2000" dirty="0" smtClean="0">
                <a:solidFill>
                  <a:srgbClr val="C00000"/>
                </a:solidFill>
              </a:rPr>
              <a:t>(participation patterns, communication styles, energy levels, norms etc.)</a:t>
            </a:r>
          </a:p>
          <a:p>
            <a:r>
              <a:rPr lang="en-GB" sz="2000" dirty="0" smtClean="0"/>
              <a:t>Mobilisation of energy </a:t>
            </a:r>
            <a:r>
              <a:rPr lang="en-GB" sz="2000" dirty="0" smtClean="0">
                <a:solidFill>
                  <a:srgbClr val="C00000"/>
                </a:solidFill>
              </a:rPr>
              <a:t>(occurs as awareness focuses on a thought (</a:t>
            </a:r>
            <a:r>
              <a:rPr lang="en-GB" sz="2000" i="1" dirty="0" smtClean="0">
                <a:solidFill>
                  <a:srgbClr val="C00000"/>
                </a:solidFill>
              </a:rPr>
              <a:t>inner</a:t>
            </a:r>
            <a:r>
              <a:rPr lang="en-GB" sz="2000" dirty="0" smtClean="0">
                <a:solidFill>
                  <a:srgbClr val="C00000"/>
                </a:solidFill>
              </a:rPr>
              <a:t>) or issue (</a:t>
            </a:r>
            <a:r>
              <a:rPr lang="en-GB" sz="2000" i="1" dirty="0" smtClean="0">
                <a:solidFill>
                  <a:srgbClr val="C00000"/>
                </a:solidFill>
              </a:rPr>
              <a:t>external</a:t>
            </a:r>
            <a:r>
              <a:rPr lang="en-GB" sz="2000" dirty="0" smtClean="0">
                <a:solidFill>
                  <a:srgbClr val="C00000"/>
                </a:solidFill>
              </a:rPr>
              <a:t>)</a:t>
            </a:r>
          </a:p>
          <a:p>
            <a:pPr>
              <a:spcBef>
                <a:spcPts val="0"/>
              </a:spcBef>
            </a:pPr>
            <a:r>
              <a:rPr lang="en-GB" sz="2000" dirty="0" smtClean="0"/>
              <a:t>Released energy </a:t>
            </a:r>
            <a:r>
              <a:rPr lang="en-GB" sz="2000" dirty="0" smtClean="0">
                <a:solidFill>
                  <a:srgbClr val="C00000"/>
                </a:solidFill>
              </a:rPr>
              <a:t>= doing something /action</a:t>
            </a:r>
          </a:p>
          <a:p>
            <a:pPr marL="0" indent="0">
              <a:spcBef>
                <a:spcPts val="0"/>
              </a:spcBef>
              <a:buNone/>
            </a:pPr>
            <a:r>
              <a:rPr lang="en-GB" sz="2000" dirty="0">
                <a:solidFill>
                  <a:srgbClr val="C00000"/>
                </a:solidFill>
              </a:rPr>
              <a:t> </a:t>
            </a:r>
            <a:r>
              <a:rPr lang="en-GB" sz="2000" dirty="0" smtClean="0">
                <a:solidFill>
                  <a:srgbClr val="C00000"/>
                </a:solidFill>
              </a:rPr>
              <a:t>                                                   </a:t>
            </a:r>
            <a:r>
              <a:rPr lang="en-GB" sz="2000" dirty="0" smtClean="0"/>
              <a:t>(ibid:54)</a:t>
            </a:r>
            <a:endParaRPr lang="en-GB" sz="2000" dirty="0" smtClean="0">
              <a:solidFill>
                <a:srgbClr val="C00000"/>
              </a:solidFill>
            </a:endParaRPr>
          </a:p>
          <a:p>
            <a:pPr marL="0" indent="0">
              <a:buNone/>
            </a:pPr>
            <a:endParaRPr lang="en-GB" dirty="0" smtClean="0"/>
          </a:p>
          <a:p>
            <a:endParaRPr lang="en-GB" dirty="0"/>
          </a:p>
        </p:txBody>
      </p:sp>
      <p:sp>
        <p:nvSpPr>
          <p:cNvPr id="10" name="Text Placeholder 9"/>
          <p:cNvSpPr>
            <a:spLocks noGrp="1"/>
          </p:cNvSpPr>
          <p:nvPr>
            <p:ph type="body" sz="quarter" idx="3"/>
          </p:nvPr>
        </p:nvSpPr>
        <p:spPr>
          <a:xfrm>
            <a:off x="4644008" y="692696"/>
            <a:ext cx="4464496" cy="792088"/>
          </a:xfrm>
        </p:spPr>
        <p:txBody>
          <a:bodyPr/>
          <a:lstStyle/>
          <a:p>
            <a:r>
              <a:rPr lang="en-GB" sz="2200" dirty="0" smtClean="0"/>
              <a:t>Gestalt Cycle &amp; mapped on to managerial decision-making meeting</a:t>
            </a:r>
            <a:endParaRPr lang="en-GB" sz="2200" dirty="0"/>
          </a:p>
        </p:txBody>
      </p:sp>
      <p:sp>
        <p:nvSpPr>
          <p:cNvPr id="11" name="Content Placeholder 10"/>
          <p:cNvSpPr>
            <a:spLocks noGrp="1"/>
          </p:cNvSpPr>
          <p:nvPr>
            <p:ph sz="quarter" idx="4"/>
          </p:nvPr>
        </p:nvSpPr>
        <p:spPr>
          <a:xfrm>
            <a:off x="4645025" y="1412776"/>
            <a:ext cx="4319463" cy="5328592"/>
          </a:xfrm>
          <a:solidFill>
            <a:schemeClr val="bg2"/>
          </a:solidFill>
        </p:spPr>
        <p:txBody>
          <a:bodyPr/>
          <a:lstStyle/>
          <a:p>
            <a:r>
              <a:rPr lang="en-GB" sz="2400" dirty="0" smtClean="0"/>
              <a:t>Awareness </a:t>
            </a:r>
            <a:r>
              <a:rPr lang="en-GB" sz="2200" dirty="0" smtClean="0">
                <a:solidFill>
                  <a:srgbClr val="C00000"/>
                </a:solidFill>
              </a:rPr>
              <a:t>(share info, data generation, environment scanning, review)</a:t>
            </a:r>
          </a:p>
          <a:p>
            <a:r>
              <a:rPr lang="en-GB" sz="2400" dirty="0" smtClean="0"/>
              <a:t>Energy/action </a:t>
            </a:r>
            <a:r>
              <a:rPr lang="en-GB" sz="2200" dirty="0" smtClean="0">
                <a:solidFill>
                  <a:srgbClr val="C00000"/>
                </a:solidFill>
              </a:rPr>
              <a:t>(mobilise interest in idea, support, conflicts)</a:t>
            </a:r>
          </a:p>
          <a:p>
            <a:r>
              <a:rPr lang="en-GB" sz="2400" dirty="0" smtClean="0"/>
              <a:t>Contact </a:t>
            </a:r>
            <a:r>
              <a:rPr lang="en-GB" sz="2200" dirty="0" smtClean="0">
                <a:solidFill>
                  <a:srgbClr val="C00000"/>
                </a:solidFill>
              </a:rPr>
              <a:t>(common objective, understandings, choose way forward)</a:t>
            </a:r>
          </a:p>
          <a:p>
            <a:r>
              <a:rPr lang="en-GB" sz="2400" dirty="0" smtClean="0"/>
              <a:t>Resolution/ closure </a:t>
            </a:r>
            <a:r>
              <a:rPr lang="en-GB" sz="2200" dirty="0" smtClean="0">
                <a:solidFill>
                  <a:srgbClr val="C00000"/>
                </a:solidFill>
              </a:rPr>
              <a:t>(testing, checking, reviewing, action planning)</a:t>
            </a:r>
          </a:p>
          <a:p>
            <a:r>
              <a:rPr lang="en-GB" sz="2400" dirty="0" smtClean="0"/>
              <a:t>Withdrawal </a:t>
            </a:r>
            <a:r>
              <a:rPr lang="en-GB" sz="2200" dirty="0" smtClean="0">
                <a:solidFill>
                  <a:srgbClr val="C00000"/>
                </a:solidFill>
              </a:rPr>
              <a:t>(pause, sink-in, reduce energy, end meeting)</a:t>
            </a:r>
          </a:p>
          <a:p>
            <a:pPr marL="0" indent="0">
              <a:buNone/>
            </a:pPr>
            <a:r>
              <a:rPr lang="en-GB" sz="2000" dirty="0" smtClean="0"/>
              <a:t>                          (Nevis 1998 cited ibid:55)</a:t>
            </a:r>
          </a:p>
          <a:p>
            <a:endParaRPr lang="en-GB" dirty="0"/>
          </a:p>
          <a:p>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sz="2800" dirty="0"/>
              <a:t>Nevis (  cited ibid:55)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073467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6987"/>
            <a:ext cx="8676963" cy="788987"/>
          </a:xfrm>
        </p:spPr>
        <p:txBody>
          <a:bodyPr/>
          <a:lstStyle/>
          <a:p>
            <a:r>
              <a:rPr lang="en-GB" sz="3000" dirty="0" smtClean="0"/>
              <a:t>Personality &amp; Change (Myers-Briggs Type One of Four)</a:t>
            </a:r>
            <a:endParaRPr lang="en-GB" sz="3000" dirty="0"/>
          </a:p>
        </p:txBody>
      </p:sp>
      <p:sp>
        <p:nvSpPr>
          <p:cNvPr id="3" name="Content Placeholder 2"/>
          <p:cNvSpPr>
            <a:spLocks noGrp="1"/>
          </p:cNvSpPr>
          <p:nvPr>
            <p:ph idx="1"/>
          </p:nvPr>
        </p:nvSpPr>
        <p:spPr>
          <a:xfrm>
            <a:off x="107504" y="692696"/>
            <a:ext cx="8856984" cy="5936704"/>
          </a:xfrm>
        </p:spPr>
        <p:txBody>
          <a:bodyPr/>
          <a:lstStyle/>
          <a:p>
            <a:pPr marL="0" indent="0">
              <a:buNone/>
            </a:pPr>
            <a:r>
              <a:rPr lang="en-GB" dirty="0" smtClean="0"/>
              <a:t>IS = Thoughtful Realist - Operational Oliver</a:t>
            </a:r>
          </a:p>
          <a:p>
            <a:pPr marL="0" indent="0" algn="ctr">
              <a:buNone/>
            </a:pPr>
            <a:r>
              <a:rPr lang="en-GB" b="1" dirty="0" smtClean="0">
                <a:solidFill>
                  <a:srgbClr val="C00000"/>
                </a:solidFill>
              </a:rPr>
              <a:t>“If it </a:t>
            </a:r>
            <a:r>
              <a:rPr lang="en-GB" b="1" dirty="0" err="1" smtClean="0">
                <a:solidFill>
                  <a:srgbClr val="C00000"/>
                </a:solidFill>
              </a:rPr>
              <a:t>aint</a:t>
            </a:r>
            <a:r>
              <a:rPr lang="en-GB" b="1" dirty="0" smtClean="0">
                <a:solidFill>
                  <a:srgbClr val="C00000"/>
                </a:solidFill>
              </a:rPr>
              <a:t> broke don’t fix it!”</a:t>
            </a:r>
          </a:p>
          <a:p>
            <a:r>
              <a:rPr lang="en-GB" dirty="0" smtClean="0"/>
              <a:t>Needs to read and observe before learning something new</a:t>
            </a:r>
          </a:p>
          <a:p>
            <a:r>
              <a:rPr lang="en-GB" dirty="0" smtClean="0"/>
              <a:t>Concern with what needs to be kept</a:t>
            </a:r>
          </a:p>
          <a:p>
            <a:pPr marL="0" indent="0">
              <a:spcBef>
                <a:spcPts val="0"/>
              </a:spcBef>
              <a:buNone/>
            </a:pPr>
            <a:r>
              <a:rPr lang="en-GB" u="sng" dirty="0" smtClean="0"/>
              <a:t>Help</a:t>
            </a:r>
            <a:r>
              <a:rPr lang="en-GB" dirty="0" smtClean="0"/>
              <a:t> him by ensuring that something </a:t>
            </a:r>
          </a:p>
          <a:p>
            <a:pPr marL="0" indent="0">
              <a:spcBef>
                <a:spcPts val="0"/>
              </a:spcBef>
              <a:buNone/>
            </a:pPr>
            <a:r>
              <a:rPr lang="en-GB" dirty="0" smtClean="0"/>
              <a:t>stays the same. </a:t>
            </a:r>
          </a:p>
          <a:p>
            <a:pPr marL="0" indent="0">
              <a:spcBef>
                <a:spcPts val="0"/>
              </a:spcBef>
              <a:buNone/>
            </a:pPr>
            <a:r>
              <a:rPr lang="en-GB" dirty="0" smtClean="0"/>
              <a:t>Give him time to adjust. </a:t>
            </a:r>
          </a:p>
          <a:p>
            <a:pPr marL="0" indent="0">
              <a:spcBef>
                <a:spcPts val="0"/>
              </a:spcBef>
              <a:buNone/>
            </a:pPr>
            <a:r>
              <a:rPr lang="en-GB" dirty="0" smtClean="0"/>
              <a:t>Give him thing to read.</a:t>
            </a:r>
          </a:p>
          <a:p>
            <a:pPr marL="0" indent="0">
              <a:spcBef>
                <a:spcPts val="0"/>
              </a:spcBef>
              <a:buNone/>
            </a:pPr>
            <a:r>
              <a:rPr lang="en-GB" u="sng" dirty="0" smtClean="0"/>
              <a:t>Hates</a:t>
            </a:r>
            <a:r>
              <a:rPr lang="en-GB" dirty="0" smtClean="0"/>
              <a:t> brainstorming, being rushed, empty promises</a:t>
            </a:r>
            <a:endParaRPr lang="en-GB" u="sng" dirty="0"/>
          </a:p>
        </p:txBody>
      </p:sp>
      <p:pic>
        <p:nvPicPr>
          <p:cNvPr id="2050" name="Picture 2" descr="C:\Users\roz\AppData\Local\Microsoft\Windows\Temporary Internet Files\Content.IE5\T8WFGBYP\MC9000823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996952"/>
            <a:ext cx="2376264" cy="245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56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Personality &amp; Change (Myers-Briggs Type </a:t>
            </a:r>
            <a:r>
              <a:rPr lang="en-GB" sz="3000" dirty="0" smtClean="0"/>
              <a:t>Two)</a:t>
            </a:r>
            <a:endParaRPr lang="en-GB" sz="3000" dirty="0"/>
          </a:p>
        </p:txBody>
      </p:sp>
      <p:sp>
        <p:nvSpPr>
          <p:cNvPr id="3" name="Content Placeholder 2"/>
          <p:cNvSpPr>
            <a:spLocks noGrp="1"/>
          </p:cNvSpPr>
          <p:nvPr>
            <p:ph idx="1"/>
          </p:nvPr>
        </p:nvSpPr>
        <p:spPr>
          <a:xfrm>
            <a:off x="179512" y="764704"/>
            <a:ext cx="8712968" cy="5864696"/>
          </a:xfrm>
        </p:spPr>
        <p:txBody>
          <a:bodyPr/>
          <a:lstStyle/>
          <a:p>
            <a:r>
              <a:rPr lang="en-GB" dirty="0" smtClean="0"/>
              <a:t>ES = Action-oriented Realist – Action Angela</a:t>
            </a:r>
          </a:p>
          <a:p>
            <a:pPr marL="0" indent="0" algn="ctr">
              <a:buNone/>
            </a:pPr>
            <a:r>
              <a:rPr lang="en-GB" b="1" dirty="0" smtClean="0">
                <a:solidFill>
                  <a:srgbClr val="C00000"/>
                </a:solidFill>
              </a:rPr>
              <a:t>“Let’s do it”</a:t>
            </a:r>
          </a:p>
          <a:p>
            <a:r>
              <a:rPr lang="en-GB" dirty="0" smtClean="0"/>
              <a:t>Needs to actively experiment before learning something new</a:t>
            </a:r>
          </a:p>
          <a:p>
            <a:r>
              <a:rPr lang="en-GB" dirty="0" smtClean="0"/>
              <a:t>Concerned with improving results</a:t>
            </a:r>
          </a:p>
          <a:p>
            <a:pPr marL="0" indent="0">
              <a:buNone/>
            </a:pPr>
            <a:r>
              <a:rPr lang="en-GB" u="sng" dirty="0" smtClean="0"/>
              <a:t>Help</a:t>
            </a:r>
            <a:r>
              <a:rPr lang="en-GB" dirty="0" smtClean="0"/>
              <a:t> her by letting her get on</a:t>
            </a:r>
          </a:p>
          <a:p>
            <a:pPr marL="0" indent="0">
              <a:buNone/>
            </a:pPr>
            <a:r>
              <a:rPr lang="en-GB" dirty="0" smtClean="0"/>
              <a:t>with some practical first steps</a:t>
            </a:r>
          </a:p>
          <a:p>
            <a:pPr marL="0" indent="0">
              <a:buNone/>
            </a:pPr>
            <a:r>
              <a:rPr lang="en-GB" dirty="0" smtClean="0"/>
              <a:t>Give her clear targets</a:t>
            </a:r>
          </a:p>
          <a:p>
            <a:pPr marL="0" indent="0">
              <a:buNone/>
            </a:pPr>
            <a:r>
              <a:rPr lang="en-GB" u="sng" dirty="0" smtClean="0"/>
              <a:t>Hates</a:t>
            </a:r>
            <a:r>
              <a:rPr lang="en-GB" dirty="0" smtClean="0"/>
              <a:t> reviews, theoretical discourse, long emails and long debates</a:t>
            </a:r>
            <a:endParaRPr lang="en-GB" u="sng" dirty="0"/>
          </a:p>
          <a:p>
            <a:endParaRPr lang="en-GB" dirty="0"/>
          </a:p>
        </p:txBody>
      </p:sp>
      <p:pic>
        <p:nvPicPr>
          <p:cNvPr id="3074" name="Picture 2" descr="C:\Users\roz\AppData\Local\Microsoft\Windows\Temporary Internet Files\Content.IE5\VK1IN4Y6\MP9004483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564904"/>
            <a:ext cx="150718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86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Personality &amp; Change (Myers-Briggs Type </a:t>
            </a:r>
            <a:r>
              <a:rPr lang="en-GB" sz="3000" dirty="0" smtClean="0"/>
              <a:t>Three)</a:t>
            </a:r>
            <a:endParaRPr lang="en-GB" sz="3000" dirty="0"/>
          </a:p>
        </p:txBody>
      </p:sp>
      <p:sp>
        <p:nvSpPr>
          <p:cNvPr id="3" name="Content Placeholder 2"/>
          <p:cNvSpPr>
            <a:spLocks noGrp="1"/>
          </p:cNvSpPr>
          <p:nvPr>
            <p:ph idx="1"/>
          </p:nvPr>
        </p:nvSpPr>
        <p:spPr>
          <a:xfrm>
            <a:off x="251520" y="620688"/>
            <a:ext cx="8712968" cy="6008712"/>
          </a:xfrm>
        </p:spPr>
        <p:txBody>
          <a:bodyPr/>
          <a:lstStyle/>
          <a:p>
            <a:r>
              <a:rPr lang="en-GB" dirty="0" smtClean="0"/>
              <a:t>IN = Thoughtful Innovator – Synthesising Susan</a:t>
            </a:r>
          </a:p>
          <a:p>
            <a:pPr marL="0" indent="0" algn="ctr">
              <a:buNone/>
            </a:pPr>
            <a:r>
              <a:rPr lang="en-GB" b="1" dirty="0" smtClean="0">
                <a:solidFill>
                  <a:srgbClr val="C00000"/>
                </a:solidFill>
              </a:rPr>
              <a:t>“Let’s think about it differently!”</a:t>
            </a:r>
          </a:p>
          <a:p>
            <a:r>
              <a:rPr lang="en-GB" dirty="0" smtClean="0"/>
              <a:t>Needs to read, listen and make connections before learning something new</a:t>
            </a:r>
          </a:p>
          <a:p>
            <a:pPr>
              <a:spcBef>
                <a:spcPts val="0"/>
              </a:spcBef>
            </a:pPr>
            <a:r>
              <a:rPr lang="en-GB" dirty="0" smtClean="0"/>
              <a:t>Concerned with new ideas and </a:t>
            </a:r>
          </a:p>
          <a:p>
            <a:pPr marL="0" indent="0">
              <a:spcBef>
                <a:spcPts val="0"/>
              </a:spcBef>
              <a:buNone/>
            </a:pPr>
            <a:r>
              <a:rPr lang="en-GB" dirty="0" smtClean="0"/>
              <a:t>    theories</a:t>
            </a:r>
          </a:p>
          <a:p>
            <a:pPr marL="0" indent="0">
              <a:spcBef>
                <a:spcPts val="0"/>
              </a:spcBef>
              <a:buNone/>
            </a:pPr>
            <a:r>
              <a:rPr lang="en-GB" u="sng" dirty="0" smtClean="0"/>
              <a:t>Help</a:t>
            </a:r>
            <a:r>
              <a:rPr lang="en-GB" dirty="0" smtClean="0"/>
              <a:t> her by ensuring that the</a:t>
            </a:r>
          </a:p>
          <a:p>
            <a:pPr marL="0" indent="0">
              <a:spcBef>
                <a:spcPts val="0"/>
              </a:spcBef>
              <a:buNone/>
            </a:pPr>
            <a:r>
              <a:rPr lang="en-GB" dirty="0"/>
              <a:t>b</a:t>
            </a:r>
            <a:r>
              <a:rPr lang="en-GB" dirty="0" smtClean="0"/>
              <a:t>ig picture makes sense</a:t>
            </a:r>
          </a:p>
          <a:p>
            <a:pPr marL="0" indent="0">
              <a:spcBef>
                <a:spcPts val="0"/>
              </a:spcBef>
              <a:buNone/>
            </a:pPr>
            <a:r>
              <a:rPr lang="en-GB" dirty="0" smtClean="0"/>
              <a:t>Has room for new ideas</a:t>
            </a:r>
          </a:p>
          <a:p>
            <a:pPr marL="0" indent="0">
              <a:spcBef>
                <a:spcPts val="0"/>
              </a:spcBef>
              <a:buNone/>
            </a:pPr>
            <a:r>
              <a:rPr lang="en-GB" dirty="0" smtClean="0"/>
              <a:t>and strategies</a:t>
            </a:r>
          </a:p>
          <a:p>
            <a:pPr marL="0" indent="0">
              <a:spcBef>
                <a:spcPts val="0"/>
              </a:spcBef>
              <a:buNone/>
            </a:pPr>
            <a:r>
              <a:rPr lang="en-GB" u="sng" dirty="0" smtClean="0"/>
              <a:t>Hates</a:t>
            </a:r>
            <a:r>
              <a:rPr lang="en-GB" dirty="0" smtClean="0"/>
              <a:t> instruction lists, didactic (do it this way!) training courses, things that don’t make sense</a:t>
            </a:r>
            <a:endParaRPr lang="en-GB" u="sng" dirty="0"/>
          </a:p>
        </p:txBody>
      </p:sp>
      <p:pic>
        <p:nvPicPr>
          <p:cNvPr id="4100" name="Picture 4" descr="C:\Users\roz\AppData\Local\Microsoft\Windows\Temporary Internet Files\Content.IE5\4VI0B4XK\MP9004464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564904"/>
            <a:ext cx="216024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04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
            <a:ext cx="8229600" cy="719683"/>
          </a:xfrm>
        </p:spPr>
        <p:txBody>
          <a:bodyPr/>
          <a:lstStyle/>
          <a:p>
            <a:r>
              <a:rPr lang="en-GB" sz="3000" dirty="0"/>
              <a:t>Personality &amp; Change (Myers-Briggs Type </a:t>
            </a:r>
            <a:r>
              <a:rPr lang="en-GB" sz="3000" dirty="0" smtClean="0"/>
              <a:t>Four)</a:t>
            </a:r>
            <a:endParaRPr lang="en-GB" sz="3000" dirty="0"/>
          </a:p>
        </p:txBody>
      </p:sp>
      <p:sp>
        <p:nvSpPr>
          <p:cNvPr id="3" name="Content Placeholder 2"/>
          <p:cNvSpPr>
            <a:spLocks noGrp="1"/>
          </p:cNvSpPr>
          <p:nvPr>
            <p:ph idx="1"/>
          </p:nvPr>
        </p:nvSpPr>
        <p:spPr>
          <a:xfrm>
            <a:off x="107504" y="620688"/>
            <a:ext cx="9036496" cy="5994648"/>
          </a:xfrm>
        </p:spPr>
        <p:txBody>
          <a:bodyPr/>
          <a:lstStyle/>
          <a:p>
            <a:pPr marL="0" indent="0">
              <a:spcBef>
                <a:spcPts val="0"/>
              </a:spcBef>
              <a:buNone/>
            </a:pPr>
            <a:r>
              <a:rPr lang="en-GB" sz="3100" dirty="0" smtClean="0"/>
              <a:t>EN = Action-oriented Innovator–Variety-maker Vikram</a:t>
            </a:r>
          </a:p>
          <a:p>
            <a:pPr marL="0" indent="0" algn="ctr">
              <a:spcBef>
                <a:spcPts val="0"/>
              </a:spcBef>
              <a:buNone/>
            </a:pPr>
            <a:r>
              <a:rPr lang="en-GB" b="1" dirty="0" smtClean="0">
                <a:solidFill>
                  <a:srgbClr val="C00000"/>
                </a:solidFill>
              </a:rPr>
              <a:t>“Let’s change it!”</a:t>
            </a:r>
          </a:p>
          <a:p>
            <a:pPr>
              <a:spcBef>
                <a:spcPts val="0"/>
              </a:spcBef>
            </a:pPr>
            <a:r>
              <a:rPr lang="en-GB" dirty="0" smtClean="0"/>
              <a:t>Needs to talk with others and to be creative before learning something new</a:t>
            </a:r>
          </a:p>
          <a:p>
            <a:pPr>
              <a:spcBef>
                <a:spcPts val="0"/>
              </a:spcBef>
            </a:pPr>
            <a:r>
              <a:rPr lang="en-GB" dirty="0" smtClean="0"/>
              <a:t>Concerned with putting new ideas into practice</a:t>
            </a:r>
          </a:p>
          <a:p>
            <a:pPr marL="0" indent="0">
              <a:spcBef>
                <a:spcPts val="0"/>
              </a:spcBef>
              <a:buNone/>
            </a:pPr>
            <a:r>
              <a:rPr lang="en-GB" u="sng" dirty="0" smtClean="0"/>
              <a:t>Help</a:t>
            </a:r>
            <a:r>
              <a:rPr lang="en-GB" dirty="0" smtClean="0"/>
              <a:t> him by allowing him</a:t>
            </a:r>
          </a:p>
          <a:p>
            <a:pPr marL="0" indent="0">
              <a:spcBef>
                <a:spcPts val="0"/>
              </a:spcBef>
              <a:buNone/>
            </a:pPr>
            <a:r>
              <a:rPr lang="en-GB" dirty="0"/>
              <a:t>t</a:t>
            </a:r>
            <a:r>
              <a:rPr lang="en-GB" dirty="0" smtClean="0"/>
              <a:t>o take charge of a </a:t>
            </a:r>
          </a:p>
          <a:p>
            <a:pPr marL="0" indent="0">
              <a:spcBef>
                <a:spcPts val="0"/>
              </a:spcBef>
              <a:buNone/>
            </a:pPr>
            <a:r>
              <a:rPr lang="en-GB" dirty="0"/>
              <a:t>s</a:t>
            </a:r>
            <a:r>
              <a:rPr lang="en-GB" dirty="0" smtClean="0"/>
              <a:t>ignificant area of work</a:t>
            </a:r>
          </a:p>
          <a:p>
            <a:pPr marL="0" indent="0">
              <a:spcBef>
                <a:spcPts val="0"/>
              </a:spcBef>
              <a:buNone/>
            </a:pPr>
            <a:r>
              <a:rPr lang="en-GB" dirty="0" smtClean="0"/>
              <a:t>Talk things through</a:t>
            </a:r>
          </a:p>
          <a:p>
            <a:pPr marL="0" indent="0">
              <a:spcBef>
                <a:spcPts val="0"/>
              </a:spcBef>
              <a:buNone/>
            </a:pPr>
            <a:r>
              <a:rPr lang="en-GB" dirty="0"/>
              <a:t>e</a:t>
            </a:r>
            <a:r>
              <a:rPr lang="en-GB" dirty="0" smtClean="0"/>
              <a:t>nthusiastically with him</a:t>
            </a:r>
          </a:p>
          <a:p>
            <a:pPr marL="0" indent="0">
              <a:spcBef>
                <a:spcPts val="0"/>
              </a:spcBef>
              <a:buNone/>
            </a:pPr>
            <a:r>
              <a:rPr lang="en-GB" u="sng" dirty="0" smtClean="0"/>
              <a:t>Hates</a:t>
            </a:r>
            <a:r>
              <a:rPr lang="en-GB" dirty="0" smtClean="0"/>
              <a:t> small chunks of disconnected work, long periods of reflection, repetition, lack of vision</a:t>
            </a:r>
            <a:endParaRPr lang="en-GB" u="sng" dirty="0" smtClean="0"/>
          </a:p>
          <a:p>
            <a:endParaRPr lang="en-GB" dirty="0" smtClean="0">
              <a:solidFill>
                <a:srgbClr val="C00000"/>
              </a:solidFill>
            </a:endParaRPr>
          </a:p>
          <a:p>
            <a:endParaRPr lang="en-GB" dirty="0"/>
          </a:p>
        </p:txBody>
      </p:sp>
      <p:pic>
        <p:nvPicPr>
          <p:cNvPr id="5126" name="Picture 6" descr="C:\Users\roz\AppData\Local\Microsoft\Windows\Temporary Internet Files\Content.IE5\T8WFGBYP\MP900422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241" y="3212976"/>
            <a:ext cx="3131840" cy="237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72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6" y="188640"/>
            <a:ext cx="9144000" cy="648072"/>
          </a:xfrm>
        </p:spPr>
        <p:txBody>
          <a:bodyPr/>
          <a:lstStyle/>
          <a:p>
            <a:r>
              <a:rPr lang="en-GB" sz="3000" dirty="0" smtClean="0"/>
              <a:t>Five factors influencing an Individual’s response to change</a:t>
            </a:r>
            <a:endParaRPr lang="en-GB" sz="3000" dirty="0"/>
          </a:p>
        </p:txBody>
      </p:sp>
      <p:sp>
        <p:nvSpPr>
          <p:cNvPr id="3" name="Content Placeholder 2"/>
          <p:cNvSpPr>
            <a:spLocks noGrp="1"/>
          </p:cNvSpPr>
          <p:nvPr>
            <p:ph idx="1"/>
          </p:nvPr>
        </p:nvSpPr>
        <p:spPr>
          <a:xfrm>
            <a:off x="473546" y="1252811"/>
            <a:ext cx="8229600" cy="4248472"/>
          </a:xfrm>
        </p:spPr>
        <p:txBody>
          <a:bodyPr/>
          <a:lstStyle/>
          <a:p>
            <a:pPr marL="0" indent="0">
              <a:buNone/>
            </a:pPr>
            <a:endParaRPr lang="en-GB" dirty="0"/>
          </a:p>
        </p:txBody>
      </p:sp>
      <p:sp>
        <p:nvSpPr>
          <p:cNvPr id="5" name="Rounded Rectangle 4"/>
          <p:cNvSpPr/>
          <p:nvPr/>
        </p:nvSpPr>
        <p:spPr>
          <a:xfrm>
            <a:off x="248891" y="3809051"/>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3330724" y="1285925"/>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6300192" y="2120931"/>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51520" y="2143622"/>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275856" y="3000972"/>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359624" y="3808102"/>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38622" y="3996733"/>
            <a:ext cx="2426568" cy="369332"/>
          </a:xfrm>
          <a:prstGeom prst="rect">
            <a:avLst/>
          </a:prstGeom>
          <a:noFill/>
        </p:spPr>
        <p:txBody>
          <a:bodyPr wrap="square" rtlCol="0">
            <a:spAutoFit/>
          </a:bodyPr>
          <a:lstStyle/>
          <a:p>
            <a:r>
              <a:rPr lang="en-GB" b="1" dirty="0" smtClean="0">
                <a:solidFill>
                  <a:schemeClr val="bg1"/>
                </a:solidFill>
              </a:rPr>
              <a:t>1. Nature of the change</a:t>
            </a:r>
            <a:endParaRPr lang="en-GB" b="1" dirty="0">
              <a:solidFill>
                <a:schemeClr val="bg1"/>
              </a:solidFill>
            </a:endParaRPr>
          </a:p>
        </p:txBody>
      </p:sp>
      <p:sp>
        <p:nvSpPr>
          <p:cNvPr id="14" name="TextBox 13"/>
          <p:cNvSpPr txBox="1"/>
          <p:nvPr/>
        </p:nvSpPr>
        <p:spPr>
          <a:xfrm>
            <a:off x="359532" y="2277656"/>
            <a:ext cx="2426568" cy="646331"/>
          </a:xfrm>
          <a:prstGeom prst="rect">
            <a:avLst/>
          </a:prstGeom>
          <a:noFill/>
        </p:spPr>
        <p:txBody>
          <a:bodyPr wrap="square" rtlCol="0">
            <a:spAutoFit/>
          </a:bodyPr>
          <a:lstStyle/>
          <a:p>
            <a:pPr algn="ctr"/>
            <a:r>
              <a:rPr lang="en-GB" b="1" dirty="0" smtClean="0">
                <a:solidFill>
                  <a:schemeClr val="bg1"/>
                </a:solidFill>
              </a:rPr>
              <a:t>2. Consequences of </a:t>
            </a:r>
          </a:p>
          <a:p>
            <a:pPr algn="ctr"/>
            <a:r>
              <a:rPr lang="en-GB" b="1" dirty="0" smtClean="0">
                <a:solidFill>
                  <a:schemeClr val="bg1"/>
                </a:solidFill>
              </a:rPr>
              <a:t>the change</a:t>
            </a:r>
            <a:endParaRPr lang="en-GB" b="1" dirty="0">
              <a:solidFill>
                <a:schemeClr val="bg1"/>
              </a:solidFill>
            </a:endParaRPr>
          </a:p>
        </p:txBody>
      </p:sp>
      <p:sp>
        <p:nvSpPr>
          <p:cNvPr id="15" name="TextBox 14"/>
          <p:cNvSpPr txBox="1"/>
          <p:nvPr/>
        </p:nvSpPr>
        <p:spPr>
          <a:xfrm>
            <a:off x="3491880" y="1474600"/>
            <a:ext cx="2210544" cy="646331"/>
          </a:xfrm>
          <a:prstGeom prst="rect">
            <a:avLst/>
          </a:prstGeom>
          <a:noFill/>
        </p:spPr>
        <p:txBody>
          <a:bodyPr wrap="square" rtlCol="0">
            <a:spAutoFit/>
          </a:bodyPr>
          <a:lstStyle/>
          <a:p>
            <a:pPr algn="ctr"/>
            <a:r>
              <a:rPr lang="en-GB" b="1" dirty="0" smtClean="0">
                <a:solidFill>
                  <a:schemeClr val="bg1"/>
                </a:solidFill>
              </a:rPr>
              <a:t>3. Organizational history</a:t>
            </a:r>
            <a:endParaRPr lang="en-GB" b="1" dirty="0">
              <a:solidFill>
                <a:schemeClr val="bg1"/>
              </a:solidFill>
            </a:endParaRPr>
          </a:p>
        </p:txBody>
      </p:sp>
      <p:sp>
        <p:nvSpPr>
          <p:cNvPr id="16" name="TextBox 15"/>
          <p:cNvSpPr txBox="1"/>
          <p:nvPr/>
        </p:nvSpPr>
        <p:spPr>
          <a:xfrm>
            <a:off x="6541368" y="2393465"/>
            <a:ext cx="2160240" cy="369332"/>
          </a:xfrm>
          <a:prstGeom prst="rect">
            <a:avLst/>
          </a:prstGeom>
          <a:noFill/>
        </p:spPr>
        <p:txBody>
          <a:bodyPr wrap="square" rtlCol="0">
            <a:spAutoFit/>
          </a:bodyPr>
          <a:lstStyle/>
          <a:p>
            <a:r>
              <a:rPr lang="en-GB" b="1" dirty="0" smtClean="0">
                <a:solidFill>
                  <a:schemeClr val="bg1"/>
                </a:solidFill>
              </a:rPr>
              <a:t>4. Type of individual</a:t>
            </a:r>
            <a:endParaRPr lang="en-GB" b="1" dirty="0">
              <a:solidFill>
                <a:schemeClr val="bg1"/>
              </a:solidFill>
            </a:endParaRPr>
          </a:p>
        </p:txBody>
      </p:sp>
      <p:sp>
        <p:nvSpPr>
          <p:cNvPr id="17" name="TextBox 16"/>
          <p:cNvSpPr txBox="1"/>
          <p:nvPr/>
        </p:nvSpPr>
        <p:spPr>
          <a:xfrm>
            <a:off x="6541368" y="4005064"/>
            <a:ext cx="2279104" cy="369332"/>
          </a:xfrm>
          <a:prstGeom prst="rect">
            <a:avLst/>
          </a:prstGeom>
          <a:noFill/>
        </p:spPr>
        <p:txBody>
          <a:bodyPr wrap="square" rtlCol="0">
            <a:spAutoFit/>
          </a:bodyPr>
          <a:lstStyle/>
          <a:p>
            <a:pPr algn="ctr"/>
            <a:r>
              <a:rPr lang="en-GB" b="1" dirty="0" smtClean="0">
                <a:solidFill>
                  <a:schemeClr val="bg1"/>
                </a:solidFill>
              </a:rPr>
              <a:t>5. Individual History</a:t>
            </a:r>
            <a:endParaRPr lang="en-GB" b="1" dirty="0">
              <a:solidFill>
                <a:schemeClr val="bg1"/>
              </a:solidFill>
            </a:endParaRPr>
          </a:p>
        </p:txBody>
      </p:sp>
      <p:sp>
        <p:nvSpPr>
          <p:cNvPr id="18" name="TextBox 17"/>
          <p:cNvSpPr txBox="1"/>
          <p:nvPr/>
        </p:nvSpPr>
        <p:spPr>
          <a:xfrm>
            <a:off x="3635896" y="3212976"/>
            <a:ext cx="2016224" cy="646331"/>
          </a:xfrm>
          <a:prstGeom prst="rect">
            <a:avLst/>
          </a:prstGeom>
          <a:noFill/>
        </p:spPr>
        <p:txBody>
          <a:bodyPr wrap="square" rtlCol="0">
            <a:spAutoFit/>
          </a:bodyPr>
          <a:lstStyle/>
          <a:p>
            <a:pPr algn="ctr"/>
            <a:r>
              <a:rPr lang="en-GB" b="1" dirty="0" smtClean="0">
                <a:solidFill>
                  <a:schemeClr val="bg1"/>
                </a:solidFill>
              </a:rPr>
              <a:t>Response </a:t>
            </a:r>
          </a:p>
          <a:p>
            <a:pPr algn="ctr"/>
            <a:r>
              <a:rPr lang="en-GB" b="1" dirty="0">
                <a:solidFill>
                  <a:schemeClr val="bg1"/>
                </a:solidFill>
              </a:rPr>
              <a:t>t</a:t>
            </a:r>
            <a:r>
              <a:rPr lang="en-GB" b="1" dirty="0" smtClean="0">
                <a:solidFill>
                  <a:schemeClr val="bg1"/>
                </a:solidFill>
              </a:rPr>
              <a:t>o change</a:t>
            </a:r>
            <a:endParaRPr lang="en-GB" b="1" dirty="0">
              <a:solidFill>
                <a:schemeClr val="bg1"/>
              </a:solidFill>
            </a:endParaRPr>
          </a:p>
        </p:txBody>
      </p:sp>
      <p:cxnSp>
        <p:nvCxnSpPr>
          <p:cNvPr id="20" name="Straight Arrow Connector 19"/>
          <p:cNvCxnSpPr/>
          <p:nvPr/>
        </p:nvCxnSpPr>
        <p:spPr>
          <a:xfrm>
            <a:off x="4597152" y="2277656"/>
            <a:ext cx="0" cy="646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94112" y="2923987"/>
            <a:ext cx="436612" cy="76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918448" y="2962479"/>
            <a:ext cx="381744" cy="95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894112" y="3809051"/>
            <a:ext cx="381744" cy="106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918448" y="3809052"/>
            <a:ext cx="441176" cy="106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91880" y="4537836"/>
            <a:ext cx="2160240" cy="369332"/>
          </a:xfrm>
          <a:prstGeom prst="rect">
            <a:avLst/>
          </a:prstGeom>
          <a:noFill/>
        </p:spPr>
        <p:txBody>
          <a:bodyPr wrap="square" rtlCol="0">
            <a:spAutoFit/>
          </a:bodyPr>
          <a:lstStyle/>
          <a:p>
            <a:r>
              <a:rPr lang="en-GB" dirty="0" smtClean="0">
                <a:solidFill>
                  <a:srgbClr val="C00000"/>
                </a:solidFill>
              </a:rPr>
              <a:t>(</a:t>
            </a:r>
            <a:r>
              <a:rPr lang="en-GB" dirty="0">
                <a:solidFill>
                  <a:srgbClr val="C00000"/>
                </a:solidFill>
              </a:rPr>
              <a:t>figure 1.12 ibid:61</a:t>
            </a:r>
            <a:r>
              <a:rPr lang="en-GB" dirty="0" smtClean="0">
                <a:solidFill>
                  <a:srgbClr val="C00000"/>
                </a:solidFill>
              </a:rPr>
              <a:t>)</a:t>
            </a:r>
            <a:endParaRPr lang="en-GB" dirty="0">
              <a:solidFill>
                <a:srgbClr val="C00000"/>
              </a:solidFill>
            </a:endParaRPr>
          </a:p>
        </p:txBody>
      </p:sp>
    </p:spTree>
    <p:extLst>
      <p:ext uri="{BB962C8B-B14F-4D97-AF65-F5344CB8AC3E}">
        <p14:creationId xmlns:p14="http://schemas.microsoft.com/office/powerpoint/2010/main" val="189236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99592" y="332656"/>
            <a:ext cx="7272808" cy="788987"/>
          </a:xfrm>
        </p:spPr>
        <p:txBody>
          <a:bodyPr/>
          <a:lstStyle/>
          <a:p>
            <a:pPr eaLnBrk="1" hangingPunct="1"/>
            <a:r>
              <a:rPr lang="en-US" altLang="en-US" sz="3200" dirty="0" smtClean="0">
                <a:latin typeface="Book Antiqua" pitchFamily="18" charset="0"/>
              </a:rPr>
              <a:t>Lecture objectives</a:t>
            </a:r>
          </a:p>
        </p:txBody>
      </p:sp>
      <p:sp>
        <p:nvSpPr>
          <p:cNvPr id="3" name="Content Placeholder 2"/>
          <p:cNvSpPr>
            <a:spLocks noGrp="1"/>
          </p:cNvSpPr>
          <p:nvPr>
            <p:ph sz="half" idx="1"/>
          </p:nvPr>
        </p:nvSpPr>
        <p:spPr>
          <a:xfrm>
            <a:off x="457200" y="1340768"/>
            <a:ext cx="8291264" cy="4785395"/>
          </a:xfrm>
        </p:spPr>
        <p:txBody>
          <a:bodyPr rtlCol="0">
            <a:normAutofit/>
          </a:bodyPr>
          <a:lstStyle/>
          <a:p>
            <a:pPr marL="514350" indent="-514350" eaLnBrk="1" fontAlgn="auto" hangingPunct="1">
              <a:spcAft>
                <a:spcPts val="0"/>
              </a:spcAft>
              <a:buFont typeface="+mj-lt"/>
              <a:buAutoNum type="arabicPeriod"/>
              <a:defRPr/>
            </a:pPr>
            <a:r>
              <a:rPr lang="en-US" dirty="0" smtClean="0">
                <a:latin typeface="Book Antiqua"/>
                <a:ea typeface="+mn-ea"/>
                <a:cs typeface="Book Antiqua"/>
              </a:rPr>
              <a:t>Understand the conundrum of change and individual change</a:t>
            </a:r>
          </a:p>
          <a:p>
            <a:pPr marL="514350" indent="-514350" eaLnBrk="1" fontAlgn="auto" hangingPunct="1">
              <a:spcAft>
                <a:spcPts val="0"/>
              </a:spcAft>
              <a:buFont typeface="+mj-lt"/>
              <a:buAutoNum type="arabicPeriod"/>
              <a:defRPr/>
            </a:pPr>
            <a:r>
              <a:rPr lang="en-US" dirty="0" smtClean="0">
                <a:latin typeface="Book Antiqua"/>
                <a:ea typeface="+mn-ea"/>
                <a:cs typeface="Book Antiqua"/>
              </a:rPr>
              <a:t>Consider ways of looking at change, inner world, behavioural, cognitive, psychodynamic and humanistic psychology (including personality) transition and time</a:t>
            </a:r>
          </a:p>
          <a:p>
            <a:pPr marL="514350" indent="-514350" eaLnBrk="1" fontAlgn="auto" hangingPunct="1">
              <a:spcAft>
                <a:spcPts val="0"/>
              </a:spcAft>
              <a:buFont typeface="+mj-lt"/>
              <a:buAutoNum type="arabicPeriod"/>
              <a:defRPr/>
            </a:pPr>
            <a:r>
              <a:rPr lang="en-US" dirty="0" smtClean="0">
                <a:latin typeface="Book Antiqua"/>
                <a:ea typeface="+mn-ea"/>
                <a:cs typeface="Book Antiqua"/>
              </a:rPr>
              <a:t>Five factors that influence </a:t>
            </a:r>
            <a:r>
              <a:rPr lang="en-US" dirty="0" smtClean="0">
                <a:latin typeface="Book Antiqua"/>
                <a:cs typeface="Book Antiqua"/>
              </a:rPr>
              <a:t>individual change </a:t>
            </a:r>
          </a:p>
          <a:p>
            <a:pPr marL="514350" indent="-514350" eaLnBrk="1" fontAlgn="auto" hangingPunct="1">
              <a:spcAft>
                <a:spcPts val="0"/>
              </a:spcAft>
              <a:buFont typeface="+mj-lt"/>
              <a:buAutoNum type="arabicPeriod"/>
              <a:defRPr/>
            </a:pPr>
            <a:r>
              <a:rPr lang="en-US" dirty="0" smtClean="0">
                <a:latin typeface="Book Antiqua"/>
                <a:ea typeface="+mn-ea"/>
                <a:cs typeface="Book Antiqua"/>
              </a:rPr>
              <a:t>Focus on our ‘own’ propensity to change as well as ‘others’ propensity to change</a:t>
            </a:r>
          </a:p>
        </p:txBody>
      </p:sp>
    </p:spTree>
    <p:extLst>
      <p:ext uri="{BB962C8B-B14F-4D97-AF65-F5344CB8AC3E}">
        <p14:creationId xmlns:p14="http://schemas.microsoft.com/office/powerpoint/2010/main" val="190425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5368"/>
          </a:xfrm>
        </p:spPr>
        <p:txBody>
          <a:bodyPr/>
          <a:lstStyle/>
          <a:p>
            <a:r>
              <a:rPr lang="en-GB" sz="3000" b="1" dirty="0" smtClean="0"/>
              <a:t>Consider your own propensity to change</a:t>
            </a:r>
            <a:endParaRPr lang="en-GB" sz="3000" b="1" dirty="0"/>
          </a:p>
        </p:txBody>
      </p:sp>
      <p:sp>
        <p:nvSpPr>
          <p:cNvPr id="3" name="Content Placeholder 2"/>
          <p:cNvSpPr>
            <a:spLocks noGrp="1"/>
          </p:cNvSpPr>
          <p:nvPr>
            <p:ph idx="1"/>
          </p:nvPr>
        </p:nvSpPr>
        <p:spPr>
          <a:xfrm>
            <a:off x="457200" y="836712"/>
            <a:ext cx="8229600" cy="5792688"/>
          </a:xfrm>
        </p:spPr>
        <p:txBody>
          <a:bodyPr/>
          <a:lstStyle/>
          <a:p>
            <a:pPr marL="0" indent="0">
              <a:buNone/>
            </a:pPr>
            <a:r>
              <a:rPr lang="en-GB" dirty="0" smtClean="0"/>
              <a:t>When looking at organisational, team and individual levels of change need to consider</a:t>
            </a:r>
          </a:p>
          <a:p>
            <a:r>
              <a:rPr lang="en-GB" dirty="0" smtClean="0"/>
              <a:t>Our own propensity to change, and </a:t>
            </a:r>
          </a:p>
          <a:p>
            <a:r>
              <a:rPr lang="en-GB" dirty="0" smtClean="0"/>
              <a:t>Others propensity to change</a:t>
            </a:r>
            <a:endParaRPr lang="en-GB" dirty="0"/>
          </a:p>
        </p:txBody>
      </p:sp>
      <p:sp>
        <p:nvSpPr>
          <p:cNvPr id="4" name="Rectangle 3"/>
          <p:cNvSpPr/>
          <p:nvPr/>
        </p:nvSpPr>
        <p:spPr>
          <a:xfrm>
            <a:off x="1108001" y="3645024"/>
            <a:ext cx="6984776" cy="2308324"/>
          </a:xfrm>
          <a:prstGeom prst="rect">
            <a:avLst/>
          </a:prstGeom>
          <a:solidFill>
            <a:schemeClr val="bg1"/>
          </a:solidFill>
        </p:spPr>
        <p:txBody>
          <a:bodyPr wrap="square">
            <a:spAutoFit/>
          </a:bodyPr>
          <a:lstStyle/>
          <a:p>
            <a:r>
              <a:rPr lang="en-GB" sz="3600" b="1" dirty="0">
                <a:solidFill>
                  <a:srgbClr val="002060"/>
                </a:solidFill>
              </a:rPr>
              <a:t>Responses to Change </a:t>
            </a:r>
            <a:r>
              <a:rPr lang="en-GB" sz="2200" dirty="0" smtClean="0">
                <a:solidFill>
                  <a:srgbClr val="002060"/>
                </a:solidFill>
              </a:rPr>
              <a:t>(</a:t>
            </a:r>
            <a:r>
              <a:rPr lang="en-GB" sz="2200" dirty="0">
                <a:solidFill>
                  <a:srgbClr val="002060"/>
                </a:solidFill>
              </a:rPr>
              <a:t>A</a:t>
            </a:r>
            <a:r>
              <a:rPr lang="en-GB" sz="2200" dirty="0" smtClean="0">
                <a:solidFill>
                  <a:srgbClr val="002060"/>
                </a:solidFill>
              </a:rPr>
              <a:t>non</a:t>
            </a:r>
            <a:r>
              <a:rPr lang="en-GB" sz="2200" dirty="0">
                <a:solidFill>
                  <a:srgbClr val="002060"/>
                </a:solidFill>
              </a:rPr>
              <a:t>)</a:t>
            </a:r>
            <a:endParaRPr lang="en-GB" sz="2200" dirty="0"/>
          </a:p>
          <a:p>
            <a:r>
              <a:rPr lang="en-GB" sz="3600" dirty="0" smtClean="0">
                <a:solidFill>
                  <a:srgbClr val="002060"/>
                </a:solidFill>
              </a:rPr>
              <a:t>Those </a:t>
            </a:r>
            <a:r>
              <a:rPr lang="en-GB" sz="3600" dirty="0">
                <a:solidFill>
                  <a:srgbClr val="002060"/>
                </a:solidFill>
              </a:rPr>
              <a:t>who let it happen</a:t>
            </a:r>
          </a:p>
          <a:p>
            <a:r>
              <a:rPr lang="en-GB" sz="3600" dirty="0">
                <a:solidFill>
                  <a:srgbClr val="002060"/>
                </a:solidFill>
              </a:rPr>
              <a:t>Those who make it happen</a:t>
            </a:r>
          </a:p>
          <a:p>
            <a:r>
              <a:rPr lang="en-GB" sz="3600" dirty="0">
                <a:solidFill>
                  <a:srgbClr val="002060"/>
                </a:solidFill>
              </a:rPr>
              <a:t>Those who wonder what </a:t>
            </a:r>
            <a:r>
              <a:rPr lang="en-GB" sz="3600" dirty="0" smtClean="0">
                <a:solidFill>
                  <a:srgbClr val="002060"/>
                </a:solidFill>
              </a:rPr>
              <a:t>happened</a:t>
            </a:r>
            <a:endParaRPr lang="en-GB" sz="3600" dirty="0"/>
          </a:p>
        </p:txBody>
      </p:sp>
    </p:spTree>
    <p:extLst>
      <p:ext uri="{BB962C8B-B14F-4D97-AF65-F5344CB8AC3E}">
        <p14:creationId xmlns:p14="http://schemas.microsoft.com/office/powerpoint/2010/main" val="235946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7150"/>
            <a:ext cx="8229600" cy="503659"/>
          </a:xfrm>
        </p:spPr>
        <p:txBody>
          <a:bodyPr/>
          <a:lstStyle/>
          <a:p>
            <a:r>
              <a:rPr lang="en-GB" sz="3000" dirty="0" smtClean="0"/>
              <a:t>References</a:t>
            </a:r>
            <a:endParaRPr lang="en-GB" sz="3000" dirty="0"/>
          </a:p>
        </p:txBody>
      </p:sp>
      <p:sp>
        <p:nvSpPr>
          <p:cNvPr id="3" name="Content Placeholder 2"/>
          <p:cNvSpPr>
            <a:spLocks noGrp="1"/>
          </p:cNvSpPr>
          <p:nvPr>
            <p:ph idx="1"/>
          </p:nvPr>
        </p:nvSpPr>
        <p:spPr>
          <a:xfrm>
            <a:off x="179512" y="692696"/>
            <a:ext cx="8507288" cy="5936704"/>
          </a:xfrm>
        </p:spPr>
        <p:txBody>
          <a:bodyPr/>
          <a:lstStyle/>
          <a:p>
            <a:pPr marL="0" indent="0">
              <a:buNone/>
            </a:pPr>
            <a:r>
              <a:rPr lang="en-GB" sz="2000" dirty="0" err="1" smtClean="0"/>
              <a:t>Bion</a:t>
            </a:r>
            <a:r>
              <a:rPr lang="en-GB" sz="2000" dirty="0" smtClean="0"/>
              <a:t> W R (1961) </a:t>
            </a:r>
            <a:r>
              <a:rPr lang="en-GB" sz="2000" i="1" dirty="0" smtClean="0"/>
              <a:t>Experiences in Groups and Other Papers</a:t>
            </a:r>
            <a:r>
              <a:rPr lang="en-GB" sz="2000" dirty="0" smtClean="0"/>
              <a:t>, London, Tavistock</a:t>
            </a:r>
          </a:p>
          <a:p>
            <a:pPr marL="0" indent="0">
              <a:buNone/>
            </a:pPr>
            <a:r>
              <a:rPr lang="en-GB" sz="2000" dirty="0" smtClean="0"/>
              <a:t>Bridges W (1991) </a:t>
            </a:r>
            <a:r>
              <a:rPr lang="en-GB" sz="2000" i="1" dirty="0" smtClean="0"/>
              <a:t>Managing Transitions</a:t>
            </a:r>
            <a:r>
              <a:rPr lang="en-GB" sz="2000" dirty="0" smtClean="0"/>
              <a:t>, Perseus, Reading MA</a:t>
            </a:r>
          </a:p>
          <a:p>
            <a:pPr marL="0" indent="0">
              <a:buNone/>
            </a:pPr>
            <a:r>
              <a:rPr lang="en-GB" sz="2000" dirty="0" smtClean="0"/>
              <a:t>Cameron E &amp; Green M (2012) </a:t>
            </a:r>
            <a:r>
              <a:rPr lang="en-GB" sz="2000" i="1" dirty="0" smtClean="0"/>
              <a:t>Making Sense of Change Management, a complete guide to the models, tools and techniques of organizational change</a:t>
            </a:r>
            <a:r>
              <a:rPr lang="en-GB" sz="2000" dirty="0" smtClean="0"/>
              <a:t>, 3</a:t>
            </a:r>
            <a:r>
              <a:rPr lang="en-GB" sz="2000" baseline="30000" dirty="0" smtClean="0"/>
              <a:t>rd</a:t>
            </a:r>
            <a:r>
              <a:rPr lang="en-GB" sz="2000" dirty="0" smtClean="0"/>
              <a:t> edition, London, Kogan Page</a:t>
            </a:r>
          </a:p>
          <a:p>
            <a:pPr marL="0" indent="0">
              <a:buNone/>
            </a:pPr>
            <a:r>
              <a:rPr lang="en-GB" sz="2000" dirty="0" smtClean="0"/>
              <a:t>Ellis A &amp; </a:t>
            </a:r>
            <a:r>
              <a:rPr lang="en-GB" sz="2000" dirty="0" err="1" smtClean="0"/>
              <a:t>Greiger</a:t>
            </a:r>
            <a:r>
              <a:rPr lang="en-GB" sz="2000" dirty="0" smtClean="0"/>
              <a:t> R (</a:t>
            </a:r>
            <a:r>
              <a:rPr lang="en-GB" sz="2000" dirty="0" err="1" smtClean="0"/>
              <a:t>eds</a:t>
            </a:r>
            <a:r>
              <a:rPr lang="en-GB" sz="2000" dirty="0" smtClean="0"/>
              <a:t>) (1977) </a:t>
            </a:r>
            <a:r>
              <a:rPr lang="en-GB" sz="2000" i="1" dirty="0" smtClean="0"/>
              <a:t>Handbook of Rational-Emotive Therapy</a:t>
            </a:r>
            <a:r>
              <a:rPr lang="en-GB" sz="2000" dirty="0" smtClean="0"/>
              <a:t>, Springer, New York</a:t>
            </a:r>
          </a:p>
          <a:p>
            <a:pPr marL="0" indent="0">
              <a:buNone/>
            </a:pPr>
            <a:r>
              <a:rPr lang="en-GB" sz="2000" dirty="0" smtClean="0"/>
              <a:t>Kolb, D (1984) </a:t>
            </a:r>
            <a:r>
              <a:rPr lang="en-GB" sz="2000" i="1" dirty="0" smtClean="0"/>
              <a:t>Experiential Learning</a:t>
            </a:r>
            <a:r>
              <a:rPr lang="en-GB" sz="2000" dirty="0" smtClean="0"/>
              <a:t>, Prentice-Hall, New York</a:t>
            </a:r>
          </a:p>
          <a:p>
            <a:pPr marL="0" indent="0">
              <a:buNone/>
            </a:pPr>
            <a:r>
              <a:rPr lang="en-GB" sz="2000" dirty="0" err="1" smtClean="0"/>
              <a:t>Kubler</a:t>
            </a:r>
            <a:r>
              <a:rPr lang="en-GB" sz="2000" dirty="0" smtClean="0"/>
              <a:t>-Ross E (1969) </a:t>
            </a:r>
            <a:r>
              <a:rPr lang="en-GB" sz="2000" i="1" dirty="0" smtClean="0"/>
              <a:t>On Death and Dying</a:t>
            </a:r>
            <a:r>
              <a:rPr lang="en-GB" sz="2000" dirty="0" smtClean="0"/>
              <a:t>, Macmillan, New York</a:t>
            </a:r>
          </a:p>
          <a:p>
            <a:pPr marL="0" indent="0">
              <a:buNone/>
            </a:pPr>
            <a:r>
              <a:rPr lang="en-GB" sz="2000" dirty="0" smtClean="0"/>
              <a:t>Nevis E (1988) </a:t>
            </a:r>
            <a:r>
              <a:rPr lang="en-GB" sz="2000" i="1" dirty="0" smtClean="0"/>
              <a:t>Organizational Consulting: A Gestalt Approach</a:t>
            </a:r>
            <a:r>
              <a:rPr lang="en-GB" sz="2000" dirty="0" smtClean="0"/>
              <a:t>, Gestalt Institute of Cleveland Press, Ohio</a:t>
            </a:r>
          </a:p>
          <a:p>
            <a:pPr marL="0" indent="0">
              <a:buNone/>
            </a:pPr>
            <a:r>
              <a:rPr lang="en-GB" sz="2000" dirty="0" err="1" smtClean="0"/>
              <a:t>Satir</a:t>
            </a:r>
            <a:r>
              <a:rPr lang="en-GB" sz="2000" dirty="0" smtClean="0"/>
              <a:t> V., </a:t>
            </a:r>
            <a:r>
              <a:rPr lang="en-GB" sz="2000" dirty="0" err="1" smtClean="0"/>
              <a:t>Banmen</a:t>
            </a:r>
            <a:r>
              <a:rPr lang="en-GB" sz="2000" dirty="0" smtClean="0"/>
              <a:t> J., Gerber J &amp; </a:t>
            </a:r>
            <a:r>
              <a:rPr lang="en-GB" sz="2000" dirty="0" err="1" smtClean="0"/>
              <a:t>Gomori</a:t>
            </a:r>
            <a:r>
              <a:rPr lang="en-GB" sz="2000" dirty="0"/>
              <a:t> </a:t>
            </a:r>
            <a:r>
              <a:rPr lang="en-GB" sz="2000" dirty="0" smtClean="0"/>
              <a:t>M (1991) </a:t>
            </a:r>
            <a:r>
              <a:rPr lang="en-GB" sz="2000" i="1" dirty="0" smtClean="0"/>
              <a:t>The </a:t>
            </a:r>
            <a:r>
              <a:rPr lang="en-GB" sz="2000" i="1" dirty="0" err="1" smtClean="0"/>
              <a:t>Satir</a:t>
            </a:r>
            <a:r>
              <a:rPr lang="en-GB" sz="2000" i="1" dirty="0" smtClean="0"/>
              <a:t> Model: Family therapy and beyond</a:t>
            </a:r>
            <a:r>
              <a:rPr lang="en-GB" sz="2000" dirty="0" smtClean="0"/>
              <a:t>, Science and </a:t>
            </a:r>
            <a:r>
              <a:rPr lang="en-GB" sz="2000" dirty="0" err="1" smtClean="0"/>
              <a:t>Behavior</a:t>
            </a:r>
            <a:r>
              <a:rPr lang="en-GB" sz="2000" dirty="0" smtClean="0"/>
              <a:t> Books, Paolo Alto, CA</a:t>
            </a:r>
          </a:p>
          <a:p>
            <a:pPr marL="0" indent="0">
              <a:buNone/>
            </a:pPr>
            <a:r>
              <a:rPr lang="en-US" sz="2000" b="1" dirty="0" smtClean="0"/>
              <a:t>Further Reading </a:t>
            </a:r>
            <a:r>
              <a:rPr lang="en-US" sz="2000" dirty="0"/>
              <a:t>- core text chapter 8 pages 230-48</a:t>
            </a:r>
          </a:p>
          <a:p>
            <a:pPr marL="0" indent="0">
              <a:buNone/>
            </a:pPr>
            <a:endParaRPr lang="en-GB" sz="2000" dirty="0" smtClean="0"/>
          </a:p>
          <a:p>
            <a:pPr marL="0" indent="0">
              <a:buNone/>
            </a:pPr>
            <a:endParaRPr lang="en-GB" sz="2000" dirty="0" smtClean="0"/>
          </a:p>
          <a:p>
            <a:pPr marL="0" indent="0">
              <a:buNone/>
            </a:pPr>
            <a:endParaRPr lang="en-GB" dirty="0"/>
          </a:p>
        </p:txBody>
      </p:sp>
    </p:spTree>
    <p:extLst>
      <p:ext uri="{BB962C8B-B14F-4D97-AF65-F5344CB8AC3E}">
        <p14:creationId xmlns:p14="http://schemas.microsoft.com/office/powerpoint/2010/main" val="38106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352928" cy="788987"/>
          </a:xfrm>
        </p:spPr>
        <p:txBody>
          <a:bodyPr/>
          <a:lstStyle/>
          <a:p>
            <a:r>
              <a:rPr lang="en-GB" sz="3600" dirty="0" smtClean="0"/>
              <a:t>Introduction - Conundrum of Change</a:t>
            </a:r>
            <a:endParaRPr lang="en-GB" sz="3600" dirty="0"/>
          </a:p>
        </p:txBody>
      </p:sp>
      <p:sp>
        <p:nvSpPr>
          <p:cNvPr id="3" name="Content Placeholder 2"/>
          <p:cNvSpPr>
            <a:spLocks noGrp="1"/>
          </p:cNvSpPr>
          <p:nvPr>
            <p:ph idx="1"/>
          </p:nvPr>
        </p:nvSpPr>
        <p:spPr>
          <a:xfrm>
            <a:off x="323528" y="908720"/>
            <a:ext cx="8568952" cy="5720680"/>
          </a:xfrm>
        </p:spPr>
        <p:txBody>
          <a:bodyPr/>
          <a:lstStyle/>
          <a:p>
            <a:pPr>
              <a:spcBef>
                <a:spcPts val="0"/>
              </a:spcBef>
            </a:pPr>
            <a:r>
              <a:rPr lang="en-GB" dirty="0" smtClean="0"/>
              <a:t>Approaches to change activities (e.g. communications  and briefings, training events etc.) are focused on the group, department and organisation </a:t>
            </a:r>
          </a:p>
          <a:p>
            <a:pPr>
              <a:spcBef>
                <a:spcPts val="0"/>
              </a:spcBef>
            </a:pPr>
            <a:r>
              <a:rPr lang="en-GB" dirty="0" smtClean="0"/>
              <a:t>BUT change requires individuals to change and we all react to change differently</a:t>
            </a:r>
          </a:p>
          <a:p>
            <a:pPr marL="0" indent="0">
              <a:buNone/>
            </a:pPr>
            <a:r>
              <a:rPr lang="en-GB" sz="3400" b="1" i="1" dirty="0" smtClean="0">
                <a:solidFill>
                  <a:srgbClr val="C00000"/>
                </a:solidFill>
              </a:rPr>
              <a:t>How to account for the individual in change?</a:t>
            </a:r>
            <a:r>
              <a:rPr lang="en-GB" sz="3400" b="1" dirty="0" smtClean="0"/>
              <a:t> </a:t>
            </a:r>
          </a:p>
          <a:p>
            <a:pPr>
              <a:spcBef>
                <a:spcPts val="0"/>
              </a:spcBef>
            </a:pPr>
            <a:r>
              <a:rPr lang="en-GB" sz="2800" dirty="0" smtClean="0"/>
              <a:t>Willingness (give up the old way and move to new)</a:t>
            </a:r>
          </a:p>
          <a:p>
            <a:pPr>
              <a:spcBef>
                <a:spcPts val="0"/>
              </a:spcBef>
            </a:pPr>
            <a:r>
              <a:rPr lang="en-GB" sz="2800" dirty="0" smtClean="0"/>
              <a:t>Capacity to ‘understand’ and ‘actually’ change (do we agree with change, can we change)</a:t>
            </a:r>
          </a:p>
          <a:p>
            <a:pPr>
              <a:spcBef>
                <a:spcPts val="0"/>
              </a:spcBef>
            </a:pPr>
            <a:r>
              <a:rPr lang="en-GB" sz="2800" dirty="0" smtClean="0"/>
              <a:t>Readiness and commitment to take on the challenge, opportunities, losses, upheaval, transition</a:t>
            </a:r>
            <a:endParaRPr lang="en-GB" sz="2800" dirty="0"/>
          </a:p>
        </p:txBody>
      </p:sp>
    </p:spTree>
    <p:extLst>
      <p:ext uri="{BB962C8B-B14F-4D97-AF65-F5344CB8AC3E}">
        <p14:creationId xmlns:p14="http://schemas.microsoft.com/office/powerpoint/2010/main" val="4057780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83" y="332656"/>
            <a:ext cx="8229600" cy="788987"/>
          </a:xfrm>
        </p:spPr>
        <p:txBody>
          <a:bodyPr>
            <a:normAutofit/>
          </a:bodyPr>
          <a:lstStyle/>
          <a:p>
            <a:r>
              <a:rPr lang="en-GB" sz="3800" b="1" dirty="0" smtClean="0"/>
              <a:t>The change ‘dilemma’</a:t>
            </a:r>
            <a:endParaRPr lang="en-GB" sz="3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488" y="3506217"/>
            <a:ext cx="2264726" cy="3018153"/>
          </a:xfrm>
          <a:prstGeom prst="rect">
            <a:avLst/>
          </a:prstGeom>
        </p:spPr>
      </p:pic>
      <p:sp>
        <p:nvSpPr>
          <p:cNvPr id="4" name="Cloud Callout 3"/>
          <p:cNvSpPr/>
          <p:nvPr/>
        </p:nvSpPr>
        <p:spPr>
          <a:xfrm>
            <a:off x="323527" y="2132856"/>
            <a:ext cx="2789685" cy="2448272"/>
          </a:xfrm>
          <a:prstGeom prst="cloudCallout">
            <a:avLst>
              <a:gd name="adj1" fmla="val 62503"/>
              <a:gd name="adj2" fmla="val 50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If </a:t>
            </a:r>
            <a:r>
              <a:rPr lang="en-GB" sz="2400" b="1" dirty="0"/>
              <a:t>you </a:t>
            </a:r>
            <a:r>
              <a:rPr lang="en-GB" sz="2400" b="1" dirty="0" smtClean="0"/>
              <a:t>can’t change people, you can’t make changes</a:t>
            </a:r>
            <a:endParaRPr lang="en-GB" sz="2400" b="1" dirty="0"/>
          </a:p>
        </p:txBody>
      </p:sp>
      <p:sp>
        <p:nvSpPr>
          <p:cNvPr id="6" name="Cloud Callout 5"/>
          <p:cNvSpPr/>
          <p:nvPr/>
        </p:nvSpPr>
        <p:spPr>
          <a:xfrm>
            <a:off x="5724128" y="908720"/>
            <a:ext cx="3240361" cy="2994777"/>
          </a:xfrm>
          <a:prstGeom prst="cloudCallout">
            <a:avLst>
              <a:gd name="adj1" fmla="val -73173"/>
              <a:gd name="adj2" fmla="val 57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  </a:t>
            </a:r>
            <a:r>
              <a:rPr lang="en-GB" sz="2400" b="1" dirty="0" smtClean="0"/>
              <a:t>But </a:t>
            </a:r>
            <a:r>
              <a:rPr lang="en-GB" sz="2400" b="1" dirty="0"/>
              <a:t>you can’t </a:t>
            </a:r>
            <a:r>
              <a:rPr lang="en-GB" sz="2400" b="1" dirty="0" smtClean="0"/>
              <a:t>change people</a:t>
            </a:r>
            <a:r>
              <a:rPr lang="en-GB" sz="2400" b="1" dirty="0"/>
              <a:t>, they </a:t>
            </a:r>
            <a:r>
              <a:rPr lang="en-GB" sz="2400" b="1" dirty="0" smtClean="0"/>
              <a:t>have to </a:t>
            </a:r>
            <a:r>
              <a:rPr lang="en-GB" sz="2800" b="1" u="sng" dirty="0" smtClean="0"/>
              <a:t>change </a:t>
            </a:r>
            <a:r>
              <a:rPr lang="en-GB" sz="2800" b="1" u="sng" dirty="0"/>
              <a:t>themselves</a:t>
            </a:r>
          </a:p>
        </p:txBody>
      </p:sp>
    </p:spTree>
    <p:extLst>
      <p:ext uri="{BB962C8B-B14F-4D97-AF65-F5344CB8AC3E}">
        <p14:creationId xmlns:p14="http://schemas.microsoft.com/office/powerpoint/2010/main" val="400671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47864" y="476672"/>
            <a:ext cx="5544616" cy="576064"/>
          </a:xfrm>
        </p:spPr>
        <p:txBody>
          <a:bodyPr/>
          <a:lstStyle/>
          <a:p>
            <a:r>
              <a:rPr lang="en-GB" sz="3200" b="1" dirty="0" smtClean="0"/>
              <a:t>Two ways of looking at change</a:t>
            </a:r>
            <a:endParaRPr lang="en-GB" sz="3200" b="1" dirty="0"/>
          </a:p>
        </p:txBody>
      </p:sp>
      <p:pic>
        <p:nvPicPr>
          <p:cNvPr id="1026" name="Picture 2" descr="C:\Users\roz\AppData\Local\Microsoft\Windows\Temporary Internet Files\Content.IE5\T8WFGBYP\MP900406459[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79512" y="476672"/>
            <a:ext cx="2664296" cy="266429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half" idx="2"/>
          </p:nvPr>
        </p:nvSpPr>
        <p:spPr>
          <a:xfrm>
            <a:off x="3419872" y="1340768"/>
            <a:ext cx="5266928" cy="4237931"/>
          </a:xfrm>
        </p:spPr>
        <p:txBody>
          <a:bodyPr/>
          <a:lstStyle/>
          <a:p>
            <a:pPr lvl="1"/>
            <a:r>
              <a:rPr lang="en-GB" dirty="0" smtClean="0">
                <a:effectLst>
                  <a:outerShdw blurRad="38100" dist="38100" dir="2700000" algn="tl">
                    <a:srgbClr val="000000">
                      <a:alpha val="43137"/>
                    </a:srgbClr>
                  </a:outerShdw>
                </a:effectLst>
              </a:rPr>
              <a:t>Internal (inner) world</a:t>
            </a:r>
          </a:p>
          <a:p>
            <a:pPr lvl="1"/>
            <a:r>
              <a:rPr lang="en-GB" dirty="0" smtClean="0">
                <a:effectLst>
                  <a:outerShdw blurRad="38100" dist="38100" dir="2700000" algn="tl">
                    <a:srgbClr val="000000">
                      <a:alpha val="43137"/>
                    </a:srgbClr>
                  </a:outerShdw>
                </a:effectLst>
              </a:rPr>
              <a:t>External (outside) world</a:t>
            </a:r>
          </a:p>
          <a:p>
            <a:pPr marL="0" indent="0">
              <a:buNone/>
            </a:pPr>
            <a:r>
              <a:rPr lang="en-GB" dirty="0" smtClean="0"/>
              <a:t>“often it is the internal reaction to external change that proves the most fruitful area of discovery, and it is often in this area that we find the reasons external changes succeed or fail” </a:t>
            </a:r>
          </a:p>
          <a:p>
            <a:pPr marL="0" indent="0">
              <a:buNone/>
            </a:pPr>
            <a:r>
              <a:rPr lang="en-GB" sz="2200" dirty="0" smtClean="0"/>
              <a:t>                            (Cameron &amp; Green, 2012:15)</a:t>
            </a:r>
            <a:endParaRPr lang="en-GB" sz="2200" dirty="0"/>
          </a:p>
        </p:txBody>
      </p:sp>
      <p:sp>
        <p:nvSpPr>
          <p:cNvPr id="11" name="TextBox 10"/>
          <p:cNvSpPr txBox="1"/>
          <p:nvPr/>
        </p:nvSpPr>
        <p:spPr>
          <a:xfrm>
            <a:off x="232520" y="3284984"/>
            <a:ext cx="2664296" cy="2308324"/>
          </a:xfrm>
          <a:prstGeom prst="rect">
            <a:avLst/>
          </a:prstGeom>
          <a:noFill/>
        </p:spPr>
        <p:txBody>
          <a:bodyPr wrap="square" rtlCol="0">
            <a:spAutoFit/>
          </a:bodyPr>
          <a:lstStyle/>
          <a:p>
            <a:r>
              <a:rPr lang="en-GB" sz="2400" i="1" dirty="0">
                <a:solidFill>
                  <a:srgbClr val="C00000"/>
                </a:solidFill>
              </a:rPr>
              <a:t>Heraclitus – the ‘you’ who steps into the river today is not the same ‘you’ who steps into the river tomorrow</a:t>
            </a:r>
          </a:p>
        </p:txBody>
      </p:sp>
    </p:spTree>
    <p:extLst>
      <p:ext uri="{BB962C8B-B14F-4D97-AF65-F5344CB8AC3E}">
        <p14:creationId xmlns:p14="http://schemas.microsoft.com/office/powerpoint/2010/main" val="153306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6632"/>
            <a:ext cx="8229600" cy="645368"/>
          </a:xfrm>
        </p:spPr>
        <p:txBody>
          <a:bodyPr/>
          <a:lstStyle/>
          <a:p>
            <a:r>
              <a:rPr lang="en-GB" sz="3000" dirty="0" smtClean="0"/>
              <a:t>Change involves Learning and Time</a:t>
            </a:r>
            <a:endParaRPr lang="en-GB" sz="3000" dirty="0"/>
          </a:p>
        </p:txBody>
      </p:sp>
      <p:sp>
        <p:nvSpPr>
          <p:cNvPr id="8" name="Content Placeholder 7"/>
          <p:cNvSpPr>
            <a:spLocks noGrp="1"/>
          </p:cNvSpPr>
          <p:nvPr>
            <p:ph sz="half" idx="1"/>
          </p:nvPr>
        </p:nvSpPr>
        <p:spPr>
          <a:xfrm>
            <a:off x="395536" y="908720"/>
            <a:ext cx="4038600" cy="5400600"/>
          </a:xfrm>
        </p:spPr>
        <p:txBody>
          <a:bodyPr/>
          <a:lstStyle/>
          <a:p>
            <a:r>
              <a:rPr lang="en-GB" sz="2400" dirty="0"/>
              <a:t>Need to learn - acquire knowledge &amp; experience </a:t>
            </a:r>
          </a:p>
          <a:p>
            <a:r>
              <a:rPr lang="en-GB" sz="2400" dirty="0"/>
              <a:t>Time lag to gaining competency</a:t>
            </a:r>
          </a:p>
          <a:p>
            <a:r>
              <a:rPr lang="en-GB" sz="2400" dirty="0"/>
              <a:t>Need to reduce anxiety &amp; create ‘psychological safety’ </a:t>
            </a:r>
            <a:r>
              <a:rPr lang="en-GB" sz="2400" dirty="0" smtClean="0"/>
              <a:t>for individuals </a:t>
            </a:r>
            <a:r>
              <a:rPr lang="en-GB" sz="2400" dirty="0"/>
              <a:t>faced with change, loss and </a:t>
            </a:r>
            <a:r>
              <a:rPr lang="en-GB" sz="2400" dirty="0" smtClean="0"/>
              <a:t>renewal to enable them to learn &amp; change</a:t>
            </a:r>
            <a:endParaRPr lang="en-GB" sz="2400" dirty="0"/>
          </a:p>
          <a:p>
            <a:r>
              <a:rPr lang="en-GB" sz="2400" dirty="0"/>
              <a:t>Tools to help smoother transition (e.g. Myers-Brigg type personality indicators) </a:t>
            </a:r>
            <a:r>
              <a:rPr lang="en-GB" sz="1800" dirty="0"/>
              <a:t>(ibid:16-22)</a:t>
            </a:r>
            <a:endParaRPr lang="en-GB" dirty="0"/>
          </a:p>
          <a:p>
            <a:endParaRPr lang="en-GB" dirty="0"/>
          </a:p>
        </p:txBody>
      </p:sp>
      <p:sp>
        <p:nvSpPr>
          <p:cNvPr id="9" name="Content Placeholder 8"/>
          <p:cNvSpPr>
            <a:spLocks noGrp="1"/>
          </p:cNvSpPr>
          <p:nvPr>
            <p:ph sz="half" idx="2"/>
          </p:nvPr>
        </p:nvSpPr>
        <p:spPr>
          <a:xfrm>
            <a:off x="4648200" y="908720"/>
            <a:ext cx="4244280" cy="5217443"/>
          </a:xfrm>
        </p:spPr>
        <p:txBody>
          <a:bodyPr/>
          <a:lstStyle/>
          <a:p>
            <a:pPr>
              <a:buAutoNum type="arabicPeriod"/>
            </a:pPr>
            <a:r>
              <a:rPr lang="en-GB" sz="2400" dirty="0" smtClean="0">
                <a:solidFill>
                  <a:srgbClr val="C00000"/>
                </a:solidFill>
              </a:rPr>
              <a:t>Kolb’s </a:t>
            </a:r>
            <a:r>
              <a:rPr lang="en-GB" sz="2400" dirty="0">
                <a:solidFill>
                  <a:srgbClr val="C00000"/>
                </a:solidFill>
              </a:rPr>
              <a:t>(1984) learning cycle of </a:t>
            </a:r>
            <a:r>
              <a:rPr lang="en-GB" sz="2400" dirty="0" smtClean="0">
                <a:solidFill>
                  <a:srgbClr val="C00000"/>
                </a:solidFill>
              </a:rPr>
              <a:t>‘doing </a:t>
            </a:r>
            <a:r>
              <a:rPr lang="en-GB" sz="2400" dirty="0">
                <a:solidFill>
                  <a:srgbClr val="C00000"/>
                </a:solidFill>
              </a:rPr>
              <a:t>and </a:t>
            </a:r>
            <a:r>
              <a:rPr lang="en-GB" sz="2400" dirty="0" smtClean="0">
                <a:solidFill>
                  <a:srgbClr val="C00000"/>
                </a:solidFill>
              </a:rPr>
              <a:t>thinking’ </a:t>
            </a:r>
            <a:endParaRPr lang="en-GB" sz="2400" dirty="0">
              <a:solidFill>
                <a:srgbClr val="C00000"/>
              </a:solidFill>
            </a:endParaRPr>
          </a:p>
          <a:p>
            <a:pPr lvl="1">
              <a:buFont typeface="Arial" panose="020B0604020202020204" pitchFamily="34" charset="0"/>
              <a:buChar char="•"/>
            </a:pPr>
            <a:r>
              <a:rPr lang="en-GB" sz="2400" dirty="0">
                <a:solidFill>
                  <a:srgbClr val="C00000"/>
                </a:solidFill>
              </a:rPr>
              <a:t>Activist (doing e.g. trial &amp; error)</a:t>
            </a:r>
          </a:p>
          <a:p>
            <a:pPr lvl="1">
              <a:buFont typeface="Arial" panose="020B0604020202020204" pitchFamily="34" charset="0"/>
              <a:buChar char="•"/>
            </a:pPr>
            <a:r>
              <a:rPr lang="en-GB" sz="2400" dirty="0">
                <a:solidFill>
                  <a:srgbClr val="C00000"/>
                </a:solidFill>
              </a:rPr>
              <a:t>Reflect (on our experience)</a:t>
            </a:r>
          </a:p>
          <a:p>
            <a:pPr lvl="1">
              <a:buFont typeface="Arial" panose="020B0604020202020204" pitchFamily="34" charset="0"/>
              <a:buChar char="•"/>
            </a:pPr>
            <a:r>
              <a:rPr lang="en-GB" sz="2400" dirty="0">
                <a:solidFill>
                  <a:srgbClr val="C00000"/>
                </a:solidFill>
              </a:rPr>
              <a:t>Build concepts (mindsets, new ways of thinking)</a:t>
            </a:r>
          </a:p>
          <a:p>
            <a:pPr lvl="1">
              <a:buFont typeface="Arial" panose="020B0604020202020204" pitchFamily="34" charset="0"/>
              <a:buChar char="•"/>
            </a:pPr>
            <a:r>
              <a:rPr lang="en-GB" sz="2400" dirty="0">
                <a:solidFill>
                  <a:srgbClr val="C00000"/>
                </a:solidFill>
              </a:rPr>
              <a:t>Experiment in a practical way (e.g. examples of application, tools etc.)</a:t>
            </a:r>
          </a:p>
          <a:p>
            <a:endParaRPr lang="en-GB" dirty="0"/>
          </a:p>
        </p:txBody>
      </p:sp>
    </p:spTree>
    <p:extLst>
      <p:ext uri="{BB962C8B-B14F-4D97-AF65-F5344CB8AC3E}">
        <p14:creationId xmlns:p14="http://schemas.microsoft.com/office/powerpoint/2010/main" val="271794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73063" y="1124235"/>
            <a:ext cx="6912768" cy="4089765"/>
            <a:chOff x="3491880" y="1826439"/>
            <a:chExt cx="5472608" cy="2304501"/>
          </a:xfrm>
        </p:grpSpPr>
        <p:sp>
          <p:nvSpPr>
            <p:cNvPr id="8" name="Rectangle 7"/>
            <p:cNvSpPr/>
            <p:nvPr/>
          </p:nvSpPr>
          <p:spPr>
            <a:xfrm>
              <a:off x="3491880" y="1844824"/>
              <a:ext cx="2160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876256" y="1826439"/>
              <a:ext cx="20882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491880" y="3212976"/>
              <a:ext cx="2160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948264" y="3208229"/>
              <a:ext cx="20162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5724128" y="2657708"/>
              <a:ext cx="1080120" cy="7200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24128" y="2617931"/>
              <a:ext cx="1080120" cy="7200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724128" y="2208987"/>
              <a:ext cx="10801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83968" y="2759224"/>
              <a:ext cx="0" cy="453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364" y="2752567"/>
              <a:ext cx="0" cy="4556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724128" y="3576439"/>
              <a:ext cx="10801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35896" y="1960473"/>
              <a:ext cx="1872208" cy="676361"/>
            </a:xfrm>
            <a:prstGeom prst="rect">
              <a:avLst/>
            </a:prstGeom>
            <a:noFill/>
          </p:spPr>
          <p:txBody>
            <a:bodyPr wrap="square" rtlCol="0">
              <a:spAutoFit/>
            </a:bodyPr>
            <a:lstStyle/>
            <a:p>
              <a:pPr algn="ctr"/>
              <a:r>
                <a:rPr lang="en-GB" sz="2400" dirty="0" smtClean="0"/>
                <a:t>Behavioural -</a:t>
              </a:r>
            </a:p>
            <a:p>
              <a:pPr algn="ctr"/>
              <a:r>
                <a:rPr lang="en-GB" sz="2400" dirty="0" smtClean="0"/>
                <a:t>Changes to Behaviour</a:t>
              </a:r>
              <a:endParaRPr lang="en-GB" sz="2400" dirty="0"/>
            </a:p>
          </p:txBody>
        </p:sp>
        <p:sp>
          <p:nvSpPr>
            <p:cNvPr id="31" name="TextBox 30"/>
            <p:cNvSpPr txBox="1"/>
            <p:nvPr/>
          </p:nvSpPr>
          <p:spPr>
            <a:xfrm>
              <a:off x="6948264" y="1974861"/>
              <a:ext cx="1944216" cy="468250"/>
            </a:xfrm>
            <a:prstGeom prst="rect">
              <a:avLst/>
            </a:prstGeom>
            <a:noFill/>
          </p:spPr>
          <p:txBody>
            <a:bodyPr wrap="square" rtlCol="0">
              <a:spAutoFit/>
            </a:bodyPr>
            <a:lstStyle/>
            <a:p>
              <a:pPr algn="ctr"/>
              <a:r>
                <a:rPr lang="en-GB" sz="2400" dirty="0" smtClean="0"/>
                <a:t>Cognitive -</a:t>
              </a:r>
            </a:p>
            <a:p>
              <a:pPr algn="ctr"/>
              <a:r>
                <a:rPr lang="en-GB" sz="2400" dirty="0" smtClean="0"/>
                <a:t>Achieving Results</a:t>
              </a:r>
              <a:endParaRPr lang="en-GB" sz="2400" dirty="0"/>
            </a:p>
          </p:txBody>
        </p:sp>
        <p:sp>
          <p:nvSpPr>
            <p:cNvPr id="32" name="TextBox 31"/>
            <p:cNvSpPr txBox="1"/>
            <p:nvPr/>
          </p:nvSpPr>
          <p:spPr>
            <a:xfrm>
              <a:off x="3563888" y="3377788"/>
              <a:ext cx="2016224" cy="676361"/>
            </a:xfrm>
            <a:prstGeom prst="rect">
              <a:avLst/>
            </a:prstGeom>
            <a:noFill/>
          </p:spPr>
          <p:txBody>
            <a:bodyPr wrap="square" rtlCol="0">
              <a:spAutoFit/>
            </a:bodyPr>
            <a:lstStyle/>
            <a:p>
              <a:pPr algn="ctr"/>
              <a:r>
                <a:rPr lang="en-GB" sz="2400" dirty="0" smtClean="0"/>
                <a:t>Psychodynamic -</a:t>
              </a:r>
            </a:p>
            <a:p>
              <a:pPr algn="ctr"/>
              <a:r>
                <a:rPr lang="en-GB" sz="2400" dirty="0" smtClean="0"/>
                <a:t>Change inner world </a:t>
              </a:r>
              <a:endParaRPr lang="en-GB" sz="2400" dirty="0"/>
            </a:p>
          </p:txBody>
        </p:sp>
        <p:sp>
          <p:nvSpPr>
            <p:cNvPr id="33" name="TextBox 32"/>
            <p:cNvSpPr txBox="1"/>
            <p:nvPr/>
          </p:nvSpPr>
          <p:spPr>
            <a:xfrm>
              <a:off x="6984268" y="3246468"/>
              <a:ext cx="1944216" cy="884472"/>
            </a:xfrm>
            <a:prstGeom prst="rect">
              <a:avLst/>
            </a:prstGeom>
            <a:noFill/>
          </p:spPr>
          <p:txBody>
            <a:bodyPr wrap="square" rtlCol="0">
              <a:spAutoFit/>
            </a:bodyPr>
            <a:lstStyle/>
            <a:p>
              <a:pPr algn="ctr"/>
              <a:r>
                <a:rPr lang="en-GB" sz="2400" dirty="0" smtClean="0"/>
                <a:t>Humanistic Psychology -</a:t>
              </a:r>
            </a:p>
            <a:p>
              <a:pPr algn="ctr"/>
              <a:r>
                <a:rPr lang="en-GB" sz="2400" dirty="0" smtClean="0"/>
                <a:t>Maximising potential</a:t>
              </a:r>
              <a:endParaRPr lang="en-GB" sz="2400" dirty="0"/>
            </a:p>
          </p:txBody>
        </p:sp>
      </p:grpSp>
      <p:sp>
        <p:nvSpPr>
          <p:cNvPr id="34" name="TextBox 33"/>
          <p:cNvSpPr txBox="1"/>
          <p:nvPr/>
        </p:nvSpPr>
        <p:spPr>
          <a:xfrm>
            <a:off x="827584" y="116632"/>
            <a:ext cx="8316416" cy="553998"/>
          </a:xfrm>
          <a:prstGeom prst="rect">
            <a:avLst/>
          </a:prstGeom>
          <a:noFill/>
        </p:spPr>
        <p:txBody>
          <a:bodyPr wrap="square" rtlCol="0">
            <a:spAutoFit/>
          </a:bodyPr>
          <a:lstStyle/>
          <a:p>
            <a:r>
              <a:rPr lang="en-GB" sz="3000" dirty="0" smtClean="0">
                <a:solidFill>
                  <a:srgbClr val="C00000"/>
                </a:solidFill>
              </a:rPr>
              <a:t>Four approaches to individual change </a:t>
            </a:r>
            <a:r>
              <a:rPr lang="en-GB" sz="1400" dirty="0" smtClean="0"/>
              <a:t>(fig1.1, ibid:16)</a:t>
            </a:r>
            <a:endParaRPr lang="en-GB" sz="1400" dirty="0"/>
          </a:p>
        </p:txBody>
      </p:sp>
    </p:spTree>
    <p:extLst>
      <p:ext uri="{BB962C8B-B14F-4D97-AF65-F5344CB8AC3E}">
        <p14:creationId xmlns:p14="http://schemas.microsoft.com/office/powerpoint/2010/main" val="1991087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6632"/>
            <a:ext cx="4038600" cy="5577483"/>
          </a:xfrm>
        </p:spPr>
        <p:txBody>
          <a:bodyPr/>
          <a:lstStyle/>
          <a:p>
            <a:pPr marL="0" indent="0">
              <a:buNone/>
            </a:pPr>
            <a:r>
              <a:rPr lang="en-GB" sz="2400" dirty="0" smtClean="0"/>
              <a:t>The </a:t>
            </a:r>
            <a:r>
              <a:rPr lang="en-GB" sz="2400" dirty="0" smtClean="0">
                <a:effectLst>
                  <a:outerShdw blurRad="38100" dist="38100" dir="2700000" algn="tl">
                    <a:srgbClr val="000000">
                      <a:alpha val="43137"/>
                    </a:srgbClr>
                  </a:outerShdw>
                </a:effectLst>
              </a:rPr>
              <a:t>behavioural approach </a:t>
            </a:r>
            <a:r>
              <a:rPr lang="en-GB" sz="2400" dirty="0" smtClean="0"/>
              <a:t>focuses on the idea of rewards (positive) and punishments (negative) to get us to ‘behave’ in ‘desired’ ways so you would want to make sure you know….</a:t>
            </a:r>
          </a:p>
          <a:p>
            <a:pPr marL="0" indent="0">
              <a:buNone/>
            </a:pPr>
            <a:endParaRPr lang="en-GB" sz="1000" dirty="0" smtClean="0"/>
          </a:p>
        </p:txBody>
      </p:sp>
      <p:sp>
        <p:nvSpPr>
          <p:cNvPr id="4" name="Content Placeholder 3"/>
          <p:cNvSpPr>
            <a:spLocks noGrp="1"/>
          </p:cNvSpPr>
          <p:nvPr>
            <p:ph sz="half" idx="2"/>
          </p:nvPr>
        </p:nvSpPr>
        <p:spPr>
          <a:xfrm>
            <a:off x="107504" y="2492896"/>
            <a:ext cx="4176464" cy="4248472"/>
          </a:xfrm>
          <a:solidFill>
            <a:schemeClr val="bg1"/>
          </a:solidFill>
        </p:spPr>
        <p:txBody>
          <a:bodyPr/>
          <a:lstStyle/>
          <a:p>
            <a:pPr marL="0" indent="0">
              <a:spcBef>
                <a:spcPts val="0"/>
              </a:spcBef>
              <a:buNone/>
            </a:pPr>
            <a:r>
              <a:rPr lang="en-GB" sz="2200" u="sng" dirty="0" smtClean="0">
                <a:solidFill>
                  <a:schemeClr val="tx2"/>
                </a:solidFill>
              </a:rPr>
              <a:t>Financial reinforcement</a:t>
            </a:r>
          </a:p>
          <a:p>
            <a:pPr marL="0" indent="0">
              <a:spcBef>
                <a:spcPts val="0"/>
              </a:spcBef>
              <a:buNone/>
            </a:pPr>
            <a:r>
              <a:rPr lang="en-GB" sz="2200" dirty="0" smtClean="0">
                <a:solidFill>
                  <a:schemeClr val="tx2"/>
                </a:solidFill>
              </a:rPr>
              <a:t>Classic example is problems with performance related pay / bonuses with the introduction of team work</a:t>
            </a:r>
          </a:p>
          <a:p>
            <a:pPr marL="0" indent="0">
              <a:buNone/>
            </a:pPr>
            <a:r>
              <a:rPr lang="en-GB" sz="2200" dirty="0" smtClean="0">
                <a:solidFill>
                  <a:schemeClr val="tx2"/>
                </a:solidFill>
              </a:rPr>
              <a:t>1. Leaving individual performance related pay and bonuses based on ‘individual performance’</a:t>
            </a:r>
          </a:p>
          <a:p>
            <a:pPr marL="0" indent="0">
              <a:buNone/>
            </a:pPr>
            <a:endParaRPr lang="en-GB" sz="1400" dirty="0" smtClean="0">
              <a:solidFill>
                <a:schemeClr val="tx2"/>
              </a:solidFill>
            </a:endParaRPr>
          </a:p>
          <a:p>
            <a:pPr marL="0" indent="0">
              <a:buNone/>
            </a:pPr>
            <a:r>
              <a:rPr lang="en-GB" sz="2200" dirty="0" smtClean="0">
                <a:solidFill>
                  <a:schemeClr val="tx2"/>
                </a:solidFill>
              </a:rPr>
              <a:t>2. Poor design of a system so it reinforces or encourages different actions/ behaviour to that ‘desired’</a:t>
            </a:r>
            <a:endParaRPr lang="en-GB" sz="2200" dirty="0">
              <a:solidFill>
                <a:schemeClr val="tx2"/>
              </a:solidFill>
            </a:endParaRPr>
          </a:p>
        </p:txBody>
      </p:sp>
      <p:sp>
        <p:nvSpPr>
          <p:cNvPr id="6" name="TextBox 5"/>
          <p:cNvSpPr txBox="1"/>
          <p:nvPr/>
        </p:nvSpPr>
        <p:spPr>
          <a:xfrm>
            <a:off x="4499992" y="116632"/>
            <a:ext cx="4248472" cy="2062103"/>
          </a:xfrm>
          <a:prstGeom prst="rect">
            <a:avLst/>
          </a:prstGeom>
          <a:noFill/>
        </p:spPr>
        <p:txBody>
          <a:bodyPr wrap="square" rtlCol="0">
            <a:spAutoFit/>
          </a:bodyPr>
          <a:lstStyle/>
          <a:p>
            <a:r>
              <a:rPr lang="en-GB" sz="2400" dirty="0">
                <a:solidFill>
                  <a:srgbClr val="C00000"/>
                </a:solidFill>
              </a:rPr>
              <a:t>Q1. What the rewards and punishments are that operate in your organisation </a:t>
            </a:r>
          </a:p>
          <a:p>
            <a:endParaRPr lang="en-GB" sz="800" dirty="0">
              <a:solidFill>
                <a:srgbClr val="C00000"/>
              </a:solidFill>
            </a:endParaRPr>
          </a:p>
          <a:p>
            <a:r>
              <a:rPr lang="en-GB" sz="2400" dirty="0">
                <a:solidFill>
                  <a:srgbClr val="C00000"/>
                </a:solidFill>
              </a:rPr>
              <a:t>Q2. How effective are they at bringing about </a:t>
            </a:r>
            <a:r>
              <a:rPr lang="en-GB" sz="2400" dirty="0" smtClean="0">
                <a:solidFill>
                  <a:srgbClr val="C00000"/>
                </a:solidFill>
              </a:rPr>
              <a:t>change</a:t>
            </a:r>
            <a:endParaRPr lang="en-GB" dirty="0">
              <a:solidFill>
                <a:srgbClr val="C00000"/>
              </a:solidFill>
            </a:endParaRPr>
          </a:p>
        </p:txBody>
      </p:sp>
      <p:sp>
        <p:nvSpPr>
          <p:cNvPr id="7" name="TextBox 6"/>
          <p:cNvSpPr txBox="1"/>
          <p:nvPr/>
        </p:nvSpPr>
        <p:spPr>
          <a:xfrm>
            <a:off x="4543374" y="2276872"/>
            <a:ext cx="4493121" cy="4431983"/>
          </a:xfrm>
          <a:prstGeom prst="rect">
            <a:avLst/>
          </a:prstGeom>
          <a:solidFill>
            <a:schemeClr val="bg1"/>
          </a:solidFill>
        </p:spPr>
        <p:txBody>
          <a:bodyPr wrap="square" rtlCol="0">
            <a:spAutoFit/>
          </a:bodyPr>
          <a:lstStyle/>
          <a:p>
            <a:r>
              <a:rPr lang="en-GB" sz="2200" u="sng" dirty="0" smtClean="0">
                <a:solidFill>
                  <a:schemeClr val="tx2"/>
                </a:solidFill>
              </a:rPr>
              <a:t>Non-financial </a:t>
            </a:r>
            <a:r>
              <a:rPr lang="en-GB" sz="2200" u="sng" dirty="0">
                <a:solidFill>
                  <a:schemeClr val="tx2"/>
                </a:solidFill>
              </a:rPr>
              <a:t>reinforcement </a:t>
            </a:r>
          </a:p>
          <a:p>
            <a:r>
              <a:rPr lang="en-GB" sz="2200" dirty="0">
                <a:solidFill>
                  <a:schemeClr val="tx2"/>
                </a:solidFill>
              </a:rPr>
              <a:t>“FEEDBACK given to  an individual about performance on specific tasks.  The more specific this is the more impactful reinforcement can be</a:t>
            </a:r>
            <a:r>
              <a:rPr lang="en-GB" sz="2200" dirty="0" smtClean="0">
                <a:solidFill>
                  <a:schemeClr val="tx2"/>
                </a:solidFill>
              </a:rPr>
              <a:t>” </a:t>
            </a:r>
          </a:p>
          <a:p>
            <a:r>
              <a:rPr lang="en-GB" dirty="0" smtClean="0">
                <a:solidFill>
                  <a:schemeClr val="tx2"/>
                </a:solidFill>
              </a:rPr>
              <a:t>(ibid: 26)</a:t>
            </a:r>
            <a:endParaRPr lang="en-GB" dirty="0">
              <a:solidFill>
                <a:schemeClr val="tx2"/>
              </a:solidFill>
            </a:endParaRPr>
          </a:p>
          <a:p>
            <a:r>
              <a:rPr lang="en-GB" sz="2200" dirty="0">
                <a:solidFill>
                  <a:schemeClr val="tx2"/>
                </a:solidFill>
              </a:rPr>
              <a:t>Social reinforcement - interpersonal actions </a:t>
            </a:r>
          </a:p>
          <a:p>
            <a:pPr marL="342900" indent="-342900">
              <a:buFontTx/>
              <a:buChar char="-"/>
            </a:pPr>
            <a:r>
              <a:rPr lang="en-GB" sz="2200" dirty="0" smtClean="0">
                <a:solidFill>
                  <a:schemeClr val="tx2"/>
                </a:solidFill>
              </a:rPr>
              <a:t>praised </a:t>
            </a:r>
            <a:r>
              <a:rPr lang="en-GB" sz="2200" dirty="0">
                <a:solidFill>
                  <a:schemeClr val="tx2"/>
                </a:solidFill>
              </a:rPr>
              <a:t>with ‘best employee’ </a:t>
            </a:r>
            <a:r>
              <a:rPr lang="en-GB" sz="2200" dirty="0" smtClean="0">
                <a:solidFill>
                  <a:schemeClr val="tx2"/>
                </a:solidFill>
              </a:rPr>
              <a:t> </a:t>
            </a:r>
          </a:p>
          <a:p>
            <a:pPr marL="342900" indent="-342900">
              <a:buFontTx/>
              <a:buChar char="-"/>
            </a:pPr>
            <a:r>
              <a:rPr lang="en-GB" sz="2200" dirty="0" smtClean="0">
                <a:solidFill>
                  <a:schemeClr val="tx2"/>
                </a:solidFill>
              </a:rPr>
              <a:t>punished </a:t>
            </a:r>
            <a:r>
              <a:rPr lang="en-GB" sz="2200" dirty="0">
                <a:solidFill>
                  <a:schemeClr val="tx2"/>
                </a:solidFill>
              </a:rPr>
              <a:t>with ‘name and shame’ </a:t>
            </a:r>
          </a:p>
          <a:p>
            <a:r>
              <a:rPr lang="en-GB" sz="2200" dirty="0" smtClean="0">
                <a:solidFill>
                  <a:schemeClr val="tx2"/>
                </a:solidFill>
              </a:rPr>
              <a:t>-    group </a:t>
            </a:r>
            <a:r>
              <a:rPr lang="en-GB" sz="2200" dirty="0">
                <a:solidFill>
                  <a:schemeClr val="tx2"/>
                </a:solidFill>
              </a:rPr>
              <a:t>approval or disapproval can determine which behaviours are acceptable or not</a:t>
            </a:r>
          </a:p>
        </p:txBody>
      </p:sp>
    </p:spTree>
    <p:extLst>
      <p:ext uri="{BB962C8B-B14F-4D97-AF65-F5344CB8AC3E}">
        <p14:creationId xmlns:p14="http://schemas.microsoft.com/office/powerpoint/2010/main" val="1583268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987"/>
            <a:ext cx="8229600" cy="1079723"/>
          </a:xfrm>
        </p:spPr>
        <p:txBody>
          <a:bodyPr/>
          <a:lstStyle/>
          <a:p>
            <a:r>
              <a:rPr lang="en-GB" sz="2800" i="1" dirty="0" smtClean="0"/>
              <a:t>“People control their own destinies by believing in and acting on the values and beliefs that they hold” </a:t>
            </a:r>
            <a:r>
              <a:rPr lang="en-GB" sz="1800" i="1" dirty="0"/>
              <a:t> </a:t>
            </a:r>
            <a:r>
              <a:rPr lang="en-GB" sz="1800" i="1" dirty="0" smtClean="0"/>
              <a:t> </a:t>
            </a:r>
            <a:br>
              <a:rPr lang="en-GB" sz="1800" i="1" dirty="0" smtClean="0"/>
            </a:br>
            <a:r>
              <a:rPr lang="en-GB" sz="1800" i="1" dirty="0" smtClean="0"/>
              <a:t>                                             (R </a:t>
            </a:r>
            <a:r>
              <a:rPr lang="en-GB" sz="1800" i="1" dirty="0" err="1" smtClean="0"/>
              <a:t>Quackenbush</a:t>
            </a:r>
            <a:r>
              <a:rPr lang="en-GB" sz="1800" i="1" dirty="0" smtClean="0"/>
              <a:t>, Central Michigan University cited ibid:29)</a:t>
            </a:r>
            <a:endParaRPr lang="en-GB" sz="1800" i="1" dirty="0"/>
          </a:p>
        </p:txBody>
      </p:sp>
      <p:sp>
        <p:nvSpPr>
          <p:cNvPr id="3" name="Content Placeholder 2"/>
          <p:cNvSpPr>
            <a:spLocks noGrp="1"/>
          </p:cNvSpPr>
          <p:nvPr>
            <p:ph sz="half" idx="1"/>
          </p:nvPr>
        </p:nvSpPr>
        <p:spPr>
          <a:xfrm>
            <a:off x="107504" y="1340768"/>
            <a:ext cx="4248472" cy="4896544"/>
          </a:xfrm>
          <a:solidFill>
            <a:schemeClr val="bg2"/>
          </a:solidFill>
        </p:spPr>
        <p:txBody>
          <a:bodyPr/>
          <a:lstStyle/>
          <a:p>
            <a:pPr marL="0" indent="0">
              <a:buNone/>
            </a:pPr>
            <a:r>
              <a:rPr lang="en-GB" dirty="0" smtClean="0">
                <a:effectLst>
                  <a:outerShdw blurRad="38100" dist="38100" dir="2700000" algn="tl">
                    <a:srgbClr val="000000">
                      <a:alpha val="43137"/>
                    </a:srgbClr>
                  </a:outerShdw>
                </a:effectLst>
              </a:rPr>
              <a:t>Cognitive approach </a:t>
            </a:r>
            <a:r>
              <a:rPr lang="en-GB" dirty="0" smtClean="0"/>
              <a:t>founded on premise that our </a:t>
            </a:r>
            <a:r>
              <a:rPr lang="en-GB" dirty="0" smtClean="0">
                <a:effectLst>
                  <a:outerShdw blurRad="38100" dist="38100" dir="2700000" algn="tl">
                    <a:srgbClr val="000000">
                      <a:alpha val="43137"/>
                    </a:srgbClr>
                  </a:outerShdw>
                </a:effectLst>
              </a:rPr>
              <a:t>emotions</a:t>
            </a:r>
            <a:r>
              <a:rPr lang="en-GB" dirty="0" smtClean="0"/>
              <a:t> </a:t>
            </a:r>
            <a:r>
              <a:rPr lang="en-GB" dirty="0" smtClean="0">
                <a:effectLst>
                  <a:outerShdw blurRad="38100" dist="38100" dir="2700000" algn="tl">
                    <a:srgbClr val="000000">
                      <a:alpha val="43137"/>
                    </a:srgbClr>
                  </a:outerShdw>
                </a:effectLst>
              </a:rPr>
              <a:t>and our problems are a result of the way we think </a:t>
            </a:r>
            <a:r>
              <a:rPr lang="en-GB" dirty="0" smtClean="0"/>
              <a:t>– how we frame and interpret situations based on our own thought processes </a:t>
            </a:r>
          </a:p>
          <a:p>
            <a:pPr marL="0" indent="0" algn="ctr">
              <a:buNone/>
            </a:pPr>
            <a:r>
              <a:rPr lang="en-GB" b="1" i="1" dirty="0" smtClean="0">
                <a:solidFill>
                  <a:schemeClr val="tx2"/>
                </a:solidFill>
              </a:rPr>
              <a:t>To change we need to change the way we think, our values and beliefs</a:t>
            </a:r>
          </a:p>
          <a:p>
            <a:pPr marL="0" indent="0">
              <a:buNone/>
            </a:pPr>
            <a:endParaRPr lang="en-GB" dirty="0"/>
          </a:p>
        </p:txBody>
      </p:sp>
      <p:sp>
        <p:nvSpPr>
          <p:cNvPr id="7" name="Content Placeholder 6"/>
          <p:cNvSpPr>
            <a:spLocks noGrp="1"/>
          </p:cNvSpPr>
          <p:nvPr>
            <p:ph sz="half" idx="2"/>
          </p:nvPr>
        </p:nvSpPr>
        <p:spPr>
          <a:xfrm>
            <a:off x="4572000" y="1340768"/>
            <a:ext cx="4464496" cy="4896544"/>
          </a:xfrm>
          <a:solidFill>
            <a:schemeClr val="bg2"/>
          </a:solidFill>
        </p:spPr>
        <p:txBody>
          <a:bodyPr/>
          <a:lstStyle/>
          <a:p>
            <a:pPr marL="0" indent="0">
              <a:buNone/>
            </a:pPr>
            <a:r>
              <a:rPr lang="en-GB" sz="2400" dirty="0" smtClean="0"/>
              <a:t>Humans have unique capacity to: </a:t>
            </a:r>
          </a:p>
          <a:p>
            <a:r>
              <a:rPr lang="en-GB" sz="2400" dirty="0" smtClean="0"/>
              <a:t>Create disturbing beliefs and to get upset </a:t>
            </a:r>
            <a:r>
              <a:rPr lang="en-GB" sz="2400" dirty="0" smtClean="0">
                <a:solidFill>
                  <a:srgbClr val="C00000"/>
                </a:solidFill>
              </a:rPr>
              <a:t>(e.g. about change) </a:t>
            </a:r>
          </a:p>
          <a:p>
            <a:r>
              <a:rPr lang="en-GB" sz="2400" dirty="0" smtClean="0"/>
              <a:t>Change the way we think and feel </a:t>
            </a:r>
            <a:r>
              <a:rPr lang="en-GB" sz="2400" dirty="0" smtClean="0">
                <a:solidFill>
                  <a:srgbClr val="C00000"/>
                </a:solidFill>
              </a:rPr>
              <a:t>(e.g. react differently from the way we usually do)</a:t>
            </a:r>
          </a:p>
          <a:p>
            <a:r>
              <a:rPr lang="en-GB" sz="2400" dirty="0" smtClean="0"/>
              <a:t>Refuse or train ourselves not to be upset about something so it becomes less distressing </a:t>
            </a:r>
            <a:r>
              <a:rPr lang="en-GB" sz="2400" dirty="0" smtClean="0">
                <a:solidFill>
                  <a:srgbClr val="C00000"/>
                </a:solidFill>
              </a:rPr>
              <a:t>(e.g. minimally disturbed by giving a presentation) </a:t>
            </a:r>
            <a:endParaRPr lang="en-GB" sz="1800" dirty="0"/>
          </a:p>
          <a:p>
            <a:pPr marL="0" indent="0">
              <a:buNone/>
            </a:pPr>
            <a:r>
              <a:rPr lang="en-GB" sz="1800" dirty="0" smtClean="0"/>
              <a:t>                               (Ellis 1977 cited ibid:29)</a:t>
            </a:r>
          </a:p>
          <a:p>
            <a:pPr marL="0" indent="0">
              <a:buNone/>
            </a:pPr>
            <a:endParaRPr lang="en-GB" sz="2000" dirty="0"/>
          </a:p>
        </p:txBody>
      </p:sp>
    </p:spTree>
    <p:extLst>
      <p:ext uri="{BB962C8B-B14F-4D97-AF65-F5344CB8AC3E}">
        <p14:creationId xmlns:p14="http://schemas.microsoft.com/office/powerpoint/2010/main" val="942754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ZuY7MsPoAtgkSwHd4DPbh"/>
</p:tagLst>
</file>

<file path=ppt/tags/tag10.xml><?xml version="1.0" encoding="utf-8"?>
<p:tagLst xmlns:a="http://schemas.openxmlformats.org/drawingml/2006/main" xmlns:r="http://schemas.openxmlformats.org/officeDocument/2006/relationships" xmlns:p="http://schemas.openxmlformats.org/presentationml/2006/main">
  <p:tag name="DVSHAPEID" val="GyYXLKp1X4dQFY4Modsblp"/>
</p:tagLst>
</file>

<file path=ppt/tags/tag11.xml><?xml version="1.0" encoding="utf-8"?>
<p:tagLst xmlns:a="http://schemas.openxmlformats.org/drawingml/2006/main" xmlns:r="http://schemas.openxmlformats.org/officeDocument/2006/relationships" xmlns:p="http://schemas.openxmlformats.org/presentationml/2006/main">
  <p:tag name="DVSHAPEID" val="TFW8I0ZXoSByKH2WELEF7D"/>
</p:tagLst>
</file>

<file path=ppt/tags/tag12.xml><?xml version="1.0" encoding="utf-8"?>
<p:tagLst xmlns:a="http://schemas.openxmlformats.org/drawingml/2006/main" xmlns:r="http://schemas.openxmlformats.org/officeDocument/2006/relationships" xmlns:p="http://schemas.openxmlformats.org/presentationml/2006/main">
  <p:tag name="DVSHAPEID" val="9su3TX5KcVNgEj1C1p20Fk"/>
</p:tagLst>
</file>

<file path=ppt/tags/tag13.xml><?xml version="1.0" encoding="utf-8"?>
<p:tagLst xmlns:a="http://schemas.openxmlformats.org/drawingml/2006/main" xmlns:r="http://schemas.openxmlformats.org/officeDocument/2006/relationships" xmlns:p="http://schemas.openxmlformats.org/presentationml/2006/main">
  <p:tag name="DVSHAPEID" val="f7dnKsyHwFhfvuDE61SEGF"/>
</p:tagLst>
</file>

<file path=ppt/tags/tag14.xml><?xml version="1.0" encoding="utf-8"?>
<p:tagLst xmlns:a="http://schemas.openxmlformats.org/drawingml/2006/main" xmlns:r="http://schemas.openxmlformats.org/officeDocument/2006/relationships" xmlns:p="http://schemas.openxmlformats.org/presentationml/2006/main">
  <p:tag name="DVSHAPEID" val="Ku2IV1JfD7YPcnPwcDbvp8"/>
</p:tagLst>
</file>

<file path=ppt/tags/tag15.xml><?xml version="1.0" encoding="utf-8"?>
<p:tagLst xmlns:a="http://schemas.openxmlformats.org/drawingml/2006/main" xmlns:r="http://schemas.openxmlformats.org/officeDocument/2006/relationships" xmlns:p="http://schemas.openxmlformats.org/presentationml/2006/main">
  <p:tag name="DVSHAPEID" val="YoOwZmj081EAnJk2xwXg1a"/>
</p:tagLst>
</file>

<file path=ppt/tags/tag16.xml><?xml version="1.0" encoding="utf-8"?>
<p:tagLst xmlns:a="http://schemas.openxmlformats.org/drawingml/2006/main" xmlns:r="http://schemas.openxmlformats.org/officeDocument/2006/relationships" xmlns:p="http://schemas.openxmlformats.org/presentationml/2006/main">
  <p:tag name="DVSHAPEID" val="hGhgPzPesafCvEUo2mVDZW"/>
</p:tagLst>
</file>

<file path=ppt/tags/tag17.xml><?xml version="1.0" encoding="utf-8"?>
<p:tagLst xmlns:a="http://schemas.openxmlformats.org/drawingml/2006/main" xmlns:r="http://schemas.openxmlformats.org/officeDocument/2006/relationships" xmlns:p="http://schemas.openxmlformats.org/presentationml/2006/main">
  <p:tag name="DVSHAPEID" val="aCZ6ca5Fx96O77fJxJbTzt"/>
</p:tagLst>
</file>

<file path=ppt/tags/tag18.xml><?xml version="1.0" encoding="utf-8"?>
<p:tagLst xmlns:a="http://schemas.openxmlformats.org/drawingml/2006/main" xmlns:r="http://schemas.openxmlformats.org/officeDocument/2006/relationships" xmlns:p="http://schemas.openxmlformats.org/presentationml/2006/main">
  <p:tag name="DVSHAPEID" val="kLdG79uBkoalwEgJnE9ND6"/>
</p:tagLst>
</file>

<file path=ppt/tags/tag19.xml><?xml version="1.0" encoding="utf-8"?>
<p:tagLst xmlns:a="http://schemas.openxmlformats.org/drawingml/2006/main" xmlns:r="http://schemas.openxmlformats.org/officeDocument/2006/relationships" xmlns:p="http://schemas.openxmlformats.org/presentationml/2006/main">
  <p:tag name="DVSHAPEID" val="vHwN8iPbs6nGheSw3WaWOI"/>
</p:tagLst>
</file>

<file path=ppt/tags/tag2.xml><?xml version="1.0" encoding="utf-8"?>
<p:tagLst xmlns:a="http://schemas.openxmlformats.org/drawingml/2006/main" xmlns:r="http://schemas.openxmlformats.org/officeDocument/2006/relationships" xmlns:p="http://schemas.openxmlformats.org/presentationml/2006/main">
  <p:tag name="DVSHAPEID" val="HjDo8uXcb0NoapUym4O22E"/>
</p:tagLst>
</file>

<file path=ppt/tags/tag20.xml><?xml version="1.0" encoding="utf-8"?>
<p:tagLst xmlns:a="http://schemas.openxmlformats.org/drawingml/2006/main" xmlns:r="http://schemas.openxmlformats.org/officeDocument/2006/relationships" xmlns:p="http://schemas.openxmlformats.org/presentationml/2006/main">
  <p:tag name="DVSHAPEID" val="EMBBsOmwJMQefv9k0bL8V3"/>
</p:tagLst>
</file>

<file path=ppt/tags/tag21.xml><?xml version="1.0" encoding="utf-8"?>
<p:tagLst xmlns:a="http://schemas.openxmlformats.org/drawingml/2006/main" xmlns:r="http://schemas.openxmlformats.org/officeDocument/2006/relationships" xmlns:p="http://schemas.openxmlformats.org/presentationml/2006/main">
  <p:tag name="DVSHAPEID" val="r1pmYdt7Lq0BM9MljMAvPJ"/>
</p:tagLst>
</file>

<file path=ppt/tags/tag22.xml><?xml version="1.0" encoding="utf-8"?>
<p:tagLst xmlns:a="http://schemas.openxmlformats.org/drawingml/2006/main" xmlns:r="http://schemas.openxmlformats.org/officeDocument/2006/relationships" xmlns:p="http://schemas.openxmlformats.org/presentationml/2006/main">
  <p:tag name="DVSHAPEID" val="9AH59o3wGFk2fb09uDDUUC"/>
</p:tagLst>
</file>

<file path=ppt/tags/tag3.xml><?xml version="1.0" encoding="utf-8"?>
<p:tagLst xmlns:a="http://schemas.openxmlformats.org/drawingml/2006/main" xmlns:r="http://schemas.openxmlformats.org/officeDocument/2006/relationships" xmlns:p="http://schemas.openxmlformats.org/presentationml/2006/main">
  <p:tag name="DVSHAPEID" val="OQT45NuCU5agdBEGmIoFJb"/>
</p:tagLst>
</file>

<file path=ppt/tags/tag4.xml><?xml version="1.0" encoding="utf-8"?>
<p:tagLst xmlns:a="http://schemas.openxmlformats.org/drawingml/2006/main" xmlns:r="http://schemas.openxmlformats.org/officeDocument/2006/relationships" xmlns:p="http://schemas.openxmlformats.org/presentationml/2006/main">
  <p:tag name="DVSHAPEID" val="AQjepnFbz9w2uNu4paHz6I"/>
</p:tagLst>
</file>

<file path=ppt/tags/tag5.xml><?xml version="1.0" encoding="utf-8"?>
<p:tagLst xmlns:a="http://schemas.openxmlformats.org/drawingml/2006/main" xmlns:r="http://schemas.openxmlformats.org/officeDocument/2006/relationships" xmlns:p="http://schemas.openxmlformats.org/presentationml/2006/main">
  <p:tag name="DVSHAPEID" val="dUbiUFH5DnUDf2KQo6XJw1"/>
</p:tagLst>
</file>

<file path=ppt/tags/tag6.xml><?xml version="1.0" encoding="utf-8"?>
<p:tagLst xmlns:a="http://schemas.openxmlformats.org/drawingml/2006/main" xmlns:r="http://schemas.openxmlformats.org/officeDocument/2006/relationships" xmlns:p="http://schemas.openxmlformats.org/presentationml/2006/main">
  <p:tag name="DVSHAPEID" val="Ka6QbijeX94SDp26tZttv8"/>
</p:tagLst>
</file>

<file path=ppt/tags/tag7.xml><?xml version="1.0" encoding="utf-8"?>
<p:tagLst xmlns:a="http://schemas.openxmlformats.org/drawingml/2006/main" xmlns:r="http://schemas.openxmlformats.org/officeDocument/2006/relationships" xmlns:p="http://schemas.openxmlformats.org/presentationml/2006/main">
  <p:tag name="DVSHAPEID" val="8RxrjyMBCmbc91c3uoMpqK"/>
</p:tagLst>
</file>

<file path=ppt/tags/tag8.xml><?xml version="1.0" encoding="utf-8"?>
<p:tagLst xmlns:a="http://schemas.openxmlformats.org/drawingml/2006/main" xmlns:r="http://schemas.openxmlformats.org/officeDocument/2006/relationships" xmlns:p="http://schemas.openxmlformats.org/presentationml/2006/main">
  <p:tag name="DVSHAPEID" val="ynpkOiDXf2vB2fiKZKrmxI"/>
</p:tagLst>
</file>

<file path=ppt/tags/tag9.xml><?xml version="1.0" encoding="utf-8"?>
<p:tagLst xmlns:a="http://schemas.openxmlformats.org/drawingml/2006/main" xmlns:r="http://schemas.openxmlformats.org/officeDocument/2006/relationships" xmlns:p="http://schemas.openxmlformats.org/presentationml/2006/main">
  <p:tag name="DVSHAPEID" val="Hrf1Tpv4H5Inia1YKuXE78"/>
</p:tagLst>
</file>

<file path=ppt/theme/theme1.xml><?xml version="1.0" encoding="utf-8"?>
<a:theme xmlns:a="http://schemas.openxmlformats.org/drawingml/2006/main" name="online_pres_light_gre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8ED2B7CA7FFF4D80CC55BD3381CE9F" ma:contentTypeVersion="1" ma:contentTypeDescription="Create a new document." ma:contentTypeScope="" ma:versionID="62da8fc4180039012041d9a3702660c2">
  <xsd:schema xmlns:xsd="http://www.w3.org/2001/XMLSchema" xmlns:p="http://schemas.microsoft.com/office/2006/metadata/properties" xmlns:ns2="1eae6004-2615-4640-984e-7c9125977852" targetNamespace="http://schemas.microsoft.com/office/2006/metadata/properties" ma:root="true" ma:fieldsID="2b87d8333a5df7a5dd3ff11241d321f3" ns2:_="">
    <xsd:import namespace="1eae6004-2615-4640-984e-7c9125977852"/>
    <xsd:element name="properties">
      <xsd:complexType>
        <xsd:sequence>
          <xsd:element name="documentManagement">
            <xsd:complexType>
              <xsd:all>
                <xsd:element ref="ns2:notes0" minOccurs="0"/>
              </xsd:all>
            </xsd:complexType>
          </xsd:element>
        </xsd:sequence>
      </xsd:complexType>
    </xsd:element>
  </xsd:schema>
  <xsd:schema xmlns:xsd="http://www.w3.org/2001/XMLSchema" xmlns:dms="http://schemas.microsoft.com/office/2006/documentManagement/types" targetNamespace="1eae6004-2615-4640-984e-7c9125977852" elementFormDefault="qualified">
    <xsd:import namespace="http://schemas.microsoft.com/office/2006/documentManagement/types"/>
    <xsd:element name="notes0" ma:index="8"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notes0 xmlns="1eae6004-2615-4640-984e-7c9125977852" xsi:nil="true"/>
  </documentManagement>
</p:properties>
</file>

<file path=customXml/itemProps1.xml><?xml version="1.0" encoding="utf-8"?>
<ds:datastoreItem xmlns:ds="http://schemas.openxmlformats.org/officeDocument/2006/customXml" ds:itemID="{EAAC57DB-1039-47B8-964A-CA743FC0FEF5}">
  <ds:schemaRefs>
    <ds:schemaRef ds:uri="http://schemas.microsoft.com/sharepoint/v3/contenttype/forms"/>
  </ds:schemaRefs>
</ds:datastoreItem>
</file>

<file path=customXml/itemProps2.xml><?xml version="1.0" encoding="utf-8"?>
<ds:datastoreItem xmlns:ds="http://schemas.openxmlformats.org/officeDocument/2006/customXml" ds:itemID="{7E7E0D8F-4871-4BEB-A182-129E0E880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ae6004-2615-4640-984e-7c912597785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F3ACA76-F0D6-41FA-B3E4-675453BC1CC2}">
  <ds:schemaRefs>
    <ds:schemaRef ds:uri="1eae6004-2615-4640-984e-7c9125977852"/>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online_pres_light_grey</Template>
  <TotalTime>2495</TotalTime>
  <Words>2237</Words>
  <Application>Microsoft Office PowerPoint</Application>
  <PresentationFormat>On-screen Show (4:3)</PresentationFormat>
  <Paragraphs>258</Paragraphs>
  <Slides>21</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Book Antiqua</vt:lpstr>
      <vt:lpstr>Calibri</vt:lpstr>
      <vt:lpstr>online_pres_light_grey</vt:lpstr>
      <vt:lpstr>Slide Option 1</vt:lpstr>
      <vt:lpstr>Slide Option 2</vt:lpstr>
      <vt:lpstr>MOIC – Study Unit 2  Managing Change with Individuals</vt:lpstr>
      <vt:lpstr>Lecture objectives</vt:lpstr>
      <vt:lpstr>Introduction - Conundrum of Change</vt:lpstr>
      <vt:lpstr>The change ‘dilemma’</vt:lpstr>
      <vt:lpstr>Two ways of looking at change</vt:lpstr>
      <vt:lpstr>Change involves Learning and Time</vt:lpstr>
      <vt:lpstr>PowerPoint Presentation</vt:lpstr>
      <vt:lpstr>PowerPoint Presentation</vt:lpstr>
      <vt:lpstr>“People control their own destinies by believing in and acting on the values and beliefs that they hold”                                                 (R Quackenbush, Central Michigan University cited ibid:29)</vt:lpstr>
      <vt:lpstr>Achieving results, setting goals &amp; making sense</vt:lpstr>
      <vt:lpstr>Negative Capability &amp; Tolerance of Ambiguity </vt:lpstr>
      <vt:lpstr>Negative Capability</vt:lpstr>
      <vt:lpstr>PowerPoint Presentation</vt:lpstr>
      <vt:lpstr>Humanistic Psychology – Maximising Potential </vt:lpstr>
      <vt:lpstr>Personality &amp; Change (Myers-Briggs Type One of Four)</vt:lpstr>
      <vt:lpstr>Personality &amp; Change (Myers-Briggs Type Two)</vt:lpstr>
      <vt:lpstr>Personality &amp; Change (Myers-Briggs Type Three)</vt:lpstr>
      <vt:lpstr>Personality &amp; Change (Myers-Briggs Type Four)</vt:lpstr>
      <vt:lpstr>Five factors influencing an Individual’s response to change</vt:lpstr>
      <vt:lpstr>Consider your own propensity to change</vt:lpstr>
      <vt:lpstr>References</vt:lpstr>
    </vt:vector>
  </TitlesOfParts>
  <Company>University of the West of England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title here</dc:title>
  <dc:creator>Glenn Duckworth</dc:creator>
  <cp:lastModifiedBy>roshinni sarah</cp:lastModifiedBy>
  <cp:revision>89</cp:revision>
  <dcterms:created xsi:type="dcterms:W3CDTF">2012-04-30T12:12:08Z</dcterms:created>
  <dcterms:modified xsi:type="dcterms:W3CDTF">2016-11-17T10:23:30Z</dcterms:modified>
</cp:coreProperties>
</file>